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0" r:id="rId5"/>
    <p:sldId id="260" r:id="rId6"/>
    <p:sldId id="261" r:id="rId7"/>
    <p:sldId id="271" r:id="rId8"/>
    <p:sldId id="272" r:id="rId9"/>
    <p:sldId id="273" r:id="rId10"/>
    <p:sldId id="275" r:id="rId11"/>
    <p:sldId id="274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92" userDrawn="1">
          <p15:clr>
            <a:srgbClr val="A4A3A4"/>
          </p15:clr>
        </p15:guide>
        <p15:guide id="2" pos="7488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472" userDrawn="1">
          <p15:clr>
            <a:srgbClr val="A4A3A4"/>
          </p15:clr>
        </p15:guide>
        <p15:guide id="5" orient="horz" pos="410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53"/>
      </p:cViewPr>
      <p:guideLst>
        <p:guide pos="192"/>
        <p:guide pos="7488"/>
        <p:guide orient="horz" pos="432"/>
        <p:guide orient="horz" pos="472"/>
        <p:guide orient="horz" pos="410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93584C72-1BEF-B96D-FDBF-9FBDF3503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1" y="685800"/>
            <a:ext cx="2844800" cy="5048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CDD58-0EDB-5DB0-AFD8-8AFDC280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F3F50-AADB-55AD-E55C-2556904F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219BB-8A94-817C-8822-7B1E9B24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899B01-F451-39AE-24F2-71CB99075334}"/>
              </a:ext>
            </a:extLst>
          </p:cNvPr>
          <p:cNvSpPr txBox="1"/>
          <p:nvPr userDrawn="1"/>
        </p:nvSpPr>
        <p:spPr>
          <a:xfrm>
            <a:off x="8953500" y="685800"/>
            <a:ext cx="3971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作文结构再复盘</a:t>
            </a:r>
          </a:p>
          <a:p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7337D36-5F8E-1603-72D9-35F1EFB1C841}"/>
              </a:ext>
            </a:extLst>
          </p:cNvPr>
          <p:cNvCxnSpPr>
            <a:cxnSpLocks/>
          </p:cNvCxnSpPr>
          <p:nvPr userDrawn="1"/>
        </p:nvCxnSpPr>
        <p:spPr>
          <a:xfrm>
            <a:off x="7915275" y="1200210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2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E7E7A-33BC-DDAB-F1B6-CE236C21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B72E1-663D-318F-35B4-05285AF2F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0D0DB-FF66-55A6-5A75-8EB32C7E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01EBE-D35B-BA15-B463-B2FD4F3B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D46680-CD54-956C-B7B8-D793ED93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C0969-C8DF-78B7-1528-F4AE19BA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4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5B30B-F592-07B2-BBA8-65E33E04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E73B01-FF1D-A4E0-5A8F-06EEDE95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32D03-B219-58F6-071D-77D92AE8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D02B1-8C3E-8818-B8A6-B043ACB2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E95DC-EF2F-4800-1EAB-B41C4BDC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7C8F70-63D8-B2BB-4271-98F84CB86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CC5EC-4FD0-9D6C-A049-6AB5FB2F4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A5F4A-B34E-5F7B-94E6-0947D82D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692A9-CEB8-1A9A-A401-1C76D095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7A6EE-E2A2-E892-3593-9ACFF166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0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F85E-3015-8F73-BE6E-4417E65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79F19-E0A4-A7E9-7F30-0CFD3928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53721-3553-680E-E0EC-A35BFED0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045B-B992-4D6A-B12A-47B198ED80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3724F-D6E6-2C24-BE4F-8B26EC43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24A2C-9A57-99D6-845D-A8748391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31DB-D7BE-44A4-A906-DA9A215CA0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32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B2F3371-7DC6-C556-36BB-30AA473CB45A}"/>
              </a:ext>
            </a:extLst>
          </p:cNvPr>
          <p:cNvSpPr txBox="1"/>
          <p:nvPr userDrawn="1"/>
        </p:nvSpPr>
        <p:spPr>
          <a:xfrm>
            <a:off x="8953501" y="685800"/>
            <a:ext cx="300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写作示例与思路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D7FDB1C-AEBD-D853-627C-C26E1CDE5E0F}"/>
              </a:ext>
            </a:extLst>
          </p:cNvPr>
          <p:cNvCxnSpPr>
            <a:cxnSpLocks/>
          </p:cNvCxnSpPr>
          <p:nvPr userDrawn="1"/>
        </p:nvCxnSpPr>
        <p:spPr>
          <a:xfrm>
            <a:off x="7915275" y="1200210"/>
            <a:ext cx="3971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2">
            <a:extLst>
              <a:ext uri="{FF2B5EF4-FFF2-40B4-BE49-F238E27FC236}">
                <a16:creationId xmlns:a16="http://schemas.microsoft.com/office/drawing/2014/main" id="{42FB22DA-441D-87BE-82EC-F13CA2417A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1" y="685800"/>
            <a:ext cx="2844800" cy="5048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89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E0A57-207F-8B9A-9E63-1B9A3D109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C4EEAA-A8F8-AF04-7F2A-617306EE7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847EF-BC21-A262-A18D-B93A7EB8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F859F-8A1E-679C-3681-6D1E9FF1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D8558-8CA3-7A16-B84A-B2E6F833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63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4272F-F884-08B9-BB6C-D6D93759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B5E96-5B47-1C00-ED9F-556969D4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2B8BE-BCA1-FEDC-AA89-9C77367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BE463-ACAC-7DA7-C555-1BE6827A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6E93B-D27F-BC3D-0FA1-9D55C64B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6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44C60-6CA6-4202-A8ED-0F843B80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D04F1-BBB4-5CC8-BF7B-6CFC8A943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DA61A-5E88-14FA-B8F8-ED1AF9C9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041C-8BA6-A0DE-CB14-44DB854D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0FE2DF-5B7C-2CB5-38BB-BB1239F7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1D0AF-2395-1723-34BC-953A53C6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2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A6F8-4374-AFBF-956E-7C762F26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DE7D5-A1DB-1CF3-CCFC-D60D83D5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F3150D-2C67-02B0-39FE-A7530E09E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A73327-200D-087E-8791-80DA319D4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51C68C-E834-2708-BE3A-E615F1081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C79ED2-91EB-A440-ADDC-086A1E15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F9E08-6DBD-A88F-3A1C-1F9E8E60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1AA960-A996-E1C7-997C-8CE2C0E5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C82D6-A6C1-2F71-FF78-579A0458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84C23E-5B63-2A55-9E96-2DFD1394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DBB8D2-3890-FA7D-2480-48E64EFA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40EE4B-B928-6E03-C70A-61348F1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7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5008D9-3A37-FC40-646A-63B99A68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A64EFF-84FA-853C-ED6E-90A24A04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ED4FEA-E4C2-6D45-E2B4-0A21FC98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371D2-E1B6-ABF2-BA72-A322F7BD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9E550-A2B9-76B5-5468-85D66A8E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7EA90-DA76-8571-A22C-ABC2850F3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B651B-15EC-E962-B92A-2C7B2AC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CCAE7-9B65-59D6-45DA-A2E02559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FA7AD-99A4-46AD-2A1A-F63E3C9A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10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E8D7EA-F9D6-E9DD-6645-DDC85E64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30841-5DBD-D40F-ED7A-9448C16A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75541-093E-EC9F-69F6-79097A419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1E14-0168-4728-851B-29FC0EE33FB8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E9095-794C-FA01-0D4C-B609DABE0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18B58-8AFF-7CD9-0DF9-645A952CE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B4161-41F0-443C-9617-1647288CE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3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0DA15D-74B9-6D95-B78C-0826A5053C81}"/>
              </a:ext>
            </a:extLst>
          </p:cNvPr>
          <p:cNvSpPr txBox="1"/>
          <p:nvPr/>
        </p:nvSpPr>
        <p:spPr>
          <a:xfrm>
            <a:off x="1571624" y="2505670"/>
            <a:ext cx="696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+mj-ea"/>
                <a:ea typeface="+mj-ea"/>
              </a:rPr>
              <a:t>模拟题作文详解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A888D0B-62AB-CCA2-43AB-8F399FEAF88F}"/>
              </a:ext>
            </a:extLst>
          </p:cNvPr>
          <p:cNvCxnSpPr/>
          <p:nvPr/>
        </p:nvCxnSpPr>
        <p:spPr>
          <a:xfrm>
            <a:off x="1657350" y="3594100"/>
            <a:ext cx="7458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50060E5-ABC9-BC2B-C421-F7A04AA9785D}"/>
              </a:ext>
            </a:extLst>
          </p:cNvPr>
          <p:cNvSpPr txBox="1"/>
          <p:nvPr/>
        </p:nvSpPr>
        <p:spPr>
          <a:xfrm>
            <a:off x="5086349" y="3749678"/>
            <a:ext cx="492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二、大湾区模拟联合考试（一）</a:t>
            </a:r>
          </a:p>
        </p:txBody>
      </p:sp>
      <p:pic>
        <p:nvPicPr>
          <p:cNvPr id="2" name="图片 1" descr="卡通人物&#10;&#10;描述已自动生成">
            <a:extLst>
              <a:ext uri="{FF2B5EF4-FFF2-40B4-BE49-F238E27FC236}">
                <a16:creationId xmlns:a16="http://schemas.microsoft.com/office/drawing/2014/main" id="{5A54E3BB-AEEA-B2B6-E499-2633C9E25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682B1E58-4DE3-9B1B-DE4C-4A9A74110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4177" y="4769615"/>
            <a:ext cx="1805214" cy="20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0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D73F53-9D26-13FC-F4A8-0DD93FC02FE7}"/>
              </a:ext>
            </a:extLst>
          </p:cNvPr>
          <p:cNvSpPr txBox="1"/>
          <p:nvPr/>
        </p:nvSpPr>
        <p:spPr>
          <a:xfrm>
            <a:off x="3105912" y="2844225"/>
            <a:ext cx="6358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宋体"/>
                <a:cs typeface="+mn-cs"/>
              </a:rPr>
              <a:t>谢谢观看鸭，我们下期视频再见</a:t>
            </a:r>
          </a:p>
        </p:txBody>
      </p:sp>
      <p:pic>
        <p:nvPicPr>
          <p:cNvPr id="2" name="图片 1" descr="卡通人物&#10;&#10;描述已自动生成">
            <a:extLst>
              <a:ext uri="{FF2B5EF4-FFF2-40B4-BE49-F238E27FC236}">
                <a16:creationId xmlns:a16="http://schemas.microsoft.com/office/drawing/2014/main" id="{EF3FB62E-3493-1FFA-F2D6-ADBA3FB8A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29751B31-23BA-5035-C879-F77817B29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4177" y="4769615"/>
            <a:ext cx="1805214" cy="20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4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62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4EF254A-FC24-75AE-831B-9EC58E8325D6}"/>
              </a:ext>
            </a:extLst>
          </p:cNvPr>
          <p:cNvSpPr txBox="1"/>
          <p:nvPr/>
        </p:nvSpPr>
        <p:spPr>
          <a:xfrm>
            <a:off x="428626" y="733425"/>
            <a:ext cx="3676649" cy="471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原题呈现</a:t>
            </a:r>
            <a:r>
              <a:rPr lang="en-US" altLang="zh-CN" sz="2400" dirty="0"/>
              <a:t>/</a:t>
            </a:r>
            <a:r>
              <a:rPr lang="zh-CN" altLang="en-US" sz="2400" dirty="0"/>
              <a:t>审题立意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35A7913-42C5-7492-192F-EFD4D55B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802292"/>
            <a:ext cx="10001250" cy="295955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B1D6DDB-B6AF-1E79-3623-4E450CDECDBF}"/>
              </a:ext>
            </a:extLst>
          </p:cNvPr>
          <p:cNvSpPr/>
          <p:nvPr/>
        </p:nvSpPr>
        <p:spPr>
          <a:xfrm>
            <a:off x="4333875" y="2571750"/>
            <a:ext cx="514350" cy="390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2E1CA6-1E3D-0E3F-9CF6-97FC8F5E31D3}"/>
              </a:ext>
            </a:extLst>
          </p:cNvPr>
          <p:cNvSpPr/>
          <p:nvPr/>
        </p:nvSpPr>
        <p:spPr>
          <a:xfrm>
            <a:off x="7343777" y="2571750"/>
            <a:ext cx="514350" cy="390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FF4382-7969-C282-7FF0-104B83EBB43B}"/>
              </a:ext>
            </a:extLst>
          </p:cNvPr>
          <p:cNvSpPr txBox="1"/>
          <p:nvPr/>
        </p:nvSpPr>
        <p:spPr>
          <a:xfrm>
            <a:off x="4686299" y="1643862"/>
            <a:ext cx="437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理解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重复次数最多，为关键词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4432AE9-918E-ECB0-D21F-ED4E700E02AF}"/>
              </a:ext>
            </a:extLst>
          </p:cNvPr>
          <p:cNvCxnSpPr>
            <a:cxnSpLocks/>
          </p:cNvCxnSpPr>
          <p:nvPr/>
        </p:nvCxnSpPr>
        <p:spPr>
          <a:xfrm flipV="1">
            <a:off x="4848225" y="2066254"/>
            <a:ext cx="1551384" cy="48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2E77AC7-06A6-FBE0-4E1B-B82EAA2B2AD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367463" y="2066254"/>
            <a:ext cx="1233489" cy="505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7C12A83-A914-F3BE-2F1A-0C2CCECA9D45}"/>
              </a:ext>
            </a:extLst>
          </p:cNvPr>
          <p:cNvCxnSpPr/>
          <p:nvPr/>
        </p:nvCxnSpPr>
        <p:spPr>
          <a:xfrm>
            <a:off x="2043112" y="5848350"/>
            <a:ext cx="810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4F72FC7-27FB-2755-444E-805A16CD6C50}"/>
              </a:ext>
            </a:extLst>
          </p:cNvPr>
          <p:cNvSpPr txBox="1"/>
          <p:nvPr/>
        </p:nvSpPr>
        <p:spPr>
          <a:xfrm>
            <a:off x="2166936" y="5202019"/>
            <a:ext cx="67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不被理解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67A237-1C05-1B97-8E7F-55BDBA735F6A}"/>
              </a:ext>
            </a:extLst>
          </p:cNvPr>
          <p:cNvSpPr txBox="1"/>
          <p:nvPr/>
        </p:nvSpPr>
        <p:spPr>
          <a:xfrm>
            <a:off x="9477374" y="5202019"/>
            <a:ext cx="67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被理解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7BDA57-F45A-7995-68C4-17499A42FB8E}"/>
              </a:ext>
            </a:extLst>
          </p:cNvPr>
          <p:cNvSpPr txBox="1"/>
          <p:nvPr/>
        </p:nvSpPr>
        <p:spPr>
          <a:xfrm>
            <a:off x="2043112" y="6029325"/>
            <a:ext cx="99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一个人</a:t>
            </a:r>
            <a:r>
              <a:rPr lang="en-US" altLang="zh-CN" dirty="0"/>
              <a:t>[</a:t>
            </a:r>
            <a:r>
              <a:rPr lang="zh-CN" altLang="en-US" dirty="0"/>
              <a:t>的想法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D4AC96-1D49-48E8-55C7-13B8ABA7B392}"/>
              </a:ext>
            </a:extLst>
          </p:cNvPr>
          <p:cNvSpPr txBox="1"/>
          <p:nvPr/>
        </p:nvSpPr>
        <p:spPr>
          <a:xfrm>
            <a:off x="9315448" y="6029325"/>
            <a:ext cx="99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多个人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zh-CN" altLang="en-US" dirty="0"/>
              <a:t>的想法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3FFAA3F-F66E-B6A6-7DC7-3D915363675A}"/>
              </a:ext>
            </a:extLst>
          </p:cNvPr>
          <p:cNvSpPr txBox="1"/>
          <p:nvPr/>
        </p:nvSpPr>
        <p:spPr>
          <a:xfrm>
            <a:off x="4333875" y="614362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独具一格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A52FF5-B8BB-DF21-7F18-F13C1C635D1E}"/>
              </a:ext>
            </a:extLst>
          </p:cNvPr>
          <p:cNvSpPr txBox="1"/>
          <p:nvPr/>
        </p:nvSpPr>
        <p:spPr>
          <a:xfrm>
            <a:off x="6367463" y="614362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随波逐流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805207-4584-5B23-CC96-BE82D2EB04E1}"/>
              </a:ext>
            </a:extLst>
          </p:cNvPr>
          <p:cNvCxnSpPr/>
          <p:nvPr/>
        </p:nvCxnSpPr>
        <p:spPr>
          <a:xfrm>
            <a:off x="6076948" y="4981575"/>
            <a:ext cx="1" cy="137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3C63FFE-19AC-458D-97AF-E3FD7B3A0922}"/>
              </a:ext>
            </a:extLst>
          </p:cNvPr>
          <p:cNvSpPr txBox="1"/>
          <p:nvPr/>
        </p:nvSpPr>
        <p:spPr>
          <a:xfrm>
            <a:off x="1085850" y="5391150"/>
            <a:ext cx="79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948D507-FC88-74C1-A51A-5C328727EDF5}"/>
              </a:ext>
            </a:extLst>
          </p:cNvPr>
          <p:cNvSpPr txBox="1"/>
          <p:nvPr/>
        </p:nvSpPr>
        <p:spPr>
          <a:xfrm>
            <a:off x="1085850" y="4687045"/>
            <a:ext cx="79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态度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E9EC37-6DAC-6CB6-177E-34783CA33A49}"/>
              </a:ext>
            </a:extLst>
          </p:cNvPr>
          <p:cNvSpPr txBox="1"/>
          <p:nvPr/>
        </p:nvSpPr>
        <p:spPr>
          <a:xfrm>
            <a:off x="2166935" y="4687045"/>
            <a:ext cx="162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孤独，孤立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9B5DAA-D596-88ED-0335-9429BD6E5253}"/>
              </a:ext>
            </a:extLst>
          </p:cNvPr>
          <p:cNvSpPr txBox="1"/>
          <p:nvPr/>
        </p:nvSpPr>
        <p:spPr>
          <a:xfrm>
            <a:off x="5443537" y="4687045"/>
            <a:ext cx="162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理解，接受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4F3B5C6-5408-59CB-1A6D-C6727289B98E}"/>
              </a:ext>
            </a:extLst>
          </p:cNvPr>
          <p:cNvCxnSpPr/>
          <p:nvPr/>
        </p:nvCxnSpPr>
        <p:spPr>
          <a:xfrm>
            <a:off x="2043112" y="5202019"/>
            <a:ext cx="8105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3440534B-233D-BB01-3AA2-C856EAE77DD8}"/>
              </a:ext>
            </a:extLst>
          </p:cNvPr>
          <p:cNvSpPr txBox="1"/>
          <p:nvPr/>
        </p:nvSpPr>
        <p:spPr>
          <a:xfrm>
            <a:off x="9101137" y="4687045"/>
            <a:ext cx="162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固执，自负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1F0F8F0-19FB-35B1-556D-4F460D3C1C77}"/>
              </a:ext>
            </a:extLst>
          </p:cNvPr>
          <p:cNvSpPr txBox="1"/>
          <p:nvPr/>
        </p:nvSpPr>
        <p:spPr>
          <a:xfrm>
            <a:off x="10672760" y="5375183"/>
            <a:ext cx="15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寻找对立面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C513EAF-5DDA-9448-879B-500BECE09851}"/>
              </a:ext>
            </a:extLst>
          </p:cNvPr>
          <p:cNvSpPr txBox="1"/>
          <p:nvPr/>
        </p:nvSpPr>
        <p:spPr>
          <a:xfrm>
            <a:off x="10672760" y="4717911"/>
            <a:ext cx="151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强化切入点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52BE8E-F027-A278-4110-6817A55C3FC7}"/>
              </a:ext>
            </a:extLst>
          </p:cNvPr>
          <p:cNvSpPr txBox="1"/>
          <p:nvPr/>
        </p:nvSpPr>
        <p:spPr>
          <a:xfrm>
            <a:off x="8167682" y="4227226"/>
            <a:ext cx="3795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这个角度比较少见，不过可以切入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D9145AB-7F4F-A965-8418-110251AC6A79}"/>
              </a:ext>
            </a:extLst>
          </p:cNvPr>
          <p:cNvCxnSpPr>
            <a:cxnSpLocks/>
            <a:stCxn id="36" idx="1"/>
            <a:endCxn id="39" idx="1"/>
          </p:cNvCxnSpPr>
          <p:nvPr/>
        </p:nvCxnSpPr>
        <p:spPr>
          <a:xfrm rot="10800000">
            <a:off x="8167683" y="4411893"/>
            <a:ext cx="933455" cy="459819"/>
          </a:xfrm>
          <a:prstGeom prst="bentConnector3">
            <a:avLst>
              <a:gd name="adj1" fmla="val 124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4E4556-F00F-CA2B-1071-FA6C1CAA0567}"/>
              </a:ext>
            </a:extLst>
          </p:cNvPr>
          <p:cNvSpPr/>
          <p:nvPr/>
        </p:nvSpPr>
        <p:spPr>
          <a:xfrm>
            <a:off x="5095875" y="2571750"/>
            <a:ext cx="638175" cy="390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BCE52D9E-50E6-12B9-979F-2155215D028E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6842018" y="1535219"/>
            <a:ext cx="255805" cy="3109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B46C46D-E82E-8B6E-D209-902D63C93CC6}"/>
              </a:ext>
            </a:extLst>
          </p:cNvPr>
          <p:cNvSpPr txBox="1"/>
          <p:nvPr/>
        </p:nvSpPr>
        <p:spPr>
          <a:xfrm>
            <a:off x="8653034" y="30901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转折词，论述对象侧重后者</a:t>
            </a:r>
          </a:p>
        </p:txBody>
      </p:sp>
    </p:spTree>
    <p:extLst>
      <p:ext uri="{BB962C8B-B14F-4D97-AF65-F5344CB8AC3E}">
        <p14:creationId xmlns:p14="http://schemas.microsoft.com/office/powerpoint/2010/main" val="38354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06FCA45-D39D-60BD-76DD-F5C437C6C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大纲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BF9627-8FF3-3BCD-C249-52C70486C223}"/>
              </a:ext>
            </a:extLst>
          </p:cNvPr>
          <p:cNvSpPr txBox="1"/>
          <p:nvPr/>
        </p:nvSpPr>
        <p:spPr>
          <a:xfrm>
            <a:off x="1104899" y="1371600"/>
            <a:ext cx="905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标题：于不被理解中成就非凡</a:t>
            </a:r>
            <a:r>
              <a:rPr lang="en-US" altLang="zh-CN" dirty="0"/>
              <a:t>/</a:t>
            </a:r>
            <a:r>
              <a:rPr lang="zh-CN" altLang="en-US" dirty="0"/>
              <a:t>质疑如风，信念如炬</a:t>
            </a:r>
            <a:r>
              <a:rPr lang="en-US" altLang="zh-CN" dirty="0"/>
              <a:t>/</a:t>
            </a:r>
            <a:r>
              <a:rPr lang="zh-CN" altLang="en-US" dirty="0"/>
              <a:t>质疑声中，听见自己的答案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C8E059-20D8-E78C-3BFD-4848C3FDC53B}"/>
              </a:ext>
            </a:extLst>
          </p:cNvPr>
          <p:cNvSpPr txBox="1"/>
          <p:nvPr/>
        </p:nvSpPr>
        <p:spPr>
          <a:xfrm>
            <a:off x="1104900" y="179808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开头：引入“不被理解”的主题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62709C-C713-D3C1-70E9-B7D5002A50B4}"/>
              </a:ext>
            </a:extLst>
          </p:cNvPr>
          <p:cNvSpPr txBox="1"/>
          <p:nvPr/>
        </p:nvSpPr>
        <p:spPr>
          <a:xfrm>
            <a:off x="1104900" y="2224564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1</a:t>
            </a:r>
            <a:r>
              <a:rPr lang="zh-CN" altLang="en-US" dirty="0"/>
              <a:t>：不被理解是创新者逆风起航的代价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280420-0448-C8E5-10F4-CB927BC06D22}"/>
              </a:ext>
            </a:extLst>
          </p:cNvPr>
          <p:cNvSpPr txBox="1"/>
          <p:nvPr/>
        </p:nvSpPr>
        <p:spPr>
          <a:xfrm>
            <a:off x="1104900" y="2651046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2</a:t>
            </a:r>
            <a:r>
              <a:rPr lang="zh-CN" altLang="en-US" dirty="0"/>
              <a:t>：不被理解是追梦者坚定初心的试炼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533F2A-6EFC-1CE8-3589-AEA486AF5EC8}"/>
              </a:ext>
            </a:extLst>
          </p:cNvPr>
          <p:cNvSpPr txBox="1"/>
          <p:nvPr/>
        </p:nvSpPr>
        <p:spPr>
          <a:xfrm>
            <a:off x="1104900" y="30596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3</a:t>
            </a:r>
            <a:r>
              <a:rPr lang="zh-CN" altLang="en-US" dirty="0"/>
              <a:t>：不被理解是个体突破自我的契机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1E4C2D-431B-F8BE-267E-3636CD927A65}"/>
              </a:ext>
            </a:extLst>
          </p:cNvPr>
          <p:cNvSpPr txBox="1"/>
          <p:nvPr/>
        </p:nvSpPr>
        <p:spPr>
          <a:xfrm>
            <a:off x="1104899" y="3468290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思辨段</a:t>
            </a:r>
            <a:r>
              <a:rPr lang="en-US" altLang="zh-CN" dirty="0"/>
              <a:t>1</a:t>
            </a:r>
            <a:r>
              <a:rPr lang="zh-CN" altLang="en-US" dirty="0"/>
              <a:t>：当今现状，现代青年面对“不被理解”的情况，做到理解与接受“不被理解”的孤独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773AF4-DE65-436F-DF8F-58943608436E}"/>
              </a:ext>
            </a:extLst>
          </p:cNvPr>
          <p:cNvSpPr txBox="1"/>
          <p:nvPr/>
        </p:nvSpPr>
        <p:spPr>
          <a:xfrm>
            <a:off x="1104899" y="4101405"/>
            <a:ext cx="684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思辨段</a:t>
            </a:r>
            <a:r>
              <a:rPr lang="en-US" altLang="zh-CN" dirty="0"/>
              <a:t>2</a:t>
            </a:r>
            <a:r>
              <a:rPr lang="zh-CN" altLang="en-US" dirty="0"/>
              <a:t>：除了“不被理解”的特立独行，我们应避免固执心理，做到“特立独行且正确”，而非与正确的主流观点背道而驰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188B72-F619-D37F-77EC-1018C1DF2161}"/>
              </a:ext>
            </a:extLst>
          </p:cNvPr>
          <p:cNvSpPr txBox="1"/>
          <p:nvPr/>
        </p:nvSpPr>
        <p:spPr>
          <a:xfrm>
            <a:off x="1104899" y="4734520"/>
            <a:ext cx="684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结尾：对不被理解的正确态度</a:t>
            </a:r>
          </a:p>
        </p:txBody>
      </p:sp>
    </p:spTree>
    <p:extLst>
      <p:ext uri="{BB962C8B-B14F-4D97-AF65-F5344CB8AC3E}">
        <p14:creationId xmlns:p14="http://schemas.microsoft.com/office/powerpoint/2010/main" val="194071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A19209-1270-C79B-C271-01B5A59ED489}"/>
              </a:ext>
            </a:extLst>
          </p:cNvPr>
          <p:cNvSpPr txBox="1"/>
          <p:nvPr/>
        </p:nvSpPr>
        <p:spPr>
          <a:xfrm>
            <a:off x="3857625" y="2733675"/>
            <a:ext cx="4476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参考写法</a:t>
            </a:r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BE8D0153-FFEC-973E-39E5-DA6F804C3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/>
          <a:stretch/>
        </p:blipFill>
        <p:spPr>
          <a:xfrm>
            <a:off x="0" y="5146582"/>
            <a:ext cx="1762125" cy="1711417"/>
          </a:xfrm>
          <a:prstGeom prst="rect">
            <a:avLst/>
          </a:prstGeom>
        </p:spPr>
      </p:pic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98F8FC54-24D8-A4C5-68D8-DA76E8859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4177" y="4769615"/>
            <a:ext cx="1805214" cy="20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4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A995E3-0BF5-77D1-1F1F-C65FBCB8E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1" y="685800"/>
            <a:ext cx="4054474" cy="50482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于不被理解中成就非凡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97CC70-675B-78F3-A006-ABADE1CF6C1A}"/>
              </a:ext>
            </a:extLst>
          </p:cNvPr>
          <p:cNvSpPr txBox="1"/>
          <p:nvPr/>
        </p:nvSpPr>
        <p:spPr>
          <a:xfrm>
            <a:off x="914400" y="1485900"/>
            <a:ext cx="4772024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  人生如同一段不断延展的旅程，我们每个人都在用自己的脚步丈量前路。然而，在这条路上，我们常常感叹：“我不被理解。”它或许让人感到孤独、受挫，甚至怀疑自我。但回顾历史与现实，许多不被理解的时刻，正是一个人成长蜕变的契机。因为，不被理解，可能是通向非凡的必经之路。</a:t>
            </a:r>
          </a:p>
          <a:p>
            <a:endParaRPr lang="en-US" altLang="zh-CN" dirty="0"/>
          </a:p>
          <a:p>
            <a:r>
              <a:rPr lang="zh-CN" altLang="en-US" dirty="0"/>
              <a:t>  不被理解，是创新者逆风起航的代价。伽利略因为坚持“日心说”被宗教法庭审判，终身软禁；爱迪生早年致力于电灯发明时，被讥笑为“异想天开”。不被理解让他们承受了外界的排斥，但也赐予他们更多自由思考的空间，使他们能够跳脱世俗的藩篱，专注于内心的信仰与探索。伽利略在孤独中坚持科学真理，爱迪生在无数次失败中点亮人类夜空。他们的不被理解，不是阻碍，而是开启了改变世界的可能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E4B550-3B88-C807-B565-64D60EFF5282}"/>
              </a:ext>
            </a:extLst>
          </p:cNvPr>
          <p:cNvSpPr txBox="1"/>
          <p:nvPr/>
        </p:nvSpPr>
        <p:spPr>
          <a:xfrm>
            <a:off x="7315200" y="1847850"/>
            <a:ext cx="355282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开头：使用引议立的方法切入话题：不被理解，可能是通向非凡的必经之路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85AADC-F9A7-70CE-2856-1A467A1D2290}"/>
              </a:ext>
            </a:extLst>
          </p:cNvPr>
          <p:cNvSpPr txBox="1"/>
          <p:nvPr/>
        </p:nvSpPr>
        <p:spPr>
          <a:xfrm>
            <a:off x="7315199" y="4130576"/>
            <a:ext cx="355282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1</a:t>
            </a:r>
            <a:r>
              <a:rPr lang="zh-CN" altLang="en-US" dirty="0"/>
              <a:t>：不被理解，是创新者逆风起航的代价。</a:t>
            </a:r>
            <a:endParaRPr lang="en-US" altLang="zh-CN" dirty="0"/>
          </a:p>
          <a:p>
            <a:r>
              <a:rPr lang="zh-CN" altLang="en-US" dirty="0"/>
              <a:t>相类似的人物素材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乔布斯、埃隆</a:t>
            </a:r>
            <a:r>
              <a:rPr lang="en-US" altLang="zh-CN" dirty="0"/>
              <a:t>·</a:t>
            </a:r>
            <a:r>
              <a:rPr lang="zh-CN" altLang="en-US" dirty="0"/>
              <a:t>马斯克、袁隆平、张小龙、尼古拉</a:t>
            </a:r>
            <a:r>
              <a:rPr lang="en-US" altLang="zh-CN" dirty="0"/>
              <a:t>·</a:t>
            </a:r>
            <a:r>
              <a:rPr lang="zh-CN" altLang="en-US" dirty="0"/>
              <a:t>特斯拉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72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A37216-BFF7-6F7E-830C-D35D5069FF07}"/>
              </a:ext>
            </a:extLst>
          </p:cNvPr>
          <p:cNvSpPr txBox="1"/>
          <p:nvPr/>
        </p:nvSpPr>
        <p:spPr>
          <a:xfrm>
            <a:off x="933451" y="1906607"/>
            <a:ext cx="477202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不被理解，是追梦者坚定初心的试炼。茨威格在</a:t>
            </a:r>
            <a:r>
              <a:rPr lang="en-US" altLang="zh-CN" dirty="0"/>
              <a:t>《</a:t>
            </a:r>
            <a:r>
              <a:rPr lang="zh-CN" altLang="en-US" dirty="0"/>
              <a:t>人类的群星闪耀时</a:t>
            </a:r>
            <a:r>
              <a:rPr lang="en-US" altLang="zh-CN" dirty="0"/>
              <a:t>》</a:t>
            </a:r>
            <a:r>
              <a:rPr lang="zh-CN" altLang="en-US" dirty="0"/>
              <a:t>中提到，许多改变历史的时刻，往往源自个体在孤立与质疑中选择了坚持。屠呦呦为研发青蒿素，翻阅古籍、实验上千次，她的研究方法曾被视为“土办法”，但她未曾放弃，最终挽救了数百万人的生命。同样，在体育赛场上，姚明为了让中国篮球走向世界，放弃安稳的生活，前往</a:t>
            </a:r>
            <a:r>
              <a:rPr lang="en-US" altLang="zh-CN" dirty="0"/>
              <a:t>NBA</a:t>
            </a:r>
            <a:r>
              <a:rPr lang="zh-CN" altLang="en-US" dirty="0"/>
              <a:t>征战。他初到时，因身体与文化差异，备受质疑与冷嘲热讽。但姚明用无数次训练与比赛中的拼搏，赢得了全世界的掌声。他们用行动告诉我们，不被理解是一种考验，唯有初心如磐，才能在人生竞技场上脱颖而出。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2D18A7-A611-8E72-E0D8-4B92E66C2C7D}"/>
              </a:ext>
            </a:extLst>
          </p:cNvPr>
          <p:cNvSpPr txBox="1"/>
          <p:nvPr/>
        </p:nvSpPr>
        <p:spPr>
          <a:xfrm>
            <a:off x="7315199" y="2301776"/>
            <a:ext cx="355282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2</a:t>
            </a:r>
            <a:r>
              <a:rPr lang="zh-CN" altLang="en-US" dirty="0"/>
              <a:t>：不被理解，是追梦者坚定初心的试炼。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相类似的人物素材</a:t>
            </a:r>
            <a:r>
              <a:rPr lang="en-US" altLang="zh-CN" dirty="0"/>
              <a:t>[</a:t>
            </a:r>
            <a:r>
              <a:rPr lang="zh-CN" altLang="en-US" dirty="0"/>
              <a:t>运动员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苏炳添</a:t>
            </a:r>
            <a:r>
              <a:rPr lang="en-US" altLang="zh-CN" dirty="0"/>
              <a:t>—</a:t>
            </a:r>
            <a:r>
              <a:rPr lang="zh-CN" altLang="en-US" dirty="0"/>
              <a:t>年龄与体能不能限制住他的信念</a:t>
            </a:r>
            <a:endParaRPr lang="en-US" altLang="zh-CN" dirty="0"/>
          </a:p>
          <a:p>
            <a:r>
              <a:rPr lang="zh-CN" altLang="en-US" dirty="0"/>
              <a:t>张伟丽</a:t>
            </a:r>
            <a:r>
              <a:rPr lang="en-US" altLang="zh-CN" dirty="0"/>
              <a:t>--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面对的是伤病的侵袭和外界的质疑，但她从未放弃自己的理想。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名句：“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不经一番寒彻骨，怎得梅花扑鼻香。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35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EE3E6EE-05CC-09A5-A7D2-5DB7C94B7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FF1C46-BE8C-409D-039F-E56708FA372B}"/>
              </a:ext>
            </a:extLst>
          </p:cNvPr>
          <p:cNvSpPr txBox="1"/>
          <p:nvPr/>
        </p:nvSpPr>
        <p:spPr>
          <a:xfrm>
            <a:off x="933451" y="1906607"/>
            <a:ext cx="477202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不被理解，更是个体突破自我的契机。在芸芸众生中，人们常会因畏惧孤独而随波逐流，将自己的锋芒掩藏于平庸中。可若总追求被理解与认同，我们便会迷失在大众化的追求中，失去独特的自我。特斯拉创始人马斯克曾因提出“移民火星”的构想，被讽刺为“疯狂科学家”；但他始终相信科技能改变未来，于质疑声中开创了</a:t>
            </a:r>
            <a:r>
              <a:rPr lang="en-US" altLang="zh-CN" dirty="0"/>
              <a:t>SpaceX</a:t>
            </a:r>
            <a:r>
              <a:rPr lang="zh-CN" altLang="en-US" dirty="0"/>
              <a:t>，将梦想化为现实。而无数普通人也在日常的“不被理解”中追寻着属于自己的价值。他们或选择坚守冷门领域，或坚持独特的兴趣爱好，用自己的努力创造出意义非凡的人生。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2FE835-821D-2916-22DF-066629A56E21}"/>
              </a:ext>
            </a:extLst>
          </p:cNvPr>
          <p:cNvSpPr txBox="1"/>
          <p:nvPr/>
        </p:nvSpPr>
        <p:spPr>
          <a:xfrm>
            <a:off x="7315199" y="2158901"/>
            <a:ext cx="355282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分论点</a:t>
            </a:r>
            <a:r>
              <a:rPr lang="en-US" altLang="zh-CN" dirty="0"/>
              <a:t>3</a:t>
            </a:r>
            <a:r>
              <a:rPr lang="zh-CN" altLang="en-US" dirty="0"/>
              <a:t>：不被理解，更是个体突破自我的契机。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相类似的人物素材</a:t>
            </a:r>
            <a:r>
              <a:rPr lang="en-US" altLang="zh-CN" dirty="0"/>
              <a:t>[</a:t>
            </a:r>
            <a:r>
              <a:rPr lang="zh-CN" altLang="en-US" dirty="0"/>
              <a:t>运动员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海伦凯勒、刘伟、史铁生、玛丽居里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241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F849589-A6C8-B76B-8518-ED9368F5A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2ADD44-5A6F-E192-4043-286E312A52D0}"/>
              </a:ext>
            </a:extLst>
          </p:cNvPr>
          <p:cNvSpPr txBox="1"/>
          <p:nvPr/>
        </p:nvSpPr>
        <p:spPr>
          <a:xfrm>
            <a:off x="852489" y="1190625"/>
            <a:ext cx="477202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反观当下，许多人因害怕不被理解而放弃了追求。学生因为爱好小众领域，被视为“异类”后屈从主流；职场新人因新颖想法遭否定后改弦易辙。殊不知，不被理解是成长的代价，更是走向卓越的必经之路。如果我们总因别人的眼光而停滞不前，那么属于我们的未来便也会在妥协中失去光彩。</a:t>
            </a:r>
          </a:p>
          <a:p>
            <a:endParaRPr lang="en-US" altLang="zh-CN" dirty="0"/>
          </a:p>
          <a:p>
            <a:r>
              <a:rPr lang="zh-CN" altLang="en-US" dirty="0"/>
              <a:t>“采菊东篱下，悠然见南山。” 当我们站在人生的十字路口，面对不被理解的处境时，不妨将其视为人生送给我们的特殊礼物。在孤独中酝酿出更深刻的思考，于质疑中淬炼出更坚韧的心智。就像那些伟大的先行者一样，我们需要用信念点亮前路，用坚持筑起梦想，于不被理解中书写属于自己的非凡篇章。</a:t>
            </a:r>
          </a:p>
          <a:p>
            <a:endParaRPr lang="en-US" altLang="zh-CN" dirty="0"/>
          </a:p>
          <a:p>
            <a:r>
              <a:rPr lang="zh-CN" altLang="en-US" dirty="0"/>
              <a:t>毕竟，不被理解，正是破茧成蝶的契机。在风雨中成长的翅膀，终将翱翔于广阔的天空，在属于我们的那片天地里，绽放出无与伦比的光芒。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3F48C7-3C66-A964-E2AD-7E071D4429A3}"/>
              </a:ext>
            </a:extLst>
          </p:cNvPr>
          <p:cNvSpPr txBox="1"/>
          <p:nvPr/>
        </p:nvSpPr>
        <p:spPr>
          <a:xfrm>
            <a:off x="7286624" y="1390650"/>
            <a:ext cx="355282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思辨段</a:t>
            </a:r>
            <a:r>
              <a:rPr lang="en-US" altLang="zh-CN" dirty="0"/>
              <a:t>1</a:t>
            </a:r>
            <a:r>
              <a:rPr lang="zh-CN" altLang="en-US" dirty="0"/>
              <a:t>：反观当下，许多人因害怕不被理解而放弃了追求。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联系现实，讲述不能被理解的当下对青少年产生怎样的伤害</a:t>
            </a:r>
            <a:endParaRPr lang="en-US" altLang="zh-CN" dirty="0"/>
          </a:p>
          <a:p>
            <a:r>
              <a:rPr lang="zh-CN" altLang="en-US" dirty="0"/>
              <a:t>（不能理解不是直接原因，随波逐流</a:t>
            </a:r>
            <a:r>
              <a:rPr lang="en-US" altLang="zh-CN" dirty="0"/>
              <a:t>[</a:t>
            </a:r>
            <a:r>
              <a:rPr lang="zh-CN" altLang="en-US" dirty="0"/>
              <a:t>对不被理解的态度</a:t>
            </a:r>
            <a:r>
              <a:rPr lang="en-US" altLang="zh-CN" dirty="0"/>
              <a:t>]</a:t>
            </a:r>
            <a:r>
              <a:rPr lang="zh-CN" altLang="en-US" dirty="0"/>
              <a:t>是直接原因）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D66800-3816-D0DC-18FB-EFD87AD2FBF5}"/>
              </a:ext>
            </a:extLst>
          </p:cNvPr>
          <p:cNvSpPr txBox="1"/>
          <p:nvPr/>
        </p:nvSpPr>
        <p:spPr>
          <a:xfrm>
            <a:off x="7286624" y="4006780"/>
            <a:ext cx="355282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倒数两段：</a:t>
            </a:r>
            <a:endParaRPr lang="en-US" altLang="zh-CN" dirty="0"/>
          </a:p>
          <a:p>
            <a:r>
              <a:rPr lang="zh-CN" altLang="en-US" dirty="0"/>
              <a:t>文采段</a:t>
            </a:r>
            <a:r>
              <a:rPr lang="en-US" altLang="zh-CN" dirty="0"/>
              <a:t>+</a:t>
            </a:r>
            <a:r>
              <a:rPr lang="zh-CN" altLang="en-US" dirty="0"/>
              <a:t>结尾段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点出怎么做，并起到呼吁作用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40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5DC8BD6A-C6F2-8F02-46D7-6CE8EC98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30970" y="1190625"/>
            <a:ext cx="2309813" cy="2309813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3CADC09-2DE0-82B9-FE3C-2D7A81788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D2116F-7EB6-59F2-D238-BCB23FD68E18}"/>
              </a:ext>
            </a:extLst>
          </p:cNvPr>
          <p:cNvSpPr txBox="1"/>
          <p:nvPr/>
        </p:nvSpPr>
        <p:spPr>
          <a:xfrm>
            <a:off x="6396039" y="1828800"/>
            <a:ext cx="477202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然而，面对不被理解，我们更应追寻真理，而非固执地抱守错误的观点与价值观。不被理解，固然可能是先驱者的宿命，但若缺乏对真理的理性判断，则可能沦为盲目自大的偏执。伽利略以科学实验为基石证明“日心说”，是用事实击碎不被理解的壁垒；反观十九世纪的医学家塞缪尔</a:t>
            </a:r>
            <a:r>
              <a:rPr lang="en-US" altLang="zh-CN" dirty="0"/>
              <a:t>·</a:t>
            </a:r>
            <a:r>
              <a:rPr lang="zh-CN" altLang="en-US" dirty="0"/>
              <a:t>梅塞勒，他因固执推行错误的医学实验方法，不仅遭到主流学界的排斥，更给患者带来了不可挽回的伤害。两者的区别，在于前者始终以客观事实为依据，不畏惧质疑，坚持探寻真理；后者则因固执己见，深陷自我构筑的偏见牢笼中。由此可见，不被理解并非追求非凡的护身符，唯有以真理为灯塔，以科学为指南，方能让逆风中的坚持开出真正的繁花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3FABAF-8AA7-C37E-39F7-7F3963A32DA0}"/>
              </a:ext>
            </a:extLst>
          </p:cNvPr>
          <p:cNvSpPr txBox="1"/>
          <p:nvPr/>
        </p:nvSpPr>
        <p:spPr>
          <a:xfrm>
            <a:off x="1023937" y="2890629"/>
            <a:ext cx="40386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最后补充一下，在立意出写出的“固执”关键词，我们可以进一步扩展成思辨的角度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63716E5-8931-E9C0-6EA0-75BDB8073B97}"/>
              </a:ext>
            </a:extLst>
          </p:cNvPr>
          <p:cNvSpPr/>
          <p:nvPr/>
        </p:nvSpPr>
        <p:spPr>
          <a:xfrm>
            <a:off x="5062537" y="3261553"/>
            <a:ext cx="1333502" cy="200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64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作文素材">
      <a:majorFont>
        <a:latin typeface="Arial"/>
        <a:ea typeface="思源宋体 CN SemiBold"/>
        <a:cs typeface=""/>
      </a:majorFont>
      <a:minorFont>
        <a:latin typeface="Arial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1364</Words>
  <Application>Microsoft Office PowerPoint</Application>
  <PresentationFormat>宽屏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-apple-system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书卿 张</dc:creator>
  <cp:lastModifiedBy>书卿 张</cp:lastModifiedBy>
  <cp:revision>3</cp:revision>
  <dcterms:created xsi:type="dcterms:W3CDTF">2025-01-23T02:19:27Z</dcterms:created>
  <dcterms:modified xsi:type="dcterms:W3CDTF">2025-01-23T14:18:15Z</dcterms:modified>
</cp:coreProperties>
</file>