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98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E9260-BA5D-EC60-8054-2E0F5930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7B483-BA96-E26C-A468-DEA69F2B6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0B8ED-D970-5C7D-71DE-10C17154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B46AB-A05A-62F7-A2C8-1B2336D9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FF280-0BAA-FDAC-60C2-082BDCE1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34713-B7C7-874D-B823-5C19FDD6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5995D-EDCF-E25E-654F-BD374EEB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696AE-24A3-EE5D-A4BD-4914F82D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CF0A0-E0C0-9620-93E2-B31B7960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2491A-8691-7E22-B563-0292FD3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EB38C3-FE36-CD8E-9D4A-DD5E5DC0A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EBDC3-9F51-87FB-BC9E-607DFD99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B308D-DBE0-2136-F455-2318D0CB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73D0F-4139-F8AF-B13F-E6BC89F2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70F57-FAC9-9728-0205-A2D56135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9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2D2A4-5AD9-A7E7-3146-678C198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F78E8-1E5A-9521-CF70-90936F6E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6830B-713A-F72A-C6E4-A59ED49F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382F5-70CC-3AE2-DC81-4E46EB05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741E6-2372-C478-A607-77A394D2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62026-6D89-A7BA-A137-874EE6F2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C4AEB-F2DA-59A4-0669-0622B36F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6329D-6221-1157-76A8-A56B74EA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DCEC9-CBFD-B0C7-9D0B-0543BF4C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187C6-59C6-59DA-5A87-1AA2AAF3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17B3-36B2-120B-E21A-CFAEA23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15999-37AE-91BA-5D83-9097E47BC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41B34-BBA2-EA6C-4A7A-CB195D2F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CFEEE-4EC9-15BB-EB2D-F6BA9757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AA474-A178-A71A-E809-7D91AE65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B931C-3CE1-1DA6-EA41-01ECFF3A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3E25-93C0-C37F-5DCC-E27D5441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01CA0-5FEE-F53B-5E40-594FD11A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BCC83-42AA-9976-1EBA-5C52E62B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46A74-8751-D25E-2C23-139F5731A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81ED81-1381-9ED2-ECB3-7EB51982E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91C7B9-9B33-5610-E819-B33CE377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48D88-B325-44A4-56AF-AF4B8517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E8B43-A47B-C420-635A-389099C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5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9B45-B205-F822-61C4-E129BAF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D4FC8-E384-CC59-F568-6BC392E2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7A088-D4AF-5C14-CD45-2D2EAE06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504821-9115-DB9B-4531-B1960D36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4B0F85-B18A-89C7-8D13-4867B9D5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834A4-B95C-3306-B7ED-93619DC9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3BA15-F84C-6E9B-E05C-A491994E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6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A7E3-3F3C-8492-75AF-4A5935F1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962F3-A4DE-107C-61E3-D698B4F0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05A6F-6328-736C-70C2-121CE8D9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894C1-C394-BC87-235F-A221A60A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A2C9A2-FE8B-777D-A071-BE960319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236A1-3E76-272C-D91F-FF1D8159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27E7E-BB75-9492-50A0-121D5B09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8AE737-75B2-93B2-EAC4-6CD59792C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96351-E1CD-BAF6-0CFD-BF81469B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58CF3-4F25-35BD-24A5-C49EE607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6A2D8-9EBA-37CB-A2E3-56F25BB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7CC5B-9A94-0DF0-3F2F-68865FC4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573523-1298-111B-EA33-2A5E208B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9209F-1B0C-66C6-B072-729354DB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776E1-874B-1AD5-FAF0-27C83086E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A91A-B5B6-4CAF-A10E-AF1F8351B52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69500-1FD2-F19D-06BD-899B3E426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D7461-C595-E995-951E-7F35DD99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F428-390A-42FD-97A3-87B6543B2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5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FC0D2-F4E7-ADF3-0ECC-32A6B3B1E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思辨段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D5551-ED10-FDAF-32F9-4DB1289F5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如何让改卷老师看到你的思辨角度</a:t>
            </a:r>
          </a:p>
        </p:txBody>
      </p:sp>
    </p:spTree>
    <p:extLst>
      <p:ext uri="{BB962C8B-B14F-4D97-AF65-F5344CB8AC3E}">
        <p14:creationId xmlns:p14="http://schemas.microsoft.com/office/powerpoint/2010/main" val="23492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00D1-26D3-F48F-6D37-4D287143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一、如何找思辨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08255-1F23-4F14-CCBF-7DBCC4A9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6629400" cy="6889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思辨的角度追溯到立意，如果你不会找思辨的角度，不妨回到我讲立意的那个视频，思辨是立意的一个子分支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2E957A-D637-2AD9-1374-3F7B6F37F49E}"/>
              </a:ext>
            </a:extLst>
          </p:cNvPr>
          <p:cNvCxnSpPr>
            <a:cxnSpLocks/>
          </p:cNvCxnSpPr>
          <p:nvPr/>
        </p:nvCxnSpPr>
        <p:spPr>
          <a:xfrm>
            <a:off x="504825" y="1400175"/>
            <a:ext cx="58578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451C891-3369-8EF2-A4FE-25F52BF9EDC3}"/>
              </a:ext>
            </a:extLst>
          </p:cNvPr>
          <p:cNvSpPr txBox="1"/>
          <p:nvPr/>
        </p:nvSpPr>
        <p:spPr>
          <a:xfrm>
            <a:off x="1066800" y="3429000"/>
            <a:ext cx="61722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但是如果没有看过我之前视频的观众也不用担心，我也会再次强调我们应该如何找到思辨的角度</a:t>
            </a:r>
          </a:p>
        </p:txBody>
      </p:sp>
    </p:spTree>
    <p:extLst>
      <p:ext uri="{BB962C8B-B14F-4D97-AF65-F5344CB8AC3E}">
        <p14:creationId xmlns:p14="http://schemas.microsoft.com/office/powerpoint/2010/main" val="39653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0DC082-DDCB-82F8-C9AD-E37406C569C8}"/>
              </a:ext>
            </a:extLst>
          </p:cNvPr>
          <p:cNvSpPr txBox="1"/>
          <p:nvPr/>
        </p:nvSpPr>
        <p:spPr>
          <a:xfrm>
            <a:off x="742950" y="2967335"/>
            <a:ext cx="17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思辨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4393E91-1D60-83D7-BBA6-2538ACB964F5}"/>
              </a:ext>
            </a:extLst>
          </p:cNvPr>
          <p:cNvSpPr/>
          <p:nvPr/>
        </p:nvSpPr>
        <p:spPr>
          <a:xfrm>
            <a:off x="2514600" y="3324225"/>
            <a:ext cx="2657475" cy="2095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37B96B-D6DB-1856-ACC3-8582C297077B}"/>
              </a:ext>
            </a:extLst>
          </p:cNvPr>
          <p:cNvSpPr txBox="1"/>
          <p:nvPr/>
        </p:nvSpPr>
        <p:spPr>
          <a:xfrm>
            <a:off x="2895600" y="286256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本质上来说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D7B407-C26D-AD8F-F882-CCA7D8A5E7ED}"/>
              </a:ext>
            </a:extLst>
          </p:cNvPr>
          <p:cNvSpPr txBox="1"/>
          <p:nvPr/>
        </p:nvSpPr>
        <p:spPr>
          <a:xfrm>
            <a:off x="5619750" y="3044279"/>
            <a:ext cx="562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没话找话，没事找事</a:t>
            </a:r>
          </a:p>
        </p:txBody>
      </p:sp>
    </p:spTree>
    <p:extLst>
      <p:ext uri="{BB962C8B-B14F-4D97-AF65-F5344CB8AC3E}">
        <p14:creationId xmlns:p14="http://schemas.microsoft.com/office/powerpoint/2010/main" val="2435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4F096E-7E31-9088-A89A-2FA20F26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0545"/>
            <a:ext cx="5455748" cy="29271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2F76F1-B563-FA89-29E5-4C06AA49A075}"/>
              </a:ext>
            </a:extLst>
          </p:cNvPr>
          <p:cNvSpPr txBox="1"/>
          <p:nvPr/>
        </p:nvSpPr>
        <p:spPr>
          <a:xfrm>
            <a:off x="407499" y="545175"/>
            <a:ext cx="59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二、如何没话找话，写思辨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7D6F3D-5296-31E8-8898-8EBE8736CF1F}"/>
              </a:ext>
            </a:extLst>
          </p:cNvPr>
          <p:cNvSpPr txBox="1"/>
          <p:nvPr/>
        </p:nvSpPr>
        <p:spPr>
          <a:xfrm>
            <a:off x="933450" y="1913120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手工热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524E68-9C58-A26C-C89F-4B33C198CD9D}"/>
              </a:ext>
            </a:extLst>
          </p:cNvPr>
          <p:cNvSpPr txBox="1"/>
          <p:nvPr/>
        </p:nvSpPr>
        <p:spPr>
          <a:xfrm>
            <a:off x="933450" y="281940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产品便利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422B10-3044-FF83-7E6D-E092CF757D3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162175" y="2084137"/>
            <a:ext cx="3933825" cy="5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0044C5-25C6-FEAB-FE99-52D3DE1448EF}"/>
              </a:ext>
            </a:extLst>
          </p:cNvPr>
          <p:cNvCxnSpPr>
            <a:cxnSpLocks/>
          </p:cNvCxnSpPr>
          <p:nvPr/>
        </p:nvCxnSpPr>
        <p:spPr>
          <a:xfrm flipH="1">
            <a:off x="2228850" y="1534406"/>
            <a:ext cx="3867150" cy="1544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F4A4A2-5BD8-7D00-DA4C-BE19E490818E}"/>
              </a:ext>
            </a:extLst>
          </p:cNvPr>
          <p:cNvSpPr txBox="1"/>
          <p:nvPr/>
        </p:nvSpPr>
        <p:spPr>
          <a:xfrm>
            <a:off x="407499" y="3562350"/>
            <a:ext cx="5991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我们找关键词的核心在于</a:t>
            </a:r>
            <a:r>
              <a:rPr lang="zh-CN" altLang="en-US" b="1" dirty="0"/>
              <a:t>重复</a:t>
            </a:r>
            <a:r>
              <a:rPr lang="zh-CN" altLang="en-US" dirty="0"/>
              <a:t>，词频的多少决定了这道题目的侧重点在哪里，比如在这里我们要意识到侧重点是“</a:t>
            </a:r>
            <a:r>
              <a:rPr lang="zh-CN" altLang="en-US" sz="2400" dirty="0"/>
              <a:t>手工热</a:t>
            </a:r>
            <a:r>
              <a:rPr lang="zh-CN" altLang="en-US" dirty="0"/>
              <a:t>”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3A8239-9C65-AC51-29EA-4150BEF92CD9}"/>
              </a:ext>
            </a:extLst>
          </p:cNvPr>
          <p:cNvSpPr txBox="1"/>
          <p:nvPr/>
        </p:nvSpPr>
        <p:spPr>
          <a:xfrm>
            <a:off x="407499" y="4947350"/>
            <a:ext cx="55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那你肯定会花一整个篇幅来写这个手工热，我们只需要想一下</a:t>
            </a:r>
            <a:r>
              <a:rPr lang="zh-CN" altLang="en-US" dirty="0">
                <a:highlight>
                  <a:srgbClr val="FFFF00"/>
                </a:highlight>
              </a:rPr>
              <a:t>“下一步怎么思考”</a:t>
            </a:r>
            <a:r>
              <a:rPr lang="zh-CN" altLang="en-US" dirty="0"/>
              <a:t>，或者是，</a:t>
            </a:r>
            <a:r>
              <a:rPr lang="zh-CN" altLang="en-US" dirty="0">
                <a:highlight>
                  <a:srgbClr val="FFFF00"/>
                </a:highlight>
              </a:rPr>
              <a:t>“我们能否完全否定对立面的价值”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EA719A8-EE66-82BF-8054-CCCDD0B7AFA6}"/>
              </a:ext>
            </a:extLst>
          </p:cNvPr>
          <p:cNvCxnSpPr>
            <a:cxnSpLocks/>
          </p:cNvCxnSpPr>
          <p:nvPr/>
        </p:nvCxnSpPr>
        <p:spPr>
          <a:xfrm>
            <a:off x="407499" y="1263015"/>
            <a:ext cx="58578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D894999B-A8D5-84A6-38B3-2C0655B0E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11" y="3623099"/>
            <a:ext cx="2873693" cy="28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6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644C29-333A-4240-F1D2-3989E870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78" y="158788"/>
            <a:ext cx="6539522" cy="35086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B1961E-946D-8F29-E8C5-84E4F8ED4463}"/>
              </a:ext>
            </a:extLst>
          </p:cNvPr>
          <p:cNvSpPr txBox="1"/>
          <p:nvPr/>
        </p:nvSpPr>
        <p:spPr>
          <a:xfrm>
            <a:off x="528028" y="616684"/>
            <a:ext cx="347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下一步怎么思考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A9A4CB-7608-493B-CDE3-0592FBEE1843}"/>
              </a:ext>
            </a:extLst>
          </p:cNvPr>
          <p:cNvSpPr txBox="1"/>
          <p:nvPr/>
        </p:nvSpPr>
        <p:spPr>
          <a:xfrm>
            <a:off x="528028" y="2019300"/>
            <a:ext cx="489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然而，我们单纯只是追寻一时的热度，就可以让手工制作一直</a:t>
            </a:r>
            <a:r>
              <a:rPr lang="zh-CN" altLang="en-US" dirty="0">
                <a:highlight>
                  <a:srgbClr val="FFFF00"/>
                </a:highlight>
              </a:rPr>
              <a:t>传承下去</a:t>
            </a:r>
            <a:r>
              <a:rPr lang="zh-CN" altLang="en-US" dirty="0"/>
              <a:t>吗？传统手艺的传承，难道不能由我辈青年借助新平台之力，焕发出它应有的光彩吗？手艺之热度，不能只凭被动传播，更应借助更多自媒体人之手宣传。且看李子柒</a:t>
            </a:r>
            <a:r>
              <a:rPr lang="en-US" altLang="zh-CN" dirty="0"/>
              <a:t>…</a:t>
            </a:r>
            <a:r>
              <a:rPr lang="zh-CN" altLang="en-US" dirty="0"/>
              <a:t>（写作角度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B45D5B-17BF-C1D1-2D89-0AB7075A561E}"/>
              </a:ext>
            </a:extLst>
          </p:cNvPr>
          <p:cNvSpPr txBox="1"/>
          <p:nvPr/>
        </p:nvSpPr>
        <p:spPr>
          <a:xfrm>
            <a:off x="528028" y="4241726"/>
            <a:ext cx="489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然而，如果未来手工制作热</a:t>
            </a:r>
            <a:r>
              <a:rPr lang="zh-CN" altLang="en-US" dirty="0">
                <a:highlight>
                  <a:srgbClr val="FFFF00"/>
                </a:highlight>
              </a:rPr>
              <a:t>持续下去</a:t>
            </a:r>
            <a:r>
              <a:rPr lang="zh-CN" altLang="en-US" dirty="0"/>
              <a:t>，那手工市场良莠不齐的现象必将显现，我们又应怎样面对？</a:t>
            </a:r>
            <a:r>
              <a:rPr lang="en-US" altLang="zh-CN" dirty="0"/>
              <a:t>…</a:t>
            </a:r>
            <a:r>
              <a:rPr lang="zh-CN" altLang="en-US" dirty="0"/>
              <a:t>如若不能及时正清手工市场的泥沙俱下，想必这场热潮也将会褪去（写作角度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586C58-0B2C-269C-CDAE-9CA914A56291}"/>
              </a:ext>
            </a:extLst>
          </p:cNvPr>
          <p:cNvCxnSpPr>
            <a:cxnSpLocks/>
          </p:cNvCxnSpPr>
          <p:nvPr/>
        </p:nvCxnSpPr>
        <p:spPr>
          <a:xfrm>
            <a:off x="407499" y="1263015"/>
            <a:ext cx="501100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徽标&#10;&#10;描述已自动生成">
            <a:extLst>
              <a:ext uri="{FF2B5EF4-FFF2-40B4-BE49-F238E27FC236}">
                <a16:creationId xmlns:a16="http://schemas.microsoft.com/office/drawing/2014/main" id="{283E272D-0056-B033-E671-CD3BC90D3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11" y="3623099"/>
            <a:ext cx="2873693" cy="28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4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B8AE01-97D1-8D31-3E4E-8DAE4DBD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78" y="158788"/>
            <a:ext cx="6539522" cy="35086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D27E7A-B52B-45F1-DF8B-14315E4EF033}"/>
              </a:ext>
            </a:extLst>
          </p:cNvPr>
          <p:cNvSpPr txBox="1"/>
          <p:nvPr/>
        </p:nvSpPr>
        <p:spPr>
          <a:xfrm>
            <a:off x="342900" y="616684"/>
            <a:ext cx="452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能否完全否定对立面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2B2D9-CBA0-9826-B012-6F6A7218B4BF}"/>
              </a:ext>
            </a:extLst>
          </p:cNvPr>
          <p:cNvSpPr txBox="1"/>
          <p:nvPr/>
        </p:nvSpPr>
        <p:spPr>
          <a:xfrm>
            <a:off x="542925" y="2047875"/>
            <a:ext cx="432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诚然，我们欣慰地看到手工制作掀起热潮，但我们能否就此否定工业产品的存在呢</a:t>
            </a:r>
            <a:endParaRPr lang="en-US" altLang="zh-CN" dirty="0"/>
          </a:p>
          <a:p>
            <a:r>
              <a:rPr lang="zh-CN" altLang="en-US" dirty="0"/>
              <a:t>（联系工业产品的便利性）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54B215-D0E9-5B3C-48BD-9BADC8658EFA}"/>
              </a:ext>
            </a:extLst>
          </p:cNvPr>
          <p:cNvSpPr txBox="1"/>
          <p:nvPr/>
        </p:nvSpPr>
        <p:spPr>
          <a:xfrm>
            <a:off x="542925" y="4057650"/>
            <a:ext cx="459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诚然，我们看到了手工制作热的兴起，但在这背后，难道可以完全离开工业生产的智能化升级吗？（联系到便利性问题）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9396BA-15E6-AECD-F402-E35D5DCAFB6A}"/>
              </a:ext>
            </a:extLst>
          </p:cNvPr>
          <p:cNvSpPr txBox="1"/>
          <p:nvPr/>
        </p:nvSpPr>
        <p:spPr>
          <a:xfrm>
            <a:off x="542925" y="569809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以上的素材可以运用今年兴起的预制菜事件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A63AAE-4697-5B69-684D-B9D14795FEA1}"/>
              </a:ext>
            </a:extLst>
          </p:cNvPr>
          <p:cNvCxnSpPr>
            <a:cxnSpLocks/>
          </p:cNvCxnSpPr>
          <p:nvPr/>
        </p:nvCxnSpPr>
        <p:spPr>
          <a:xfrm>
            <a:off x="407499" y="1263015"/>
            <a:ext cx="47264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徽标&#10;&#10;描述已自动生成">
            <a:extLst>
              <a:ext uri="{FF2B5EF4-FFF2-40B4-BE49-F238E27FC236}">
                <a16:creationId xmlns:a16="http://schemas.microsoft.com/office/drawing/2014/main" id="{1F2A3EFB-1F99-31DB-9276-C167B9F5B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11" y="3623099"/>
            <a:ext cx="2873693" cy="28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3A18BA-1353-0DFA-2435-0B7F4A0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76" y="3800201"/>
            <a:ext cx="8907118" cy="16671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51937E-1341-0377-115E-9481DFFD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6" y="2224315"/>
            <a:ext cx="8602275" cy="10669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4C8DEAB-5C85-9557-E38B-ABC66C60D2EC}"/>
              </a:ext>
            </a:extLst>
          </p:cNvPr>
          <p:cNvSpPr txBox="1"/>
          <p:nvPr/>
        </p:nvSpPr>
        <p:spPr>
          <a:xfrm>
            <a:off x="944076" y="867471"/>
            <a:ext cx="578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暂停一下，欣赏一下常见的思辨段</a:t>
            </a:r>
          </a:p>
        </p:txBody>
      </p:sp>
    </p:spTree>
    <p:extLst>
      <p:ext uri="{BB962C8B-B14F-4D97-AF65-F5344CB8AC3E}">
        <p14:creationId xmlns:p14="http://schemas.microsoft.com/office/powerpoint/2010/main" val="383701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AB1CBF-817D-56BE-58AC-91105A6D9A60}"/>
              </a:ext>
            </a:extLst>
          </p:cNvPr>
          <p:cNvSpPr txBox="1"/>
          <p:nvPr/>
        </p:nvSpPr>
        <p:spPr>
          <a:xfrm>
            <a:off x="1266824" y="2124075"/>
            <a:ext cx="7267575" cy="260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关键词方面有两种</a:t>
            </a:r>
            <a:endParaRPr lang="en-US" altLang="zh-CN" sz="3200" dirty="0"/>
          </a:p>
          <a:p>
            <a:r>
              <a:rPr lang="zh-CN" altLang="en-US" sz="3200" dirty="0"/>
              <a:t>最常用的</a:t>
            </a:r>
            <a:endParaRPr lang="en-US" altLang="zh-CN" sz="3200" dirty="0"/>
          </a:p>
          <a:p>
            <a:r>
              <a:rPr lang="zh-CN" altLang="en-US" sz="3200" dirty="0"/>
              <a:t>转折：然而</a:t>
            </a:r>
            <a:r>
              <a:rPr lang="en-US" altLang="zh-CN" sz="3200" dirty="0"/>
              <a:t>…/</a:t>
            </a:r>
            <a:r>
              <a:rPr lang="zh-CN" altLang="en-US" sz="3200" dirty="0"/>
              <a:t>但（是）</a:t>
            </a:r>
            <a:r>
              <a:rPr lang="en-US" altLang="zh-CN" sz="3200" dirty="0"/>
              <a:t>…</a:t>
            </a:r>
            <a:r>
              <a:rPr lang="zh-CN" altLang="en-US" sz="3200" dirty="0"/>
              <a:t>，是否</a:t>
            </a:r>
            <a:r>
              <a:rPr lang="en-US" altLang="zh-CN" sz="3200" dirty="0"/>
              <a:t>…</a:t>
            </a:r>
          </a:p>
          <a:p>
            <a:r>
              <a:rPr lang="zh-CN" altLang="en-US" sz="3200" dirty="0"/>
              <a:t>让步：诚然</a:t>
            </a:r>
            <a:r>
              <a:rPr lang="en-US" altLang="zh-CN" sz="3200" dirty="0"/>
              <a:t>…/</a:t>
            </a:r>
            <a:r>
              <a:rPr lang="zh-CN" altLang="en-US" sz="3200" dirty="0"/>
              <a:t>当然</a:t>
            </a:r>
            <a:r>
              <a:rPr lang="en-US" altLang="zh-CN" sz="3200" dirty="0"/>
              <a:t>…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74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F33CFF-BED2-61C0-8C2B-6269B294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89958" y="0"/>
            <a:ext cx="8605869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A81C7A-4885-EF42-24A6-1C61364091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5000">
                <a:srgbClr val="D7E1F2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02A47B-01CE-8256-65DC-C62E72D986F1}"/>
              </a:ext>
            </a:extLst>
          </p:cNvPr>
          <p:cNvSpPr txBox="1"/>
          <p:nvPr/>
        </p:nvSpPr>
        <p:spPr>
          <a:xfrm>
            <a:off x="1147864" y="2616740"/>
            <a:ext cx="373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感谢收看，希望能帮到你</a:t>
            </a:r>
          </a:p>
        </p:txBody>
      </p:sp>
    </p:spTree>
    <p:extLst>
      <p:ext uri="{BB962C8B-B14F-4D97-AF65-F5344CB8AC3E}">
        <p14:creationId xmlns:p14="http://schemas.microsoft.com/office/powerpoint/2010/main" val="38534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作文素材">
      <a:majorFont>
        <a:latin typeface="Arial"/>
        <a:ea typeface="思源宋体 CN SemiBold"/>
        <a:cs typeface=""/>
      </a:majorFont>
      <a:minorFont>
        <a:latin typeface="Arial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414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Office 主题​​</vt:lpstr>
      <vt:lpstr>思辨段</vt:lpstr>
      <vt:lpstr>一、如何找思辨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思辨段</dc:title>
  <dc:creator>书卿 张</dc:creator>
  <cp:lastModifiedBy>书卿 张</cp:lastModifiedBy>
  <cp:revision>2</cp:revision>
  <dcterms:created xsi:type="dcterms:W3CDTF">2024-12-29T10:10:14Z</dcterms:created>
  <dcterms:modified xsi:type="dcterms:W3CDTF">2024-12-31T08:35:12Z</dcterms:modified>
</cp:coreProperties>
</file>