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7" r:id="rId3"/>
    <p:sldId id="266" r:id="rId4"/>
    <p:sldId id="256" r:id="rId5"/>
    <p:sldId id="273" r:id="rId6"/>
    <p:sldId id="257" r:id="rId7"/>
    <p:sldId id="258" r:id="rId8"/>
    <p:sldId id="268" r:id="rId9"/>
    <p:sldId id="259" r:id="rId10"/>
    <p:sldId id="269" r:id="rId11"/>
    <p:sldId id="270" r:id="rId12"/>
    <p:sldId id="271" r:id="rId13"/>
    <p:sldId id="260" r:id="rId14"/>
    <p:sldId id="261" r:id="rId15"/>
    <p:sldId id="272" r:id="rId16"/>
    <p:sldId id="262" r:id="rId17"/>
    <p:sldId id="263" r:id="rId18"/>
    <p:sldId id="264" r:id="rId19"/>
    <p:sldId id="265" r:id="rId20"/>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4" userDrawn="1">
          <p15:clr>
            <a:srgbClr val="A4A3A4"/>
          </p15:clr>
        </p15:guide>
        <p15:guide id="2" pos="3840" userDrawn="1">
          <p15:clr>
            <a:srgbClr val="A4A3A4"/>
          </p15:clr>
        </p15:guide>
        <p15:guide id="3" pos="189" userDrawn="1">
          <p15:clr>
            <a:srgbClr val="A4A3A4"/>
          </p15:clr>
        </p15:guide>
        <p15:guide id="4" pos="7488" userDrawn="1">
          <p15:clr>
            <a:srgbClr val="A4A3A4"/>
          </p15:clr>
        </p15:guide>
        <p15:guide id="5" orient="horz" pos="432" userDrawn="1">
          <p15:clr>
            <a:srgbClr val="A4A3A4"/>
          </p15:clr>
        </p15:guide>
        <p15:guide id="6" orient="horz" pos="472" userDrawn="1">
          <p15:clr>
            <a:srgbClr val="A4A3A4"/>
          </p15:clr>
        </p15:guide>
        <p15:guide id="7" orient="horz" pos="4104" userDrawn="1">
          <p15:clr>
            <a:srgbClr val="A4A3A4"/>
          </p15:clr>
        </p15:guide>
        <p15:guide id="8"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0" d="100"/>
          <a:sy n="80" d="100"/>
        </p:scale>
        <p:origin x="782" y="62"/>
      </p:cViewPr>
      <p:guideLst>
        <p:guide orient="horz" pos="2264"/>
        <p:guide pos="3840"/>
        <p:guide pos="189"/>
        <p:guide pos="7488"/>
        <p:guide orient="horz" pos="432"/>
        <p:guide orient="horz" pos="472"/>
        <p:guide orient="horz" pos="4104"/>
        <p:guide orient="horz" pos="40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51CF0-24FB-DAE0-6A8D-B674AB40341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A27E4DE-79E2-32D9-B5AC-D111A980C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1705D1F-C0FB-CACF-87BD-3F0F91151929}"/>
              </a:ext>
            </a:extLst>
          </p:cNvPr>
          <p:cNvSpPr>
            <a:spLocks noGrp="1"/>
          </p:cNvSpPr>
          <p:nvPr>
            <p:ph type="dt" sz="half" idx="10"/>
          </p:nvPr>
        </p:nvSpPr>
        <p:spPr/>
        <p:txBody>
          <a:bodyPr/>
          <a:lstStyle/>
          <a:p>
            <a:fld id="{8204C689-D7F3-46DE-810D-CD80093A93A5}"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622E3148-FB9C-4680-5071-DDAD8F55A3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E34F7A-46AE-5FC9-B537-E0103B4BCA19}"/>
              </a:ext>
            </a:extLst>
          </p:cNvPr>
          <p:cNvSpPr>
            <a:spLocks noGrp="1"/>
          </p:cNvSpPr>
          <p:nvPr>
            <p:ph type="sldNum" sz="quarter" idx="12"/>
          </p:nvPr>
        </p:nvSpPr>
        <p:spPr/>
        <p:txBody>
          <a:bodyPr/>
          <a:lstStyle/>
          <a:p>
            <a:fld id="{ECDA5070-7A90-473A-A5DC-35B55C8879F1}" type="slidenum">
              <a:rPr lang="zh-CN" altLang="en-US" smtClean="0"/>
              <a:t>‹#›</a:t>
            </a:fld>
            <a:endParaRPr lang="zh-CN" altLang="en-US"/>
          </a:p>
        </p:txBody>
      </p:sp>
    </p:spTree>
    <p:extLst>
      <p:ext uri="{BB962C8B-B14F-4D97-AF65-F5344CB8AC3E}">
        <p14:creationId xmlns:p14="http://schemas.microsoft.com/office/powerpoint/2010/main" val="151516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11C3B-8C53-81FD-7D89-846414AD88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F621489-5EE7-6F63-CA09-C16519C8471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65B41A-7E62-3BB1-4D8C-1358796A0DFC}"/>
              </a:ext>
            </a:extLst>
          </p:cNvPr>
          <p:cNvSpPr>
            <a:spLocks noGrp="1"/>
          </p:cNvSpPr>
          <p:nvPr>
            <p:ph type="dt" sz="half" idx="10"/>
          </p:nvPr>
        </p:nvSpPr>
        <p:spPr/>
        <p:txBody>
          <a:bodyPr/>
          <a:lstStyle/>
          <a:p>
            <a:fld id="{8204C689-D7F3-46DE-810D-CD80093A93A5}"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14353F9A-1B1E-BB7B-B8B0-916305E206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9D1AAB-7DDD-7797-CC0D-FEE663FE129A}"/>
              </a:ext>
            </a:extLst>
          </p:cNvPr>
          <p:cNvSpPr>
            <a:spLocks noGrp="1"/>
          </p:cNvSpPr>
          <p:nvPr>
            <p:ph type="sldNum" sz="quarter" idx="12"/>
          </p:nvPr>
        </p:nvSpPr>
        <p:spPr/>
        <p:txBody>
          <a:bodyPr/>
          <a:lstStyle/>
          <a:p>
            <a:fld id="{ECDA5070-7A90-473A-A5DC-35B55C8879F1}" type="slidenum">
              <a:rPr lang="zh-CN" altLang="en-US" smtClean="0"/>
              <a:t>‹#›</a:t>
            </a:fld>
            <a:endParaRPr lang="zh-CN" altLang="en-US"/>
          </a:p>
        </p:txBody>
      </p:sp>
    </p:spTree>
    <p:extLst>
      <p:ext uri="{BB962C8B-B14F-4D97-AF65-F5344CB8AC3E}">
        <p14:creationId xmlns:p14="http://schemas.microsoft.com/office/powerpoint/2010/main" val="77874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3DFEDE-F4B3-101D-A885-E48D5D0FE95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C6746D0-8829-046C-DCE9-CC56E75FEBD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B17B32-703D-E1EF-BD2F-3436C1B96A97}"/>
              </a:ext>
            </a:extLst>
          </p:cNvPr>
          <p:cNvSpPr>
            <a:spLocks noGrp="1"/>
          </p:cNvSpPr>
          <p:nvPr>
            <p:ph type="dt" sz="half" idx="10"/>
          </p:nvPr>
        </p:nvSpPr>
        <p:spPr/>
        <p:txBody>
          <a:bodyPr/>
          <a:lstStyle/>
          <a:p>
            <a:fld id="{8204C689-D7F3-46DE-810D-CD80093A93A5}"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187C45BC-7371-B3C2-699E-975641BA40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2AB0B-BD42-339A-EA85-6CD9EA76E976}"/>
              </a:ext>
            </a:extLst>
          </p:cNvPr>
          <p:cNvSpPr>
            <a:spLocks noGrp="1"/>
          </p:cNvSpPr>
          <p:nvPr>
            <p:ph type="sldNum" sz="quarter" idx="12"/>
          </p:nvPr>
        </p:nvSpPr>
        <p:spPr/>
        <p:txBody>
          <a:bodyPr/>
          <a:lstStyle/>
          <a:p>
            <a:fld id="{ECDA5070-7A90-473A-A5DC-35B55C8879F1}" type="slidenum">
              <a:rPr lang="zh-CN" altLang="en-US" smtClean="0"/>
              <a:t>‹#›</a:t>
            </a:fld>
            <a:endParaRPr lang="zh-CN" altLang="en-US"/>
          </a:p>
        </p:txBody>
      </p:sp>
    </p:spTree>
    <p:extLst>
      <p:ext uri="{BB962C8B-B14F-4D97-AF65-F5344CB8AC3E}">
        <p14:creationId xmlns:p14="http://schemas.microsoft.com/office/powerpoint/2010/main" val="3928823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FEC1-E3CB-6583-2756-A782C2149C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CB0671C-C187-2BA1-5FD8-497464604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785D9CB-717D-213C-EF87-A29BE3662CE9}"/>
              </a:ext>
            </a:extLst>
          </p:cNvPr>
          <p:cNvSpPr>
            <a:spLocks noGrp="1"/>
          </p:cNvSpPr>
          <p:nvPr>
            <p:ph type="dt" sz="half" idx="10"/>
          </p:nvPr>
        </p:nvSpPr>
        <p:spPr/>
        <p:txBody>
          <a:bodyPr/>
          <a:lstStyle/>
          <a:p>
            <a:fld id="{BF41E4E1-33A1-4A63-A8CE-AC9F7DA1B9EF}"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91FD3034-CA5A-2DBA-745D-92DDCE918D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3D490C-6AB2-8F5D-DE7D-80E6861E0304}"/>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3178604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58530-5268-3605-854F-E4532C2522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305BF5-470B-955E-A768-23265AF4105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CAD82E-F132-1E6A-6F1C-1760205BA1BF}"/>
              </a:ext>
            </a:extLst>
          </p:cNvPr>
          <p:cNvSpPr>
            <a:spLocks noGrp="1"/>
          </p:cNvSpPr>
          <p:nvPr>
            <p:ph type="dt" sz="half" idx="10"/>
          </p:nvPr>
        </p:nvSpPr>
        <p:spPr/>
        <p:txBody>
          <a:bodyPr/>
          <a:lstStyle/>
          <a:p>
            <a:fld id="{BF41E4E1-33A1-4A63-A8CE-AC9F7DA1B9EF}"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AC1CC403-8FE7-9DF0-C7AA-4B24F2A7B1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B37C6F-1891-F736-0AFF-3022D0EA9E13}"/>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194587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35956-84DD-86FA-B9B8-2C0A707DD7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13C827-85CB-7B90-419E-F7EA579A2E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2EDEE6-994D-B2E1-8100-E2A9249B4CA8}"/>
              </a:ext>
            </a:extLst>
          </p:cNvPr>
          <p:cNvSpPr>
            <a:spLocks noGrp="1"/>
          </p:cNvSpPr>
          <p:nvPr>
            <p:ph type="dt" sz="half" idx="10"/>
          </p:nvPr>
        </p:nvSpPr>
        <p:spPr/>
        <p:txBody>
          <a:bodyPr/>
          <a:lstStyle/>
          <a:p>
            <a:fld id="{BF41E4E1-33A1-4A63-A8CE-AC9F7DA1B9EF}"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CA83D5B7-9A71-6B10-DFC4-D779CFABC3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874A9D-6120-C2C2-4E87-220D3E54E636}"/>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2213732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E9410-35C8-6FDA-1E83-B39A312936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5F4D90-6C86-D994-CB8A-3C4F71BAD4A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2C967E6-A356-9F5D-668A-002D270BFF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A82AF66-A0F9-D247-F5A1-8FFBB8032122}"/>
              </a:ext>
            </a:extLst>
          </p:cNvPr>
          <p:cNvSpPr>
            <a:spLocks noGrp="1"/>
          </p:cNvSpPr>
          <p:nvPr>
            <p:ph type="dt" sz="half" idx="10"/>
          </p:nvPr>
        </p:nvSpPr>
        <p:spPr/>
        <p:txBody>
          <a:bodyPr/>
          <a:lstStyle/>
          <a:p>
            <a:fld id="{BF41E4E1-33A1-4A63-A8CE-AC9F7DA1B9EF}"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BC55DC30-5C03-AFE6-8979-99518269D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2496C6-B1B7-17B3-A443-37AC806FF9BF}"/>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2695113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0B6E6-C669-5475-CB4C-EE8470AC3E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F015577-5DC3-2691-4D92-D4AD379CC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707D862-719E-3522-C841-EFE1AA962D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784102F-D475-33B6-F451-9D95BF221E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2531E71-3238-1D73-6DB6-E3ACA45DD39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18D9B8B-EB60-DA61-91C2-AC41E81D15C9}"/>
              </a:ext>
            </a:extLst>
          </p:cNvPr>
          <p:cNvSpPr>
            <a:spLocks noGrp="1"/>
          </p:cNvSpPr>
          <p:nvPr>
            <p:ph type="dt" sz="half" idx="10"/>
          </p:nvPr>
        </p:nvSpPr>
        <p:spPr/>
        <p:txBody>
          <a:bodyPr/>
          <a:lstStyle/>
          <a:p>
            <a:fld id="{BF41E4E1-33A1-4A63-A8CE-AC9F7DA1B9EF}" type="datetimeFigureOut">
              <a:rPr lang="zh-CN" altLang="en-US" smtClean="0"/>
              <a:t>2025/1/11</a:t>
            </a:fld>
            <a:endParaRPr lang="zh-CN" altLang="en-US"/>
          </a:p>
        </p:txBody>
      </p:sp>
      <p:sp>
        <p:nvSpPr>
          <p:cNvPr id="8" name="页脚占位符 7">
            <a:extLst>
              <a:ext uri="{FF2B5EF4-FFF2-40B4-BE49-F238E27FC236}">
                <a16:creationId xmlns:a16="http://schemas.microsoft.com/office/drawing/2014/main" id="{5E2568FD-7074-148B-18DB-2B4CFBD44C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34BFE1-7AF1-D450-E986-0F2F30282ED7}"/>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694742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C5053-11FD-A57B-4D15-6A6C3FD3FB6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8A0DD3-132D-C049-147C-B7D4B7640519}"/>
              </a:ext>
            </a:extLst>
          </p:cNvPr>
          <p:cNvSpPr>
            <a:spLocks noGrp="1"/>
          </p:cNvSpPr>
          <p:nvPr>
            <p:ph type="dt" sz="half" idx="10"/>
          </p:nvPr>
        </p:nvSpPr>
        <p:spPr/>
        <p:txBody>
          <a:bodyPr/>
          <a:lstStyle/>
          <a:p>
            <a:fld id="{BF41E4E1-33A1-4A63-A8CE-AC9F7DA1B9EF}" type="datetimeFigureOut">
              <a:rPr lang="zh-CN" altLang="en-US" smtClean="0"/>
              <a:t>2025/1/11</a:t>
            </a:fld>
            <a:endParaRPr lang="zh-CN" altLang="en-US"/>
          </a:p>
        </p:txBody>
      </p:sp>
      <p:sp>
        <p:nvSpPr>
          <p:cNvPr id="4" name="页脚占位符 3">
            <a:extLst>
              <a:ext uri="{FF2B5EF4-FFF2-40B4-BE49-F238E27FC236}">
                <a16:creationId xmlns:a16="http://schemas.microsoft.com/office/drawing/2014/main" id="{0CD1F313-C91D-7EF8-C9B4-87296368504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DF19631-21DE-3098-A4FE-00CD7A8164A6}"/>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3415605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BD17C7-3DCD-68EE-4D64-2E8F9636C226}"/>
              </a:ext>
            </a:extLst>
          </p:cNvPr>
          <p:cNvSpPr>
            <a:spLocks noGrp="1"/>
          </p:cNvSpPr>
          <p:nvPr>
            <p:ph type="dt" sz="half" idx="10"/>
          </p:nvPr>
        </p:nvSpPr>
        <p:spPr/>
        <p:txBody>
          <a:bodyPr/>
          <a:lstStyle/>
          <a:p>
            <a:fld id="{BF41E4E1-33A1-4A63-A8CE-AC9F7DA1B9EF}" type="datetimeFigureOut">
              <a:rPr lang="zh-CN" altLang="en-US" smtClean="0"/>
              <a:t>2025/1/11</a:t>
            </a:fld>
            <a:endParaRPr lang="zh-CN" altLang="en-US"/>
          </a:p>
        </p:txBody>
      </p:sp>
      <p:sp>
        <p:nvSpPr>
          <p:cNvPr id="3" name="页脚占位符 2">
            <a:extLst>
              <a:ext uri="{FF2B5EF4-FFF2-40B4-BE49-F238E27FC236}">
                <a16:creationId xmlns:a16="http://schemas.microsoft.com/office/drawing/2014/main" id="{2162FDE6-82DB-AC6F-AF34-EEAA7ABAC6F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925D9E-EAAE-E9D9-701F-B0742C612AF0}"/>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69219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4E83A-5155-749A-AF22-7F319F54B2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F8E91E-D1AC-6F74-39BF-1AF45FA46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20B17EE-9885-782E-021C-19B364D55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202DAB-8F5C-D47D-2875-B457EFBD3792}"/>
              </a:ext>
            </a:extLst>
          </p:cNvPr>
          <p:cNvSpPr>
            <a:spLocks noGrp="1"/>
          </p:cNvSpPr>
          <p:nvPr>
            <p:ph type="dt" sz="half" idx="10"/>
          </p:nvPr>
        </p:nvSpPr>
        <p:spPr/>
        <p:txBody>
          <a:bodyPr/>
          <a:lstStyle/>
          <a:p>
            <a:fld id="{BF41E4E1-33A1-4A63-A8CE-AC9F7DA1B9EF}"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AA10B072-9E25-26A4-0955-F1420C6880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88FC23-5B69-20D1-B1FE-6AE061F611A1}"/>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351502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38D13-25B4-44F7-761D-DCA55E23F1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9C0DAE-47EF-3557-09AC-4FE43886AD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7CFE05-FDDC-E5AB-0E38-850A1F089628}"/>
              </a:ext>
            </a:extLst>
          </p:cNvPr>
          <p:cNvSpPr>
            <a:spLocks noGrp="1"/>
          </p:cNvSpPr>
          <p:nvPr>
            <p:ph type="dt" sz="half" idx="10"/>
          </p:nvPr>
        </p:nvSpPr>
        <p:spPr/>
        <p:txBody>
          <a:bodyPr/>
          <a:lstStyle/>
          <a:p>
            <a:fld id="{8204C689-D7F3-46DE-810D-CD80093A93A5}"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DA36A4F7-8307-2F42-4BA8-D387D6B69C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CF0996-4E4C-1EB5-2433-00976B4D10E5}"/>
              </a:ext>
            </a:extLst>
          </p:cNvPr>
          <p:cNvSpPr>
            <a:spLocks noGrp="1"/>
          </p:cNvSpPr>
          <p:nvPr>
            <p:ph type="sldNum" sz="quarter" idx="12"/>
          </p:nvPr>
        </p:nvSpPr>
        <p:spPr/>
        <p:txBody>
          <a:bodyPr/>
          <a:lstStyle/>
          <a:p>
            <a:fld id="{ECDA5070-7A90-473A-A5DC-35B55C8879F1}" type="slidenum">
              <a:rPr lang="zh-CN" altLang="en-US" smtClean="0"/>
              <a:t>‹#›</a:t>
            </a:fld>
            <a:endParaRPr lang="zh-CN" altLang="en-US"/>
          </a:p>
        </p:txBody>
      </p:sp>
    </p:spTree>
    <p:extLst>
      <p:ext uri="{BB962C8B-B14F-4D97-AF65-F5344CB8AC3E}">
        <p14:creationId xmlns:p14="http://schemas.microsoft.com/office/powerpoint/2010/main" val="3101104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A942B-259B-0DE5-03A0-AD2E318F25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520F60-F624-AC12-7F4B-EA46386560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CAA4A5-A155-268D-112B-C6BFD475D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44EEE7-7D44-3F06-1558-90B29035D48C}"/>
              </a:ext>
            </a:extLst>
          </p:cNvPr>
          <p:cNvSpPr>
            <a:spLocks noGrp="1"/>
          </p:cNvSpPr>
          <p:nvPr>
            <p:ph type="dt" sz="half" idx="10"/>
          </p:nvPr>
        </p:nvSpPr>
        <p:spPr/>
        <p:txBody>
          <a:bodyPr/>
          <a:lstStyle/>
          <a:p>
            <a:fld id="{BF41E4E1-33A1-4A63-A8CE-AC9F7DA1B9EF}"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AC1D805D-59F0-B46A-E128-67C2E5BFE8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C93BC3-865E-1D1C-8EB2-E35BEB151216}"/>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1301437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8D34B-4164-C8A4-3CE8-21A9B1132C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246466-50A9-4B7B-AC59-862D7409C9C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F02188-5346-3119-B16A-872A743EDB6C}"/>
              </a:ext>
            </a:extLst>
          </p:cNvPr>
          <p:cNvSpPr>
            <a:spLocks noGrp="1"/>
          </p:cNvSpPr>
          <p:nvPr>
            <p:ph type="dt" sz="half" idx="10"/>
          </p:nvPr>
        </p:nvSpPr>
        <p:spPr/>
        <p:txBody>
          <a:bodyPr/>
          <a:lstStyle/>
          <a:p>
            <a:fld id="{BF41E4E1-33A1-4A63-A8CE-AC9F7DA1B9EF}"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FD501F66-0611-7747-934D-90BFB25E93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E37289-4113-6D16-3CE4-77D9D03CCF82}"/>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930526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C57383-F676-181E-147B-2141A1E39D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893732-2F8E-507C-323C-A6155FF23F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268417-2AAD-7757-5298-74841A188FFB}"/>
              </a:ext>
            </a:extLst>
          </p:cNvPr>
          <p:cNvSpPr>
            <a:spLocks noGrp="1"/>
          </p:cNvSpPr>
          <p:nvPr>
            <p:ph type="dt" sz="half" idx="10"/>
          </p:nvPr>
        </p:nvSpPr>
        <p:spPr/>
        <p:txBody>
          <a:bodyPr/>
          <a:lstStyle/>
          <a:p>
            <a:fld id="{BF41E4E1-33A1-4A63-A8CE-AC9F7DA1B9EF}"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4152F164-B0E6-A8FA-BD0C-2B1677438A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832C02-6814-7285-E174-8EA244AA7E1E}"/>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88128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ACD0E-7F9C-9092-E5BF-5A1F888BAE0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C24481-6830-4A86-EA12-F5B91F3BD3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395FD9B-D77E-BBC9-91B4-980D9253A923}"/>
              </a:ext>
            </a:extLst>
          </p:cNvPr>
          <p:cNvSpPr>
            <a:spLocks noGrp="1"/>
          </p:cNvSpPr>
          <p:nvPr>
            <p:ph type="dt" sz="half" idx="10"/>
          </p:nvPr>
        </p:nvSpPr>
        <p:spPr/>
        <p:txBody>
          <a:bodyPr/>
          <a:lstStyle/>
          <a:p>
            <a:fld id="{8204C689-D7F3-46DE-810D-CD80093A93A5}"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E9561930-94A7-618A-CDAD-A6426E6C18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108723-64D5-4AE2-6FDF-F741B3745390}"/>
              </a:ext>
            </a:extLst>
          </p:cNvPr>
          <p:cNvSpPr>
            <a:spLocks noGrp="1"/>
          </p:cNvSpPr>
          <p:nvPr>
            <p:ph type="sldNum" sz="quarter" idx="12"/>
          </p:nvPr>
        </p:nvSpPr>
        <p:spPr/>
        <p:txBody>
          <a:bodyPr/>
          <a:lstStyle/>
          <a:p>
            <a:fld id="{ECDA5070-7A90-473A-A5DC-35B55C8879F1}" type="slidenum">
              <a:rPr lang="zh-CN" altLang="en-US" smtClean="0"/>
              <a:t>‹#›</a:t>
            </a:fld>
            <a:endParaRPr lang="zh-CN" altLang="en-US"/>
          </a:p>
        </p:txBody>
      </p:sp>
    </p:spTree>
    <p:extLst>
      <p:ext uri="{BB962C8B-B14F-4D97-AF65-F5344CB8AC3E}">
        <p14:creationId xmlns:p14="http://schemas.microsoft.com/office/powerpoint/2010/main" val="205418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A22FD-619E-08B3-C86F-8281F90344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E7451F-4AE1-DCA6-30F4-0E4D6B0170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B1168EB-621F-8A74-A02C-2783EC83278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0962A8-A56C-9151-99F4-100301BA0E51}"/>
              </a:ext>
            </a:extLst>
          </p:cNvPr>
          <p:cNvSpPr>
            <a:spLocks noGrp="1"/>
          </p:cNvSpPr>
          <p:nvPr>
            <p:ph type="dt" sz="half" idx="10"/>
          </p:nvPr>
        </p:nvSpPr>
        <p:spPr/>
        <p:txBody>
          <a:bodyPr/>
          <a:lstStyle/>
          <a:p>
            <a:fld id="{8204C689-D7F3-46DE-810D-CD80093A93A5}"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49FE9C76-640E-ED26-6A2F-D548725FE2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422671-6793-67AE-E3FA-491E6F074D3B}"/>
              </a:ext>
            </a:extLst>
          </p:cNvPr>
          <p:cNvSpPr>
            <a:spLocks noGrp="1"/>
          </p:cNvSpPr>
          <p:nvPr>
            <p:ph type="sldNum" sz="quarter" idx="12"/>
          </p:nvPr>
        </p:nvSpPr>
        <p:spPr/>
        <p:txBody>
          <a:bodyPr/>
          <a:lstStyle/>
          <a:p>
            <a:fld id="{ECDA5070-7A90-473A-A5DC-35B55C8879F1}" type="slidenum">
              <a:rPr lang="zh-CN" altLang="en-US" smtClean="0"/>
              <a:t>‹#›</a:t>
            </a:fld>
            <a:endParaRPr lang="zh-CN" altLang="en-US"/>
          </a:p>
        </p:txBody>
      </p:sp>
    </p:spTree>
    <p:extLst>
      <p:ext uri="{BB962C8B-B14F-4D97-AF65-F5344CB8AC3E}">
        <p14:creationId xmlns:p14="http://schemas.microsoft.com/office/powerpoint/2010/main" val="60336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66543-BA63-77D9-0539-77BDE82D99C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B4E511-662C-B39E-6E9D-8A91DD8FB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D83A2E-00AA-9473-610E-2C49CBF29F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B5AE55D-0BE6-A59D-270D-DED6CCF25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B312C14-69F2-18E5-BA68-C54E528CBCF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78A89E-B5D0-0D18-6E0D-E5D098AAF53A}"/>
              </a:ext>
            </a:extLst>
          </p:cNvPr>
          <p:cNvSpPr>
            <a:spLocks noGrp="1"/>
          </p:cNvSpPr>
          <p:nvPr>
            <p:ph type="dt" sz="half" idx="10"/>
          </p:nvPr>
        </p:nvSpPr>
        <p:spPr/>
        <p:txBody>
          <a:bodyPr/>
          <a:lstStyle/>
          <a:p>
            <a:fld id="{8204C689-D7F3-46DE-810D-CD80093A93A5}" type="datetimeFigureOut">
              <a:rPr lang="zh-CN" altLang="en-US" smtClean="0"/>
              <a:t>2025/1/11</a:t>
            </a:fld>
            <a:endParaRPr lang="zh-CN" altLang="en-US"/>
          </a:p>
        </p:txBody>
      </p:sp>
      <p:sp>
        <p:nvSpPr>
          <p:cNvPr id="8" name="页脚占位符 7">
            <a:extLst>
              <a:ext uri="{FF2B5EF4-FFF2-40B4-BE49-F238E27FC236}">
                <a16:creationId xmlns:a16="http://schemas.microsoft.com/office/drawing/2014/main" id="{60795A96-178D-98A9-21FB-A35D1D932DE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31287FA-5885-6D75-5E57-98D44BC1A7FC}"/>
              </a:ext>
            </a:extLst>
          </p:cNvPr>
          <p:cNvSpPr>
            <a:spLocks noGrp="1"/>
          </p:cNvSpPr>
          <p:nvPr>
            <p:ph type="sldNum" sz="quarter" idx="12"/>
          </p:nvPr>
        </p:nvSpPr>
        <p:spPr/>
        <p:txBody>
          <a:bodyPr/>
          <a:lstStyle/>
          <a:p>
            <a:fld id="{ECDA5070-7A90-473A-A5DC-35B55C8879F1}" type="slidenum">
              <a:rPr lang="zh-CN" altLang="en-US" smtClean="0"/>
              <a:t>‹#›</a:t>
            </a:fld>
            <a:endParaRPr lang="zh-CN" altLang="en-US"/>
          </a:p>
        </p:txBody>
      </p:sp>
    </p:spTree>
    <p:extLst>
      <p:ext uri="{BB962C8B-B14F-4D97-AF65-F5344CB8AC3E}">
        <p14:creationId xmlns:p14="http://schemas.microsoft.com/office/powerpoint/2010/main" val="325014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3FE3F-8032-97DA-F9DA-37E8C3115A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385967-1D81-2778-8BBD-FAD93152E11D}"/>
              </a:ext>
            </a:extLst>
          </p:cNvPr>
          <p:cNvSpPr>
            <a:spLocks noGrp="1"/>
          </p:cNvSpPr>
          <p:nvPr>
            <p:ph type="dt" sz="half" idx="10"/>
          </p:nvPr>
        </p:nvSpPr>
        <p:spPr/>
        <p:txBody>
          <a:bodyPr/>
          <a:lstStyle/>
          <a:p>
            <a:fld id="{8204C689-D7F3-46DE-810D-CD80093A93A5}" type="datetimeFigureOut">
              <a:rPr lang="zh-CN" altLang="en-US" smtClean="0"/>
              <a:t>2025/1/11</a:t>
            </a:fld>
            <a:endParaRPr lang="zh-CN" altLang="en-US"/>
          </a:p>
        </p:txBody>
      </p:sp>
      <p:sp>
        <p:nvSpPr>
          <p:cNvPr id="4" name="页脚占位符 3">
            <a:extLst>
              <a:ext uri="{FF2B5EF4-FFF2-40B4-BE49-F238E27FC236}">
                <a16:creationId xmlns:a16="http://schemas.microsoft.com/office/drawing/2014/main" id="{7512DAA4-40F0-EB57-6796-FD4435EE023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34ECFC-888A-3CAB-F3F9-ACC64E5FDDB1}"/>
              </a:ext>
            </a:extLst>
          </p:cNvPr>
          <p:cNvSpPr>
            <a:spLocks noGrp="1"/>
          </p:cNvSpPr>
          <p:nvPr>
            <p:ph type="sldNum" sz="quarter" idx="12"/>
          </p:nvPr>
        </p:nvSpPr>
        <p:spPr/>
        <p:txBody>
          <a:bodyPr/>
          <a:lstStyle/>
          <a:p>
            <a:fld id="{ECDA5070-7A90-473A-A5DC-35B55C8879F1}" type="slidenum">
              <a:rPr lang="zh-CN" altLang="en-US" smtClean="0"/>
              <a:t>‹#›</a:t>
            </a:fld>
            <a:endParaRPr lang="zh-CN" altLang="en-US"/>
          </a:p>
        </p:txBody>
      </p:sp>
    </p:spTree>
    <p:extLst>
      <p:ext uri="{BB962C8B-B14F-4D97-AF65-F5344CB8AC3E}">
        <p14:creationId xmlns:p14="http://schemas.microsoft.com/office/powerpoint/2010/main" val="312502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725FB7-AD30-6041-7297-4ABD5F1EAAAC}"/>
              </a:ext>
            </a:extLst>
          </p:cNvPr>
          <p:cNvSpPr>
            <a:spLocks noGrp="1"/>
          </p:cNvSpPr>
          <p:nvPr>
            <p:ph type="dt" sz="half" idx="10"/>
          </p:nvPr>
        </p:nvSpPr>
        <p:spPr/>
        <p:txBody>
          <a:bodyPr/>
          <a:lstStyle/>
          <a:p>
            <a:fld id="{8204C689-D7F3-46DE-810D-CD80093A93A5}" type="datetimeFigureOut">
              <a:rPr lang="zh-CN" altLang="en-US" smtClean="0"/>
              <a:t>2025/1/11</a:t>
            </a:fld>
            <a:endParaRPr lang="zh-CN" altLang="en-US"/>
          </a:p>
        </p:txBody>
      </p:sp>
      <p:sp>
        <p:nvSpPr>
          <p:cNvPr id="3" name="页脚占位符 2">
            <a:extLst>
              <a:ext uri="{FF2B5EF4-FFF2-40B4-BE49-F238E27FC236}">
                <a16:creationId xmlns:a16="http://schemas.microsoft.com/office/drawing/2014/main" id="{856579C1-0683-E2F3-CA6C-480EC16DFC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E2073BA-F208-897E-569F-C878FA87C012}"/>
              </a:ext>
            </a:extLst>
          </p:cNvPr>
          <p:cNvSpPr>
            <a:spLocks noGrp="1"/>
          </p:cNvSpPr>
          <p:nvPr>
            <p:ph type="sldNum" sz="quarter" idx="12"/>
          </p:nvPr>
        </p:nvSpPr>
        <p:spPr/>
        <p:txBody>
          <a:bodyPr/>
          <a:lstStyle/>
          <a:p>
            <a:fld id="{ECDA5070-7A90-473A-A5DC-35B55C8879F1}" type="slidenum">
              <a:rPr lang="zh-CN" altLang="en-US" smtClean="0"/>
              <a:t>‹#›</a:t>
            </a:fld>
            <a:endParaRPr lang="zh-CN" altLang="en-US"/>
          </a:p>
        </p:txBody>
      </p:sp>
    </p:spTree>
    <p:extLst>
      <p:ext uri="{BB962C8B-B14F-4D97-AF65-F5344CB8AC3E}">
        <p14:creationId xmlns:p14="http://schemas.microsoft.com/office/powerpoint/2010/main" val="288092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0D601-DEB0-58B7-247F-81B89E1710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6C8FFA-5CFF-BE52-E3E2-013E19B6B6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23F6C5-64E5-8EA8-C0E5-36BB7BEEA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F1C28-29B5-4847-63AA-2349E2C74CEC}"/>
              </a:ext>
            </a:extLst>
          </p:cNvPr>
          <p:cNvSpPr>
            <a:spLocks noGrp="1"/>
          </p:cNvSpPr>
          <p:nvPr>
            <p:ph type="dt" sz="half" idx="10"/>
          </p:nvPr>
        </p:nvSpPr>
        <p:spPr/>
        <p:txBody>
          <a:bodyPr/>
          <a:lstStyle/>
          <a:p>
            <a:fld id="{8204C689-D7F3-46DE-810D-CD80093A93A5}"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E3974E9F-E681-B675-03E0-C6EEB3BDBC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B42BDA-8E14-4247-E843-CBB38C7C8220}"/>
              </a:ext>
            </a:extLst>
          </p:cNvPr>
          <p:cNvSpPr>
            <a:spLocks noGrp="1"/>
          </p:cNvSpPr>
          <p:nvPr>
            <p:ph type="sldNum" sz="quarter" idx="12"/>
          </p:nvPr>
        </p:nvSpPr>
        <p:spPr/>
        <p:txBody>
          <a:bodyPr/>
          <a:lstStyle/>
          <a:p>
            <a:fld id="{ECDA5070-7A90-473A-A5DC-35B55C8879F1}" type="slidenum">
              <a:rPr lang="zh-CN" altLang="en-US" smtClean="0"/>
              <a:t>‹#›</a:t>
            </a:fld>
            <a:endParaRPr lang="zh-CN" altLang="en-US"/>
          </a:p>
        </p:txBody>
      </p:sp>
    </p:spTree>
    <p:extLst>
      <p:ext uri="{BB962C8B-B14F-4D97-AF65-F5344CB8AC3E}">
        <p14:creationId xmlns:p14="http://schemas.microsoft.com/office/powerpoint/2010/main" val="89483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F73A81-58C1-6A30-4C7A-4AAE54A8F4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3C7D258-5B88-1FCF-D4F6-EDD7516C91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8FE2E9-639B-0FF0-C6C7-141E9F7C1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D0B44A-9235-DE64-ADFB-A2BEEC256DF7}"/>
              </a:ext>
            </a:extLst>
          </p:cNvPr>
          <p:cNvSpPr>
            <a:spLocks noGrp="1"/>
          </p:cNvSpPr>
          <p:nvPr>
            <p:ph type="dt" sz="half" idx="10"/>
          </p:nvPr>
        </p:nvSpPr>
        <p:spPr/>
        <p:txBody>
          <a:bodyPr/>
          <a:lstStyle/>
          <a:p>
            <a:fld id="{8204C689-D7F3-46DE-810D-CD80093A93A5}"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C4A63318-B0B5-0B37-2AFB-7006C6200A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56CC5A-BABF-0428-5FD7-F83291BB49E8}"/>
              </a:ext>
            </a:extLst>
          </p:cNvPr>
          <p:cNvSpPr>
            <a:spLocks noGrp="1"/>
          </p:cNvSpPr>
          <p:nvPr>
            <p:ph type="sldNum" sz="quarter" idx="12"/>
          </p:nvPr>
        </p:nvSpPr>
        <p:spPr/>
        <p:txBody>
          <a:bodyPr/>
          <a:lstStyle/>
          <a:p>
            <a:fld id="{ECDA5070-7A90-473A-A5DC-35B55C8879F1}" type="slidenum">
              <a:rPr lang="zh-CN" altLang="en-US" smtClean="0"/>
              <a:t>‹#›</a:t>
            </a:fld>
            <a:endParaRPr lang="zh-CN" altLang="en-US"/>
          </a:p>
        </p:txBody>
      </p:sp>
    </p:spTree>
    <p:extLst>
      <p:ext uri="{BB962C8B-B14F-4D97-AF65-F5344CB8AC3E}">
        <p14:creationId xmlns:p14="http://schemas.microsoft.com/office/powerpoint/2010/main" val="84394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3A6B52-CA35-5E8F-9E69-2AAB10732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79BDFBA-6CB9-1971-DC5D-26E4BD382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AE9EAD-112E-8971-61AB-0F85DB1B6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4C689-D7F3-46DE-810D-CD80093A93A5}"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ABB9F3F5-7972-5EEF-19D3-A0E342A07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71C073-5696-8375-3F13-9111F4877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A5070-7A90-473A-A5DC-35B55C8879F1}" type="slidenum">
              <a:rPr lang="zh-CN" altLang="en-US" smtClean="0"/>
              <a:t>‹#›</a:t>
            </a:fld>
            <a:endParaRPr lang="zh-CN" altLang="en-US"/>
          </a:p>
        </p:txBody>
      </p:sp>
    </p:spTree>
    <p:extLst>
      <p:ext uri="{BB962C8B-B14F-4D97-AF65-F5344CB8AC3E}">
        <p14:creationId xmlns:p14="http://schemas.microsoft.com/office/powerpoint/2010/main" val="2984356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userDrawn="1">
          <p15:clr>
            <a:srgbClr val="F26B43"/>
          </p15:clr>
        </p15:guide>
        <p15:guide id="2" pos="3840" userDrawn="1">
          <p15:clr>
            <a:srgbClr val="F26B43"/>
          </p15:clr>
        </p15:guide>
        <p15:guide id="3" pos="192" userDrawn="1">
          <p15:clr>
            <a:srgbClr val="F26B43"/>
          </p15:clr>
        </p15:guide>
        <p15:guide id="4" pos="7488" userDrawn="1">
          <p15:clr>
            <a:srgbClr val="F26B43"/>
          </p15:clr>
        </p15:guide>
        <p15:guide id="5" orient="horz" pos="432" userDrawn="1">
          <p15:clr>
            <a:srgbClr val="F26B43"/>
          </p15:clr>
        </p15:guide>
        <p15:guide id="6" orient="horz" pos="472" userDrawn="1">
          <p15:clr>
            <a:srgbClr val="F26B43"/>
          </p15:clr>
        </p15:guide>
        <p15:guide id="7" orient="horz" pos="4104" userDrawn="1">
          <p15:clr>
            <a:srgbClr val="F26B43"/>
          </p15:clr>
        </p15:guide>
        <p15:guide id="8" orient="horz" pos="40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312E6F-365B-E12B-5F2D-AB93BEE53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EB75610-1260-51BF-4F1A-1A248AE75D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94E5B7-449C-AB4F-0126-60111527E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1E4E1-33A1-4A63-A8CE-AC9F7DA1B9EF}"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6CB11AC7-D05F-B526-DDBB-BBFF26C71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36F9773-649F-A4B1-68C8-8AF9D9C92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3033932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userDrawn="1">
          <p15:clr>
            <a:srgbClr val="F26B43"/>
          </p15:clr>
        </p15:guide>
        <p15:guide id="2" pos="3840" userDrawn="1">
          <p15:clr>
            <a:srgbClr val="F26B43"/>
          </p15:clr>
        </p15:guide>
        <p15:guide id="3" pos="192" userDrawn="1">
          <p15:clr>
            <a:srgbClr val="F26B43"/>
          </p15:clr>
        </p15:guide>
        <p15:guide id="4" pos="7488" userDrawn="1">
          <p15:clr>
            <a:srgbClr val="F26B43"/>
          </p15:clr>
        </p15:guide>
        <p15:guide id="5" orient="horz" pos="432" userDrawn="1">
          <p15:clr>
            <a:srgbClr val="F26B43"/>
          </p15:clr>
        </p15:guide>
        <p15:guide id="6" orient="horz" pos="472" userDrawn="1">
          <p15:clr>
            <a:srgbClr val="F26B43"/>
          </p15:clr>
        </p15:guide>
        <p15:guide id="7" orient="horz" pos="4104" userDrawn="1">
          <p15:clr>
            <a:srgbClr val="F26B43"/>
          </p15:clr>
        </p15:guide>
        <p15:guide id="8" orient="horz" pos="40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709108-1280-D87E-E134-08F51C36E157}"/>
              </a:ext>
            </a:extLst>
          </p:cNvPr>
          <p:cNvSpPr txBox="1"/>
          <p:nvPr/>
        </p:nvSpPr>
        <p:spPr>
          <a:xfrm>
            <a:off x="1852613" y="2521059"/>
            <a:ext cx="8486775"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C000">
                    <a:lumMod val="60000"/>
                    <a:lumOff val="40000"/>
                  </a:srgbClr>
                </a:solidFill>
                <a:effectLst/>
                <a:uLnTx/>
                <a:uFillTx/>
                <a:latin typeface="思源黑体 CN Bold" panose="020B0800000000000000" pitchFamily="34" charset="-122"/>
                <a:ea typeface="思源黑体 CN Bold" panose="020B0800000000000000" pitchFamily="34" charset="-122"/>
                <a:cs typeface="+mn-cs"/>
              </a:rPr>
              <a:t>视频中引用的内容仅为背景补充，不代表本人立场。</a:t>
            </a:r>
            <a:endParaRPr kumimoji="0" lang="en-US" altLang="zh-CN" sz="2800" b="0" i="0" u="none" strike="noStrike" kern="1200" cap="none" spc="0" normalizeH="0" baseline="0" noProof="0" dirty="0">
              <a:ln>
                <a:noFill/>
              </a:ln>
              <a:solidFill>
                <a:srgbClr val="FFC000">
                  <a:lumMod val="60000"/>
                  <a:lumOff val="40000"/>
                </a:srgbClr>
              </a:solidFill>
              <a:effectLst/>
              <a:uLnTx/>
              <a:uFillTx/>
              <a:latin typeface="思源黑体 CN Bold" panose="020B0800000000000000" pitchFamily="34" charset="-122"/>
              <a:ea typeface="思源黑体 CN Bold" panose="020B08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FFC000">
                  <a:lumMod val="60000"/>
                  <a:lumOff val="40000"/>
                </a:srgbClr>
              </a:solidFill>
              <a:effectLst/>
              <a:uLnTx/>
              <a:uFillTx/>
              <a:latin typeface="思源黑体 CN Bold" panose="020B0800000000000000" pitchFamily="34" charset="-122"/>
              <a:ea typeface="思源黑体 CN Bold" panose="020B08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C000">
                    <a:lumMod val="60000"/>
                    <a:lumOff val="40000"/>
                  </a:srgbClr>
                </a:solidFill>
                <a:effectLst/>
                <a:uLnTx/>
                <a:uFillTx/>
                <a:latin typeface="思源黑体 CN Bold" panose="020B0800000000000000" pitchFamily="34" charset="-122"/>
                <a:ea typeface="思源黑体 CN Bold" panose="020B0800000000000000" pitchFamily="34" charset="-122"/>
                <a:cs typeface="+mn-cs"/>
              </a:rPr>
              <a:t>同时本频道不对引用内容本身做出任何评价，仅从作文角度向各位观众展示可以使用的技巧与素材</a:t>
            </a:r>
          </a:p>
        </p:txBody>
      </p:sp>
      <p:sp>
        <p:nvSpPr>
          <p:cNvPr id="5" name="文本框 4">
            <a:extLst>
              <a:ext uri="{FF2B5EF4-FFF2-40B4-BE49-F238E27FC236}">
                <a16:creationId xmlns:a16="http://schemas.microsoft.com/office/drawing/2014/main" id="{49736D1C-7271-F77A-C9A6-C97276414E4C}"/>
              </a:ext>
            </a:extLst>
          </p:cNvPr>
          <p:cNvSpPr txBox="1"/>
          <p:nvPr/>
        </p:nvSpPr>
        <p:spPr>
          <a:xfrm>
            <a:off x="4617244" y="749300"/>
            <a:ext cx="295751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rPr>
              <a:t>观前提示</a:t>
            </a:r>
          </a:p>
        </p:txBody>
      </p:sp>
    </p:spTree>
    <p:extLst>
      <p:ext uri="{BB962C8B-B14F-4D97-AF65-F5344CB8AC3E}">
        <p14:creationId xmlns:p14="http://schemas.microsoft.com/office/powerpoint/2010/main" val="391413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7AF9F7-31A4-49A3-EB75-57E8C453A94F}"/>
              </a:ext>
            </a:extLst>
          </p:cNvPr>
          <p:cNvSpPr txBox="1"/>
          <p:nvPr/>
        </p:nvSpPr>
        <p:spPr>
          <a:xfrm>
            <a:off x="304800" y="487690"/>
            <a:ext cx="3152775" cy="523220"/>
          </a:xfrm>
          <a:prstGeom prst="rect">
            <a:avLst/>
          </a:prstGeom>
          <a:noFill/>
        </p:spPr>
        <p:txBody>
          <a:bodyPr wrap="square" rtlCol="0">
            <a:spAutoFit/>
          </a:bodyPr>
          <a:lstStyle/>
          <a:p>
            <a:r>
              <a:rPr lang="zh-CN" altLang="en-US" sz="2800" dirty="0">
                <a:latin typeface="+mj-ea"/>
                <a:ea typeface="+mj-ea"/>
              </a:rPr>
              <a:t>新华社的新年献词</a:t>
            </a:r>
          </a:p>
        </p:txBody>
      </p:sp>
      <p:cxnSp>
        <p:nvCxnSpPr>
          <p:cNvPr id="5" name="直接连接符 4">
            <a:extLst>
              <a:ext uri="{FF2B5EF4-FFF2-40B4-BE49-F238E27FC236}">
                <a16:creationId xmlns:a16="http://schemas.microsoft.com/office/drawing/2014/main" id="{D141249E-7D08-5D07-02DB-B08CBDB4DC3D}"/>
              </a:ext>
            </a:extLst>
          </p:cNvPr>
          <p:cNvCxnSpPr>
            <a:cxnSpLocks/>
          </p:cNvCxnSpPr>
          <p:nvPr/>
        </p:nvCxnSpPr>
        <p:spPr>
          <a:xfrm>
            <a:off x="304800" y="979160"/>
            <a:ext cx="43434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文本框 5">
            <a:extLst>
              <a:ext uri="{FF2B5EF4-FFF2-40B4-BE49-F238E27FC236}">
                <a16:creationId xmlns:a16="http://schemas.microsoft.com/office/drawing/2014/main" id="{B5A4C3B8-E790-B3BD-3820-D4228B443761}"/>
              </a:ext>
            </a:extLst>
          </p:cNvPr>
          <p:cNvSpPr txBox="1"/>
          <p:nvPr/>
        </p:nvSpPr>
        <p:spPr>
          <a:xfrm>
            <a:off x="400050" y="1362075"/>
            <a:ext cx="2847975" cy="369332"/>
          </a:xfrm>
          <a:prstGeom prst="rect">
            <a:avLst/>
          </a:prstGeom>
          <a:noFill/>
        </p:spPr>
        <p:txBody>
          <a:bodyPr wrap="square" rtlCol="0">
            <a:spAutoFit/>
          </a:bodyPr>
          <a:lstStyle/>
          <a:p>
            <a:r>
              <a:rPr lang="en-US" altLang="zh-CN" dirty="0"/>
              <a:t>Part1—</a:t>
            </a:r>
            <a:r>
              <a:rPr lang="zh-CN" altLang="en-US" dirty="0"/>
              <a:t>可直接使用的素材</a:t>
            </a:r>
          </a:p>
        </p:txBody>
      </p:sp>
      <p:sp>
        <p:nvSpPr>
          <p:cNvPr id="8" name="文本框 7">
            <a:extLst>
              <a:ext uri="{FF2B5EF4-FFF2-40B4-BE49-F238E27FC236}">
                <a16:creationId xmlns:a16="http://schemas.microsoft.com/office/drawing/2014/main" id="{D92DD1FD-FB2C-43E8-B0E4-790AC1BA58B5}"/>
              </a:ext>
            </a:extLst>
          </p:cNvPr>
          <p:cNvSpPr txBox="1"/>
          <p:nvPr/>
        </p:nvSpPr>
        <p:spPr>
          <a:xfrm>
            <a:off x="400050" y="1984374"/>
            <a:ext cx="3667125" cy="2308324"/>
          </a:xfrm>
          <a:prstGeom prst="rect">
            <a:avLst/>
          </a:prstGeom>
          <a:noFill/>
        </p:spPr>
        <p:txBody>
          <a:bodyPr wrap="square" rtlCol="0">
            <a:spAutoFit/>
          </a:bodyPr>
          <a:lstStyle/>
          <a:p>
            <a:r>
              <a:rPr lang="zh-CN" altLang="en-US" dirty="0"/>
              <a:t>从田野里辛勤耕耘的农民，到工地上挥汗如雨的工人；从街巷里起早贪黑的摊主，到楼宇间风雨奔波的快递员</a:t>
            </a:r>
            <a:r>
              <a:rPr lang="en-US" altLang="zh-CN" dirty="0"/>
              <a:t>……</a:t>
            </a:r>
            <a:r>
              <a:rPr lang="zh-CN" altLang="en-US" dirty="0"/>
              <a:t>有一种奋斗，没有气吞山河的声势，却见滴水石穿的韧劲。无数普通人打拼的身影，如繁星点点汇聚成光，照亮跨越山海、奔赴远方的征途。</a:t>
            </a:r>
          </a:p>
        </p:txBody>
      </p:sp>
      <p:cxnSp>
        <p:nvCxnSpPr>
          <p:cNvPr id="2" name="直接连接符 1">
            <a:extLst>
              <a:ext uri="{FF2B5EF4-FFF2-40B4-BE49-F238E27FC236}">
                <a16:creationId xmlns:a16="http://schemas.microsoft.com/office/drawing/2014/main" id="{4F357C18-6931-5193-8E3E-368AE33E1965}"/>
              </a:ext>
            </a:extLst>
          </p:cNvPr>
          <p:cNvCxnSpPr>
            <a:cxnSpLocks/>
          </p:cNvCxnSpPr>
          <p:nvPr/>
        </p:nvCxnSpPr>
        <p:spPr>
          <a:xfrm>
            <a:off x="5248275" y="1984374"/>
            <a:ext cx="0" cy="3130551"/>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F2ED6EF8-E1C9-9B92-57EA-1F162B68CB5D}"/>
              </a:ext>
            </a:extLst>
          </p:cNvPr>
          <p:cNvSpPr/>
          <p:nvPr/>
        </p:nvSpPr>
        <p:spPr>
          <a:xfrm>
            <a:off x="6095998" y="1731407"/>
            <a:ext cx="4686287" cy="44545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7D0CC70-8E85-AD6C-86CF-57D69A05F11C}"/>
              </a:ext>
            </a:extLst>
          </p:cNvPr>
          <p:cNvSpPr txBox="1"/>
          <p:nvPr/>
        </p:nvSpPr>
        <p:spPr>
          <a:xfrm>
            <a:off x="6667500" y="2257425"/>
            <a:ext cx="3171825" cy="830997"/>
          </a:xfrm>
          <a:prstGeom prst="rect">
            <a:avLst/>
          </a:prstGeom>
          <a:noFill/>
        </p:spPr>
        <p:txBody>
          <a:bodyPr wrap="square" rtlCol="0">
            <a:spAutoFit/>
          </a:bodyPr>
          <a:lstStyle/>
          <a:p>
            <a:r>
              <a:rPr lang="zh-CN" altLang="en-US" sz="2400" dirty="0"/>
              <a:t>素材总结：</a:t>
            </a:r>
            <a:endParaRPr lang="en-US" altLang="zh-CN" sz="2400" dirty="0"/>
          </a:p>
          <a:p>
            <a:r>
              <a:rPr lang="zh-CN" altLang="en-US" sz="2400" dirty="0"/>
              <a:t>平凡与伟大</a:t>
            </a:r>
          </a:p>
        </p:txBody>
      </p:sp>
    </p:spTree>
    <p:extLst>
      <p:ext uri="{BB962C8B-B14F-4D97-AF65-F5344CB8AC3E}">
        <p14:creationId xmlns:p14="http://schemas.microsoft.com/office/powerpoint/2010/main" val="167046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7AF9F7-31A4-49A3-EB75-57E8C453A94F}"/>
              </a:ext>
            </a:extLst>
          </p:cNvPr>
          <p:cNvSpPr txBox="1"/>
          <p:nvPr/>
        </p:nvSpPr>
        <p:spPr>
          <a:xfrm>
            <a:off x="304800" y="487690"/>
            <a:ext cx="3152775" cy="523220"/>
          </a:xfrm>
          <a:prstGeom prst="rect">
            <a:avLst/>
          </a:prstGeom>
          <a:noFill/>
        </p:spPr>
        <p:txBody>
          <a:bodyPr wrap="square" rtlCol="0">
            <a:spAutoFit/>
          </a:bodyPr>
          <a:lstStyle/>
          <a:p>
            <a:r>
              <a:rPr lang="zh-CN" altLang="en-US" sz="2800" dirty="0">
                <a:latin typeface="+mj-ea"/>
                <a:ea typeface="+mj-ea"/>
              </a:rPr>
              <a:t>新华社的新年献词</a:t>
            </a:r>
          </a:p>
        </p:txBody>
      </p:sp>
      <p:cxnSp>
        <p:nvCxnSpPr>
          <p:cNvPr id="5" name="直接连接符 4">
            <a:extLst>
              <a:ext uri="{FF2B5EF4-FFF2-40B4-BE49-F238E27FC236}">
                <a16:creationId xmlns:a16="http://schemas.microsoft.com/office/drawing/2014/main" id="{D141249E-7D08-5D07-02DB-B08CBDB4DC3D}"/>
              </a:ext>
            </a:extLst>
          </p:cNvPr>
          <p:cNvCxnSpPr>
            <a:cxnSpLocks/>
          </p:cNvCxnSpPr>
          <p:nvPr/>
        </p:nvCxnSpPr>
        <p:spPr>
          <a:xfrm>
            <a:off x="304800" y="979160"/>
            <a:ext cx="43434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文本框 5">
            <a:extLst>
              <a:ext uri="{FF2B5EF4-FFF2-40B4-BE49-F238E27FC236}">
                <a16:creationId xmlns:a16="http://schemas.microsoft.com/office/drawing/2014/main" id="{B5A4C3B8-E790-B3BD-3820-D4228B443761}"/>
              </a:ext>
            </a:extLst>
          </p:cNvPr>
          <p:cNvSpPr txBox="1"/>
          <p:nvPr/>
        </p:nvSpPr>
        <p:spPr>
          <a:xfrm>
            <a:off x="400050" y="1362077"/>
            <a:ext cx="3905250" cy="369332"/>
          </a:xfrm>
          <a:prstGeom prst="rect">
            <a:avLst/>
          </a:prstGeom>
          <a:noFill/>
        </p:spPr>
        <p:txBody>
          <a:bodyPr wrap="square" rtlCol="0">
            <a:spAutoFit/>
          </a:bodyPr>
          <a:lstStyle/>
          <a:p>
            <a:r>
              <a:rPr lang="en-US" altLang="zh-CN" dirty="0"/>
              <a:t>Part2—</a:t>
            </a:r>
            <a:r>
              <a:rPr lang="zh-CN" altLang="en-US" dirty="0"/>
              <a:t>可直接使用名人名言</a:t>
            </a:r>
            <a:r>
              <a:rPr lang="en-US" altLang="zh-CN" dirty="0"/>
              <a:t>/</a:t>
            </a:r>
            <a:r>
              <a:rPr lang="zh-CN" altLang="en-US" dirty="0"/>
              <a:t>好句</a:t>
            </a:r>
          </a:p>
        </p:txBody>
      </p:sp>
      <p:sp>
        <p:nvSpPr>
          <p:cNvPr id="9" name="文本框 8">
            <a:extLst>
              <a:ext uri="{FF2B5EF4-FFF2-40B4-BE49-F238E27FC236}">
                <a16:creationId xmlns:a16="http://schemas.microsoft.com/office/drawing/2014/main" id="{1344E63A-162F-E1AB-D20B-0E7F0D90E64D}"/>
              </a:ext>
            </a:extLst>
          </p:cNvPr>
          <p:cNvSpPr txBox="1"/>
          <p:nvPr/>
        </p:nvSpPr>
        <p:spPr>
          <a:xfrm>
            <a:off x="876300" y="1990725"/>
            <a:ext cx="2685351" cy="369332"/>
          </a:xfrm>
          <a:prstGeom prst="rect">
            <a:avLst/>
          </a:prstGeom>
          <a:noFill/>
        </p:spPr>
        <p:txBody>
          <a:bodyPr wrap="none" rtlCol="0">
            <a:spAutoFit/>
          </a:bodyPr>
          <a:lstStyle/>
          <a:p>
            <a:r>
              <a:rPr lang="en-US" altLang="zh-CN" dirty="0"/>
              <a:t>1.</a:t>
            </a:r>
            <a:r>
              <a:rPr lang="zh-CN" altLang="en-US" dirty="0"/>
              <a:t>时光如梭，川流不息。</a:t>
            </a:r>
          </a:p>
        </p:txBody>
      </p:sp>
      <p:sp>
        <p:nvSpPr>
          <p:cNvPr id="10" name="文本框 9">
            <a:extLst>
              <a:ext uri="{FF2B5EF4-FFF2-40B4-BE49-F238E27FC236}">
                <a16:creationId xmlns:a16="http://schemas.microsoft.com/office/drawing/2014/main" id="{035C4869-555C-8335-047A-C7C992604200}"/>
              </a:ext>
            </a:extLst>
          </p:cNvPr>
          <p:cNvSpPr txBox="1"/>
          <p:nvPr/>
        </p:nvSpPr>
        <p:spPr>
          <a:xfrm>
            <a:off x="876300" y="2650094"/>
            <a:ext cx="4343399" cy="369332"/>
          </a:xfrm>
          <a:prstGeom prst="rect">
            <a:avLst/>
          </a:prstGeom>
          <a:noFill/>
        </p:spPr>
        <p:txBody>
          <a:bodyPr wrap="square" rtlCol="0">
            <a:spAutoFit/>
          </a:bodyPr>
          <a:lstStyle/>
          <a:p>
            <a:r>
              <a:rPr lang="en-US" altLang="zh-CN" sz="1800" dirty="0">
                <a:solidFill>
                  <a:srgbClr val="333333"/>
                </a:solidFill>
                <a:effectLst/>
                <a:latin typeface="Arial" panose="020B0604020202020204" pitchFamily="34" charset="0"/>
                <a:ea typeface="新宋体" panose="02010609030101010101" pitchFamily="49" charset="-122"/>
                <a:cs typeface="Times New Roman" panose="02020603050405020304" pitchFamily="18" charset="0"/>
              </a:rPr>
              <a:t>2.</a:t>
            </a:r>
            <a:r>
              <a:rPr lang="zh-CN" altLang="zh-CN" sz="1800" dirty="0">
                <a:solidFill>
                  <a:srgbClr val="333333"/>
                </a:solidFill>
                <a:effectLst/>
                <a:latin typeface="Arial" panose="020B0604020202020204" pitchFamily="34" charset="0"/>
                <a:ea typeface="新宋体" panose="02010609030101010101" pitchFamily="49" charset="-122"/>
                <a:cs typeface="Times New Roman" panose="02020603050405020304" pitchFamily="18" charset="0"/>
              </a:rPr>
              <a:t>奋斗赋予其特殊意义，定格其难忘瞬间。</a:t>
            </a:r>
            <a:endParaRPr lang="zh-CN" altLang="en-US" dirty="0"/>
          </a:p>
        </p:txBody>
      </p:sp>
      <p:sp>
        <p:nvSpPr>
          <p:cNvPr id="11" name="文本框 10">
            <a:extLst>
              <a:ext uri="{FF2B5EF4-FFF2-40B4-BE49-F238E27FC236}">
                <a16:creationId xmlns:a16="http://schemas.microsoft.com/office/drawing/2014/main" id="{22110E10-0CA5-50D6-6E74-5915D4C53C64}"/>
              </a:ext>
            </a:extLst>
          </p:cNvPr>
          <p:cNvSpPr txBox="1"/>
          <p:nvPr/>
        </p:nvSpPr>
        <p:spPr>
          <a:xfrm>
            <a:off x="876300" y="3312638"/>
            <a:ext cx="4162424" cy="1200329"/>
          </a:xfrm>
          <a:prstGeom prst="rect">
            <a:avLst/>
          </a:prstGeom>
          <a:noFill/>
        </p:spPr>
        <p:txBody>
          <a:bodyPr wrap="square" rtlCol="0">
            <a:spAutoFit/>
          </a:bodyPr>
          <a:lstStyle/>
          <a:p>
            <a:r>
              <a:rPr lang="en-US" altLang="zh-CN" dirty="0"/>
              <a:t>3.</a:t>
            </a:r>
            <a:r>
              <a:rPr lang="zh-CN" altLang="en-US" dirty="0"/>
              <a:t>彩虹和风雨共生，机遇与挑战并存，这是亘古不变的辩证法则。越是面临困境，越要挺起不屈的脊梁，激扬攻坚的勇气。</a:t>
            </a:r>
          </a:p>
        </p:txBody>
      </p:sp>
      <p:sp>
        <p:nvSpPr>
          <p:cNvPr id="12" name="文本框 11">
            <a:extLst>
              <a:ext uri="{FF2B5EF4-FFF2-40B4-BE49-F238E27FC236}">
                <a16:creationId xmlns:a16="http://schemas.microsoft.com/office/drawing/2014/main" id="{F8978A5F-3E94-A0CC-0411-02543FE88775}"/>
              </a:ext>
            </a:extLst>
          </p:cNvPr>
          <p:cNvSpPr txBox="1"/>
          <p:nvPr/>
        </p:nvSpPr>
        <p:spPr>
          <a:xfrm>
            <a:off x="876300" y="4806179"/>
            <a:ext cx="3771900" cy="646331"/>
          </a:xfrm>
          <a:prstGeom prst="rect">
            <a:avLst/>
          </a:prstGeom>
          <a:noFill/>
        </p:spPr>
        <p:txBody>
          <a:bodyPr wrap="square" rtlCol="0">
            <a:spAutoFit/>
          </a:bodyPr>
          <a:lstStyle/>
          <a:p>
            <a:r>
              <a:rPr lang="en-US" altLang="zh-CN" dirty="0"/>
              <a:t>4.</a:t>
            </a:r>
            <a:r>
              <a:rPr lang="zh-CN" altLang="en-US" dirty="0"/>
              <a:t>“这里经得住疾风骤雨，未来更是一片光明。”</a:t>
            </a:r>
            <a:r>
              <a:rPr lang="en-US" altLang="zh-CN" dirty="0"/>
              <a:t>---</a:t>
            </a:r>
            <a:r>
              <a:rPr lang="zh-CN" altLang="en-US" dirty="0"/>
              <a:t>习近平</a:t>
            </a:r>
          </a:p>
        </p:txBody>
      </p:sp>
      <p:cxnSp>
        <p:nvCxnSpPr>
          <p:cNvPr id="14" name="直接连接符 13">
            <a:extLst>
              <a:ext uri="{FF2B5EF4-FFF2-40B4-BE49-F238E27FC236}">
                <a16:creationId xmlns:a16="http://schemas.microsoft.com/office/drawing/2014/main" id="{866C33D3-6BBD-9CC9-7411-74B1F0378EC5}"/>
              </a:ext>
            </a:extLst>
          </p:cNvPr>
          <p:cNvCxnSpPr>
            <a:cxnSpLocks/>
          </p:cNvCxnSpPr>
          <p:nvPr/>
        </p:nvCxnSpPr>
        <p:spPr>
          <a:xfrm>
            <a:off x="6096000" y="2064784"/>
            <a:ext cx="0" cy="3259691"/>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9A0C81C-3586-8E85-B4C9-CC71B27F712F}"/>
              </a:ext>
            </a:extLst>
          </p:cNvPr>
          <p:cNvSpPr txBox="1"/>
          <p:nvPr/>
        </p:nvSpPr>
        <p:spPr>
          <a:xfrm>
            <a:off x="6553202" y="1207353"/>
            <a:ext cx="4428818" cy="1200329"/>
          </a:xfrm>
          <a:prstGeom prst="rect">
            <a:avLst/>
          </a:prstGeom>
          <a:noFill/>
        </p:spPr>
        <p:txBody>
          <a:bodyPr wrap="square" rtlCol="0">
            <a:spAutoFit/>
          </a:bodyPr>
          <a:lstStyle/>
          <a:p>
            <a:r>
              <a:rPr lang="en-US" altLang="zh-CN" dirty="0"/>
              <a:t>5.</a:t>
            </a:r>
            <a:r>
              <a:rPr lang="zh-CN" altLang="en-US" dirty="0"/>
              <a:t>坚定“时与势在我们一边”的长远眼光，保持“乱云飞渡仍从容”的战略定力，不因一时一事所惑，不为风险挑战所惧，我们一定能奋力打开改革发展新天地。</a:t>
            </a:r>
          </a:p>
        </p:txBody>
      </p:sp>
      <p:sp>
        <p:nvSpPr>
          <p:cNvPr id="18" name="文本框 17">
            <a:extLst>
              <a:ext uri="{FF2B5EF4-FFF2-40B4-BE49-F238E27FC236}">
                <a16:creationId xmlns:a16="http://schemas.microsoft.com/office/drawing/2014/main" id="{B6008A48-0CE4-8E1B-CBAF-E3350C3249B3}"/>
              </a:ext>
            </a:extLst>
          </p:cNvPr>
          <p:cNvSpPr txBox="1"/>
          <p:nvPr/>
        </p:nvSpPr>
        <p:spPr>
          <a:xfrm>
            <a:off x="6553202" y="2771299"/>
            <a:ext cx="4163958" cy="923330"/>
          </a:xfrm>
          <a:prstGeom prst="rect">
            <a:avLst/>
          </a:prstGeom>
          <a:noFill/>
        </p:spPr>
        <p:txBody>
          <a:bodyPr wrap="square" rtlCol="0">
            <a:spAutoFit/>
          </a:bodyPr>
          <a:lstStyle/>
          <a:p>
            <a:r>
              <a:rPr lang="en-US" altLang="zh-CN" dirty="0"/>
              <a:t>6.</a:t>
            </a:r>
            <a:r>
              <a:rPr lang="zh-CN" altLang="en-US" dirty="0"/>
              <a:t>有人说，播种和收获从不在一个季节，中间隔着一段路叫“坚持”。自然规律如此，</a:t>
            </a:r>
            <a:r>
              <a:rPr lang="en-US" altLang="zh-CN" dirty="0"/>
              <a:t>XXXX</a:t>
            </a:r>
            <a:r>
              <a:rPr lang="zh-CN" altLang="en-US" dirty="0"/>
              <a:t>亦然。</a:t>
            </a:r>
            <a:r>
              <a:rPr lang="en-US" altLang="zh-CN" dirty="0"/>
              <a:t>【</a:t>
            </a:r>
            <a:r>
              <a:rPr lang="zh-CN" altLang="en-US" dirty="0"/>
              <a:t>换上你的主题</a:t>
            </a:r>
            <a:r>
              <a:rPr lang="en-US" altLang="zh-CN" dirty="0"/>
              <a:t>】</a:t>
            </a:r>
            <a:endParaRPr lang="zh-CN" altLang="en-US" dirty="0"/>
          </a:p>
        </p:txBody>
      </p:sp>
      <p:sp>
        <p:nvSpPr>
          <p:cNvPr id="19" name="文本框 18">
            <a:extLst>
              <a:ext uri="{FF2B5EF4-FFF2-40B4-BE49-F238E27FC236}">
                <a16:creationId xmlns:a16="http://schemas.microsoft.com/office/drawing/2014/main" id="{66334C9E-C30C-D4AD-1D75-4D6EA9C5E806}"/>
              </a:ext>
            </a:extLst>
          </p:cNvPr>
          <p:cNvSpPr txBox="1"/>
          <p:nvPr/>
        </p:nvSpPr>
        <p:spPr>
          <a:xfrm>
            <a:off x="6553202" y="4054029"/>
            <a:ext cx="4301177" cy="646331"/>
          </a:xfrm>
          <a:prstGeom prst="rect">
            <a:avLst/>
          </a:prstGeom>
          <a:noFill/>
        </p:spPr>
        <p:txBody>
          <a:bodyPr wrap="none" rtlCol="0">
            <a:spAutoFit/>
          </a:bodyPr>
          <a:lstStyle/>
          <a:p>
            <a:r>
              <a:rPr lang="en-US" altLang="zh-CN" dirty="0"/>
              <a:t>7.</a:t>
            </a:r>
            <a:r>
              <a:rPr lang="zh-CN" altLang="en-US" dirty="0"/>
              <a:t>“哪有什么玄学，就是靠实力夺冠！”</a:t>
            </a:r>
            <a:endParaRPr lang="en-US" altLang="zh-CN" dirty="0"/>
          </a:p>
          <a:p>
            <a:r>
              <a:rPr lang="en-US" altLang="zh-CN" dirty="0"/>
              <a:t>---</a:t>
            </a:r>
            <a:r>
              <a:rPr lang="zh-CN" altLang="en-US" dirty="0"/>
              <a:t>潘展乐</a:t>
            </a:r>
          </a:p>
        </p:txBody>
      </p:sp>
      <p:sp>
        <p:nvSpPr>
          <p:cNvPr id="20" name="文本框 19">
            <a:extLst>
              <a:ext uri="{FF2B5EF4-FFF2-40B4-BE49-F238E27FC236}">
                <a16:creationId xmlns:a16="http://schemas.microsoft.com/office/drawing/2014/main" id="{508C4303-C273-15EB-FF73-05199E148D80}"/>
              </a:ext>
            </a:extLst>
          </p:cNvPr>
          <p:cNvSpPr txBox="1"/>
          <p:nvPr/>
        </p:nvSpPr>
        <p:spPr>
          <a:xfrm>
            <a:off x="6553202" y="5076404"/>
            <a:ext cx="4134465" cy="369332"/>
          </a:xfrm>
          <a:prstGeom prst="rect">
            <a:avLst/>
          </a:prstGeom>
          <a:noFill/>
        </p:spPr>
        <p:txBody>
          <a:bodyPr wrap="none" rtlCol="0">
            <a:spAutoFit/>
          </a:bodyPr>
          <a:lstStyle/>
          <a:p>
            <a:r>
              <a:rPr lang="en-US" altLang="zh-CN" dirty="0"/>
              <a:t>8.</a:t>
            </a:r>
            <a:r>
              <a:rPr lang="zh-CN" altLang="en-US" dirty="0"/>
              <a:t>乘风好去，长空万里，直下看山河。</a:t>
            </a:r>
          </a:p>
        </p:txBody>
      </p:sp>
      <p:sp>
        <p:nvSpPr>
          <p:cNvPr id="21" name="文本框 20">
            <a:extLst>
              <a:ext uri="{FF2B5EF4-FFF2-40B4-BE49-F238E27FC236}">
                <a16:creationId xmlns:a16="http://schemas.microsoft.com/office/drawing/2014/main" id="{36137E51-4D86-9B2A-150C-556D7734AC27}"/>
              </a:ext>
            </a:extLst>
          </p:cNvPr>
          <p:cNvSpPr txBox="1"/>
          <p:nvPr/>
        </p:nvSpPr>
        <p:spPr>
          <a:xfrm>
            <a:off x="6271073" y="5793606"/>
            <a:ext cx="4416594" cy="1064394"/>
          </a:xfrm>
          <a:prstGeom prst="rect">
            <a:avLst/>
          </a:prstGeom>
          <a:noFill/>
        </p:spPr>
        <p:txBody>
          <a:bodyPr wrap="none" rtlCol="0">
            <a:spAutoFit/>
          </a:bodyPr>
          <a:lstStyle/>
          <a:p>
            <a:pPr indent="304800">
              <a:spcBef>
                <a:spcPts val="1125"/>
              </a:spcBef>
            </a:pPr>
            <a:r>
              <a:rPr lang="en-US" altLang="zh-CN" dirty="0">
                <a:solidFill>
                  <a:srgbClr val="333333"/>
                </a:solidFill>
                <a:latin typeface="+mn-ea"/>
              </a:rPr>
              <a:t>9.</a:t>
            </a:r>
            <a:r>
              <a:rPr lang="zh-CN" altLang="zh-CN" dirty="0">
                <a:solidFill>
                  <a:srgbClr val="333333"/>
                </a:solidFill>
                <a:latin typeface="+mn-ea"/>
              </a:rPr>
              <a:t>回望间，山水千万程，风雨未停歇。</a:t>
            </a:r>
            <a:endParaRPr lang="en-US" altLang="zh-CN" dirty="0">
              <a:solidFill>
                <a:srgbClr val="333333"/>
              </a:solidFill>
              <a:latin typeface="+mn-ea"/>
            </a:endParaRPr>
          </a:p>
          <a:p>
            <a:pPr indent="304800">
              <a:spcBef>
                <a:spcPts val="1125"/>
              </a:spcBef>
            </a:pPr>
            <a:r>
              <a:rPr lang="zh-CN" altLang="zh-CN" dirty="0">
                <a:solidFill>
                  <a:srgbClr val="333333"/>
                </a:solidFill>
                <a:latin typeface="+mn-ea"/>
              </a:rPr>
              <a:t>再出发，胸怀凌云志，关山更峥嵘！</a:t>
            </a:r>
          </a:p>
          <a:p>
            <a:endParaRPr lang="zh-CN" altLang="en-US" dirty="0"/>
          </a:p>
        </p:txBody>
      </p:sp>
    </p:spTree>
    <p:extLst>
      <p:ext uri="{BB962C8B-B14F-4D97-AF65-F5344CB8AC3E}">
        <p14:creationId xmlns:p14="http://schemas.microsoft.com/office/powerpoint/2010/main" val="179502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4DF50E-E0FE-87DE-59B3-BFBE01429870}"/>
              </a:ext>
            </a:extLst>
          </p:cNvPr>
          <p:cNvSpPr txBox="1"/>
          <p:nvPr/>
        </p:nvSpPr>
        <p:spPr>
          <a:xfrm>
            <a:off x="304800" y="487690"/>
            <a:ext cx="3152775" cy="523220"/>
          </a:xfrm>
          <a:prstGeom prst="rect">
            <a:avLst/>
          </a:prstGeom>
          <a:noFill/>
        </p:spPr>
        <p:txBody>
          <a:bodyPr wrap="square" rtlCol="0">
            <a:spAutoFit/>
          </a:bodyPr>
          <a:lstStyle/>
          <a:p>
            <a:r>
              <a:rPr lang="zh-CN" altLang="en-US" sz="2800" dirty="0">
                <a:latin typeface="+mj-ea"/>
                <a:ea typeface="+mj-ea"/>
              </a:rPr>
              <a:t>新华社的新年献词</a:t>
            </a:r>
          </a:p>
        </p:txBody>
      </p:sp>
      <p:cxnSp>
        <p:nvCxnSpPr>
          <p:cNvPr id="5" name="直接连接符 4">
            <a:extLst>
              <a:ext uri="{FF2B5EF4-FFF2-40B4-BE49-F238E27FC236}">
                <a16:creationId xmlns:a16="http://schemas.microsoft.com/office/drawing/2014/main" id="{1E742E1F-015D-4746-1D36-3E47BC12FA44}"/>
              </a:ext>
            </a:extLst>
          </p:cNvPr>
          <p:cNvCxnSpPr>
            <a:cxnSpLocks/>
          </p:cNvCxnSpPr>
          <p:nvPr/>
        </p:nvCxnSpPr>
        <p:spPr>
          <a:xfrm>
            <a:off x="304800" y="979160"/>
            <a:ext cx="43434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文本框 5">
            <a:extLst>
              <a:ext uri="{FF2B5EF4-FFF2-40B4-BE49-F238E27FC236}">
                <a16:creationId xmlns:a16="http://schemas.microsoft.com/office/drawing/2014/main" id="{39848C1D-F49F-0337-E691-491130F5A542}"/>
              </a:ext>
            </a:extLst>
          </p:cNvPr>
          <p:cNvSpPr txBox="1"/>
          <p:nvPr/>
        </p:nvSpPr>
        <p:spPr>
          <a:xfrm>
            <a:off x="400050" y="1362077"/>
            <a:ext cx="3905250" cy="369332"/>
          </a:xfrm>
          <a:prstGeom prst="rect">
            <a:avLst/>
          </a:prstGeom>
          <a:noFill/>
        </p:spPr>
        <p:txBody>
          <a:bodyPr wrap="square" rtlCol="0">
            <a:spAutoFit/>
          </a:bodyPr>
          <a:lstStyle/>
          <a:p>
            <a:r>
              <a:rPr lang="en-US" altLang="zh-CN" dirty="0"/>
              <a:t>Part2—</a:t>
            </a:r>
            <a:r>
              <a:rPr lang="zh-CN" altLang="en-US" dirty="0"/>
              <a:t>引用示例和说明</a:t>
            </a:r>
          </a:p>
        </p:txBody>
      </p:sp>
      <p:sp>
        <p:nvSpPr>
          <p:cNvPr id="9" name="文本框 8">
            <a:extLst>
              <a:ext uri="{FF2B5EF4-FFF2-40B4-BE49-F238E27FC236}">
                <a16:creationId xmlns:a16="http://schemas.microsoft.com/office/drawing/2014/main" id="{CBD1D777-BAB9-E758-8EE8-D8FB52E53697}"/>
              </a:ext>
            </a:extLst>
          </p:cNvPr>
          <p:cNvSpPr txBox="1"/>
          <p:nvPr/>
        </p:nvSpPr>
        <p:spPr>
          <a:xfrm>
            <a:off x="676275" y="1759410"/>
            <a:ext cx="2667000" cy="646331"/>
          </a:xfrm>
          <a:prstGeom prst="rect">
            <a:avLst/>
          </a:prstGeom>
          <a:noFill/>
        </p:spPr>
        <p:txBody>
          <a:bodyPr wrap="square" rtlCol="0">
            <a:spAutoFit/>
          </a:bodyPr>
          <a:lstStyle/>
          <a:p>
            <a:r>
              <a:rPr lang="zh-CN" altLang="en-US" dirty="0"/>
              <a:t>放在文采段的地方及放在结尾的地方的句子</a:t>
            </a:r>
          </a:p>
        </p:txBody>
      </p:sp>
      <p:sp>
        <p:nvSpPr>
          <p:cNvPr id="10" name="文本框 9">
            <a:extLst>
              <a:ext uri="{FF2B5EF4-FFF2-40B4-BE49-F238E27FC236}">
                <a16:creationId xmlns:a16="http://schemas.microsoft.com/office/drawing/2014/main" id="{155D6241-A73F-5617-7162-CB79CF42548D}"/>
              </a:ext>
            </a:extLst>
          </p:cNvPr>
          <p:cNvSpPr txBox="1"/>
          <p:nvPr/>
        </p:nvSpPr>
        <p:spPr>
          <a:xfrm>
            <a:off x="676275" y="2589431"/>
            <a:ext cx="3771900" cy="646331"/>
          </a:xfrm>
          <a:prstGeom prst="rect">
            <a:avLst/>
          </a:prstGeom>
          <a:noFill/>
        </p:spPr>
        <p:txBody>
          <a:bodyPr wrap="square" rtlCol="0">
            <a:spAutoFit/>
          </a:bodyPr>
          <a:lstStyle/>
          <a:p>
            <a:r>
              <a:rPr lang="en-US" altLang="zh-CN" dirty="0"/>
              <a:t>4.</a:t>
            </a:r>
            <a:r>
              <a:rPr lang="zh-CN" altLang="en-US" dirty="0"/>
              <a:t>“这里经得住疾风骤雨，未来更是一片光明。”</a:t>
            </a:r>
            <a:r>
              <a:rPr lang="en-US" altLang="zh-CN" dirty="0"/>
              <a:t>---</a:t>
            </a:r>
            <a:r>
              <a:rPr lang="zh-CN" altLang="en-US" dirty="0"/>
              <a:t>习近平</a:t>
            </a:r>
          </a:p>
        </p:txBody>
      </p:sp>
      <p:sp>
        <p:nvSpPr>
          <p:cNvPr id="11" name="文本框 10">
            <a:extLst>
              <a:ext uri="{FF2B5EF4-FFF2-40B4-BE49-F238E27FC236}">
                <a16:creationId xmlns:a16="http://schemas.microsoft.com/office/drawing/2014/main" id="{3BCC65D3-D031-DF6F-596D-FFE354021DC7}"/>
              </a:ext>
            </a:extLst>
          </p:cNvPr>
          <p:cNvSpPr txBox="1"/>
          <p:nvPr/>
        </p:nvSpPr>
        <p:spPr>
          <a:xfrm>
            <a:off x="676275" y="3447453"/>
            <a:ext cx="4428818" cy="1200329"/>
          </a:xfrm>
          <a:prstGeom prst="rect">
            <a:avLst/>
          </a:prstGeom>
          <a:noFill/>
        </p:spPr>
        <p:txBody>
          <a:bodyPr wrap="square" rtlCol="0">
            <a:spAutoFit/>
          </a:bodyPr>
          <a:lstStyle/>
          <a:p>
            <a:r>
              <a:rPr lang="en-US" altLang="zh-CN" dirty="0"/>
              <a:t>5.</a:t>
            </a:r>
            <a:r>
              <a:rPr lang="zh-CN" altLang="en-US" dirty="0"/>
              <a:t>坚定“时与势在我们一边”的长远眼光，保持“乱云飞渡仍从容”的战略定力，不因一时一事所惑，不为风险挑战所惧，我们一定能奋力打开改革发展新天地。</a:t>
            </a:r>
          </a:p>
        </p:txBody>
      </p:sp>
      <p:sp>
        <p:nvSpPr>
          <p:cNvPr id="12" name="文本框 11">
            <a:extLst>
              <a:ext uri="{FF2B5EF4-FFF2-40B4-BE49-F238E27FC236}">
                <a16:creationId xmlns:a16="http://schemas.microsoft.com/office/drawing/2014/main" id="{4B26E6AA-4C89-ED07-9AD2-CB18D7533B4A}"/>
              </a:ext>
            </a:extLst>
          </p:cNvPr>
          <p:cNvSpPr txBox="1"/>
          <p:nvPr/>
        </p:nvSpPr>
        <p:spPr>
          <a:xfrm>
            <a:off x="676275" y="4896732"/>
            <a:ext cx="4134465" cy="369332"/>
          </a:xfrm>
          <a:prstGeom prst="rect">
            <a:avLst/>
          </a:prstGeom>
          <a:noFill/>
        </p:spPr>
        <p:txBody>
          <a:bodyPr wrap="none" rtlCol="0">
            <a:spAutoFit/>
          </a:bodyPr>
          <a:lstStyle/>
          <a:p>
            <a:r>
              <a:rPr lang="en-US" altLang="zh-CN" dirty="0"/>
              <a:t>8.</a:t>
            </a:r>
            <a:r>
              <a:rPr lang="zh-CN" altLang="en-US" dirty="0"/>
              <a:t>乘风好去，长空万里，直下看山河。</a:t>
            </a:r>
          </a:p>
        </p:txBody>
      </p:sp>
      <p:sp>
        <p:nvSpPr>
          <p:cNvPr id="13" name="文本框 12">
            <a:extLst>
              <a:ext uri="{FF2B5EF4-FFF2-40B4-BE49-F238E27FC236}">
                <a16:creationId xmlns:a16="http://schemas.microsoft.com/office/drawing/2014/main" id="{75084AF5-EC04-0A5C-E53A-2A33C0DFB819}"/>
              </a:ext>
            </a:extLst>
          </p:cNvPr>
          <p:cNvSpPr txBox="1"/>
          <p:nvPr/>
        </p:nvSpPr>
        <p:spPr>
          <a:xfrm>
            <a:off x="353928" y="5624565"/>
            <a:ext cx="4416594" cy="1064394"/>
          </a:xfrm>
          <a:prstGeom prst="rect">
            <a:avLst/>
          </a:prstGeom>
          <a:noFill/>
        </p:spPr>
        <p:txBody>
          <a:bodyPr wrap="none" rtlCol="0">
            <a:spAutoFit/>
          </a:bodyPr>
          <a:lstStyle/>
          <a:p>
            <a:pPr indent="304800">
              <a:spcBef>
                <a:spcPts val="1125"/>
              </a:spcBef>
            </a:pPr>
            <a:r>
              <a:rPr lang="en-US" altLang="zh-CN" dirty="0">
                <a:solidFill>
                  <a:srgbClr val="333333"/>
                </a:solidFill>
                <a:latin typeface="+mn-ea"/>
              </a:rPr>
              <a:t>9.</a:t>
            </a:r>
            <a:r>
              <a:rPr lang="zh-CN" altLang="zh-CN" dirty="0">
                <a:solidFill>
                  <a:srgbClr val="333333"/>
                </a:solidFill>
                <a:latin typeface="+mn-ea"/>
              </a:rPr>
              <a:t>回望间，山水千万程，风雨未停歇。</a:t>
            </a:r>
            <a:endParaRPr lang="en-US" altLang="zh-CN" dirty="0">
              <a:solidFill>
                <a:srgbClr val="333333"/>
              </a:solidFill>
              <a:latin typeface="+mn-ea"/>
            </a:endParaRPr>
          </a:p>
          <a:p>
            <a:pPr indent="304800">
              <a:spcBef>
                <a:spcPts val="1125"/>
              </a:spcBef>
            </a:pPr>
            <a:r>
              <a:rPr lang="zh-CN" altLang="zh-CN" dirty="0">
                <a:solidFill>
                  <a:srgbClr val="333333"/>
                </a:solidFill>
                <a:latin typeface="+mn-ea"/>
              </a:rPr>
              <a:t>再出发，胸怀凌云志，关山更峥嵘！</a:t>
            </a:r>
          </a:p>
          <a:p>
            <a:endParaRPr lang="zh-CN" altLang="en-US" dirty="0"/>
          </a:p>
        </p:txBody>
      </p:sp>
      <p:sp>
        <p:nvSpPr>
          <p:cNvPr id="14" name="矩形 13">
            <a:extLst>
              <a:ext uri="{FF2B5EF4-FFF2-40B4-BE49-F238E27FC236}">
                <a16:creationId xmlns:a16="http://schemas.microsoft.com/office/drawing/2014/main" id="{41F080B0-86C9-B08C-CB61-4B40D4EC2875}"/>
              </a:ext>
            </a:extLst>
          </p:cNvPr>
          <p:cNvSpPr/>
          <p:nvPr/>
        </p:nvSpPr>
        <p:spPr>
          <a:xfrm>
            <a:off x="6096000" y="1143000"/>
            <a:ext cx="5257800" cy="184996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F5EB1B7-8F91-0BD0-6288-751B239D007C}"/>
              </a:ext>
            </a:extLst>
          </p:cNvPr>
          <p:cNvSpPr txBox="1"/>
          <p:nvPr/>
        </p:nvSpPr>
        <p:spPr>
          <a:xfrm>
            <a:off x="6391275" y="1343911"/>
            <a:ext cx="4467225" cy="1477328"/>
          </a:xfrm>
          <a:prstGeom prst="rect">
            <a:avLst/>
          </a:prstGeom>
          <a:noFill/>
        </p:spPr>
        <p:txBody>
          <a:bodyPr wrap="square" rtlCol="0">
            <a:spAutoFit/>
          </a:bodyPr>
          <a:lstStyle/>
          <a:p>
            <a:r>
              <a:rPr lang="zh-CN" altLang="en-US" dirty="0"/>
              <a:t>对于文采段，往往是放在文章的倒数第二段当中，可能是总结，可能是升华。正常我们进行正常操作也是可以的，但是我们多一些锦上添花的句子就可以增加印象分</a:t>
            </a:r>
            <a:r>
              <a:rPr lang="en-US" altLang="zh-CN" dirty="0"/>
              <a:t>[</a:t>
            </a:r>
            <a:r>
              <a:rPr lang="zh-CN" altLang="en-US" dirty="0"/>
              <a:t>因为跟结尾段连着，容易受重视</a:t>
            </a:r>
            <a:r>
              <a:rPr lang="en-US" altLang="zh-CN" dirty="0"/>
              <a:t>]</a:t>
            </a:r>
            <a:endParaRPr lang="zh-CN" altLang="en-US" dirty="0"/>
          </a:p>
        </p:txBody>
      </p:sp>
      <p:sp>
        <p:nvSpPr>
          <p:cNvPr id="16" name="文本框 15">
            <a:extLst>
              <a:ext uri="{FF2B5EF4-FFF2-40B4-BE49-F238E27FC236}">
                <a16:creationId xmlns:a16="http://schemas.microsoft.com/office/drawing/2014/main" id="{C12F2799-BF9F-2A22-0E60-D55E8F5E44B0}"/>
              </a:ext>
            </a:extLst>
          </p:cNvPr>
          <p:cNvSpPr txBox="1"/>
          <p:nvPr/>
        </p:nvSpPr>
        <p:spPr>
          <a:xfrm>
            <a:off x="6200775" y="3082296"/>
            <a:ext cx="5153025" cy="3693319"/>
          </a:xfrm>
          <a:prstGeom prst="rect">
            <a:avLst/>
          </a:prstGeom>
          <a:noFill/>
        </p:spPr>
        <p:txBody>
          <a:bodyPr wrap="square" rtlCol="0">
            <a:spAutoFit/>
          </a:bodyPr>
          <a:lstStyle/>
          <a:p>
            <a:r>
              <a:rPr lang="zh-CN" altLang="en-US" dirty="0"/>
              <a:t>示例：</a:t>
            </a:r>
            <a:endParaRPr lang="en-US" altLang="zh-CN" dirty="0"/>
          </a:p>
          <a:p>
            <a:r>
              <a:rPr lang="en-US" altLang="zh-CN" dirty="0"/>
              <a:t>1.</a:t>
            </a:r>
            <a:r>
              <a:rPr lang="zh-CN" altLang="en-US" dirty="0"/>
              <a:t>乘风好去，长空万里，直下看山河。人生如航行于天地之间，唯有志存高远，才不惧风浪，才能在浩瀚山河间书写自己的壮丽篇章。</a:t>
            </a:r>
            <a:endParaRPr lang="en-US" altLang="zh-CN" dirty="0"/>
          </a:p>
          <a:p>
            <a:endParaRPr lang="en-US" altLang="zh-CN" dirty="0"/>
          </a:p>
          <a:p>
            <a:r>
              <a:rPr lang="en-US" altLang="zh-CN" dirty="0"/>
              <a:t>2.</a:t>
            </a:r>
            <a:r>
              <a:rPr lang="zh-CN" altLang="en-US" dirty="0"/>
              <a:t>困难正是这些‘疾风骤雨’，磨砺了人的意志，锻和挫折，就像人生路上的疾风骤雨，看似猛烈却也暗藏契机。造了坚韧的品格。习近平主席曾说，‘这里经得住疾风骤雨，未来更是一片光明。’困境虽痛苦，却让我们积蓄力量、汲取经验。当风雨过去，那些经历过洗礼的人必将迎来崭新的希望和更加光明的未来。这种信念不仅适用于个人成长，也适用于社会进步。</a:t>
            </a:r>
            <a:endParaRPr lang="en-US" altLang="zh-CN" dirty="0"/>
          </a:p>
        </p:txBody>
      </p:sp>
    </p:spTree>
    <p:extLst>
      <p:ext uri="{BB962C8B-B14F-4D97-AF65-F5344CB8AC3E}">
        <p14:creationId xmlns:p14="http://schemas.microsoft.com/office/powerpoint/2010/main" val="96983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515C5BE-8E85-3B93-D2E4-D9178D18B3FD}"/>
              </a:ext>
            </a:extLst>
          </p:cNvPr>
          <p:cNvSpPr txBox="1"/>
          <p:nvPr/>
        </p:nvSpPr>
        <p:spPr>
          <a:xfrm>
            <a:off x="304800" y="487690"/>
            <a:ext cx="3152775" cy="523220"/>
          </a:xfrm>
          <a:prstGeom prst="rect">
            <a:avLst/>
          </a:prstGeom>
          <a:noFill/>
        </p:spPr>
        <p:txBody>
          <a:bodyPr wrap="square" rtlCol="0">
            <a:spAutoFit/>
          </a:bodyPr>
          <a:lstStyle/>
          <a:p>
            <a:r>
              <a:rPr lang="zh-CN" altLang="en-US" sz="2800" dirty="0">
                <a:latin typeface="+mj-ea"/>
                <a:ea typeface="+mj-ea"/>
              </a:rPr>
              <a:t>新华社的新年献词</a:t>
            </a:r>
          </a:p>
        </p:txBody>
      </p:sp>
      <p:cxnSp>
        <p:nvCxnSpPr>
          <p:cNvPr id="5" name="直接连接符 4">
            <a:extLst>
              <a:ext uri="{FF2B5EF4-FFF2-40B4-BE49-F238E27FC236}">
                <a16:creationId xmlns:a16="http://schemas.microsoft.com/office/drawing/2014/main" id="{D150FF79-547F-89F0-98D3-4A6AD2CBF66C}"/>
              </a:ext>
            </a:extLst>
          </p:cNvPr>
          <p:cNvCxnSpPr>
            <a:cxnSpLocks/>
          </p:cNvCxnSpPr>
          <p:nvPr/>
        </p:nvCxnSpPr>
        <p:spPr>
          <a:xfrm>
            <a:off x="304800" y="979160"/>
            <a:ext cx="4343400"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文本框 6">
            <a:extLst>
              <a:ext uri="{FF2B5EF4-FFF2-40B4-BE49-F238E27FC236}">
                <a16:creationId xmlns:a16="http://schemas.microsoft.com/office/drawing/2014/main" id="{FC8340D1-AC74-CFE9-A969-C491CABE8C4C}"/>
              </a:ext>
            </a:extLst>
          </p:cNvPr>
          <p:cNvSpPr txBox="1"/>
          <p:nvPr/>
        </p:nvSpPr>
        <p:spPr>
          <a:xfrm>
            <a:off x="419100" y="1470631"/>
            <a:ext cx="3905250" cy="369332"/>
          </a:xfrm>
          <a:prstGeom prst="rect">
            <a:avLst/>
          </a:prstGeom>
          <a:noFill/>
        </p:spPr>
        <p:txBody>
          <a:bodyPr wrap="square" rtlCol="0">
            <a:spAutoFit/>
          </a:bodyPr>
          <a:lstStyle/>
          <a:p>
            <a:r>
              <a:rPr lang="en-US" altLang="zh-CN" dirty="0"/>
              <a:t>Part2—</a:t>
            </a:r>
            <a:r>
              <a:rPr lang="zh-CN" altLang="en-US" dirty="0"/>
              <a:t>引用示例和说明</a:t>
            </a:r>
          </a:p>
        </p:txBody>
      </p:sp>
      <p:sp>
        <p:nvSpPr>
          <p:cNvPr id="8" name="文本框 7">
            <a:extLst>
              <a:ext uri="{FF2B5EF4-FFF2-40B4-BE49-F238E27FC236}">
                <a16:creationId xmlns:a16="http://schemas.microsoft.com/office/drawing/2014/main" id="{3A668988-C9D7-AEB4-2C09-D87883F62D4A}"/>
              </a:ext>
            </a:extLst>
          </p:cNvPr>
          <p:cNvSpPr txBox="1"/>
          <p:nvPr/>
        </p:nvSpPr>
        <p:spPr>
          <a:xfrm>
            <a:off x="828675" y="1943100"/>
            <a:ext cx="3219450" cy="369332"/>
          </a:xfrm>
          <a:prstGeom prst="rect">
            <a:avLst/>
          </a:prstGeom>
          <a:noFill/>
        </p:spPr>
        <p:txBody>
          <a:bodyPr wrap="square" rtlCol="0">
            <a:spAutoFit/>
          </a:bodyPr>
          <a:lstStyle/>
          <a:p>
            <a:r>
              <a:rPr lang="zh-CN" altLang="en-US" dirty="0"/>
              <a:t>用来引出话题和事例的句子</a:t>
            </a:r>
          </a:p>
        </p:txBody>
      </p:sp>
      <p:sp>
        <p:nvSpPr>
          <p:cNvPr id="9" name="文本框 8">
            <a:extLst>
              <a:ext uri="{FF2B5EF4-FFF2-40B4-BE49-F238E27FC236}">
                <a16:creationId xmlns:a16="http://schemas.microsoft.com/office/drawing/2014/main" id="{3A7652EE-FD20-A6DC-0F89-3B41A9FD072F}"/>
              </a:ext>
            </a:extLst>
          </p:cNvPr>
          <p:cNvSpPr txBox="1"/>
          <p:nvPr/>
        </p:nvSpPr>
        <p:spPr>
          <a:xfrm>
            <a:off x="828675" y="2415569"/>
            <a:ext cx="2685351" cy="369332"/>
          </a:xfrm>
          <a:prstGeom prst="rect">
            <a:avLst/>
          </a:prstGeom>
          <a:noFill/>
        </p:spPr>
        <p:txBody>
          <a:bodyPr wrap="none" rtlCol="0">
            <a:spAutoFit/>
          </a:bodyPr>
          <a:lstStyle/>
          <a:p>
            <a:r>
              <a:rPr lang="en-US" altLang="zh-CN" dirty="0"/>
              <a:t>1.</a:t>
            </a:r>
            <a:r>
              <a:rPr lang="zh-CN" altLang="en-US" dirty="0"/>
              <a:t>时光如梭，川流不息。</a:t>
            </a:r>
          </a:p>
        </p:txBody>
      </p:sp>
      <p:sp>
        <p:nvSpPr>
          <p:cNvPr id="10" name="文本框 9">
            <a:extLst>
              <a:ext uri="{FF2B5EF4-FFF2-40B4-BE49-F238E27FC236}">
                <a16:creationId xmlns:a16="http://schemas.microsoft.com/office/drawing/2014/main" id="{F705C892-9537-F2BB-2FEE-96221F91EC83}"/>
              </a:ext>
            </a:extLst>
          </p:cNvPr>
          <p:cNvSpPr txBox="1"/>
          <p:nvPr/>
        </p:nvSpPr>
        <p:spPr>
          <a:xfrm>
            <a:off x="828675" y="3074938"/>
            <a:ext cx="4343399" cy="369332"/>
          </a:xfrm>
          <a:prstGeom prst="rect">
            <a:avLst/>
          </a:prstGeom>
          <a:noFill/>
        </p:spPr>
        <p:txBody>
          <a:bodyPr wrap="square" rtlCol="0">
            <a:spAutoFit/>
          </a:bodyPr>
          <a:lstStyle/>
          <a:p>
            <a:r>
              <a:rPr lang="en-US" altLang="zh-CN" sz="1800" dirty="0">
                <a:solidFill>
                  <a:srgbClr val="333333"/>
                </a:solidFill>
                <a:effectLst/>
                <a:latin typeface="Arial" panose="020B0604020202020204" pitchFamily="34" charset="0"/>
                <a:ea typeface="新宋体" panose="02010609030101010101" pitchFamily="49" charset="-122"/>
                <a:cs typeface="Times New Roman" panose="02020603050405020304" pitchFamily="18" charset="0"/>
              </a:rPr>
              <a:t>2.</a:t>
            </a:r>
            <a:r>
              <a:rPr lang="zh-CN" altLang="zh-CN" sz="1800" dirty="0">
                <a:solidFill>
                  <a:srgbClr val="333333"/>
                </a:solidFill>
                <a:effectLst/>
                <a:latin typeface="Arial" panose="020B0604020202020204" pitchFamily="34" charset="0"/>
                <a:ea typeface="新宋体" panose="02010609030101010101" pitchFamily="49" charset="-122"/>
                <a:cs typeface="Times New Roman" panose="02020603050405020304" pitchFamily="18" charset="0"/>
              </a:rPr>
              <a:t>奋斗赋予其特殊意义，定格其难忘瞬间。</a:t>
            </a:r>
            <a:endParaRPr lang="zh-CN" altLang="en-US" dirty="0"/>
          </a:p>
        </p:txBody>
      </p:sp>
      <p:sp>
        <p:nvSpPr>
          <p:cNvPr id="11" name="文本框 10">
            <a:extLst>
              <a:ext uri="{FF2B5EF4-FFF2-40B4-BE49-F238E27FC236}">
                <a16:creationId xmlns:a16="http://schemas.microsoft.com/office/drawing/2014/main" id="{29DED71B-806F-A167-A6F9-D4819482D2A5}"/>
              </a:ext>
            </a:extLst>
          </p:cNvPr>
          <p:cNvSpPr txBox="1"/>
          <p:nvPr/>
        </p:nvSpPr>
        <p:spPr>
          <a:xfrm>
            <a:off x="828675" y="3745111"/>
            <a:ext cx="4163958" cy="923330"/>
          </a:xfrm>
          <a:prstGeom prst="rect">
            <a:avLst/>
          </a:prstGeom>
          <a:noFill/>
        </p:spPr>
        <p:txBody>
          <a:bodyPr wrap="square" rtlCol="0">
            <a:spAutoFit/>
          </a:bodyPr>
          <a:lstStyle/>
          <a:p>
            <a:r>
              <a:rPr lang="en-US" altLang="zh-CN" dirty="0"/>
              <a:t>6.</a:t>
            </a:r>
            <a:r>
              <a:rPr lang="zh-CN" altLang="en-US" dirty="0"/>
              <a:t>有人说，播种和收获从不在一个季节，中间隔着一段路叫“坚持”。自然规律如此，</a:t>
            </a:r>
            <a:r>
              <a:rPr lang="en-US" altLang="zh-CN" dirty="0"/>
              <a:t>XXXX</a:t>
            </a:r>
            <a:r>
              <a:rPr lang="zh-CN" altLang="en-US" dirty="0"/>
              <a:t>亦然。</a:t>
            </a:r>
            <a:r>
              <a:rPr lang="en-US" altLang="zh-CN" dirty="0"/>
              <a:t>【</a:t>
            </a:r>
            <a:r>
              <a:rPr lang="zh-CN" altLang="en-US" dirty="0"/>
              <a:t>换上你的主题</a:t>
            </a:r>
            <a:r>
              <a:rPr lang="en-US" altLang="zh-CN" dirty="0"/>
              <a:t>】</a:t>
            </a:r>
            <a:endParaRPr lang="zh-CN" altLang="en-US" dirty="0"/>
          </a:p>
        </p:txBody>
      </p:sp>
      <p:sp>
        <p:nvSpPr>
          <p:cNvPr id="12" name="文本框 11">
            <a:extLst>
              <a:ext uri="{FF2B5EF4-FFF2-40B4-BE49-F238E27FC236}">
                <a16:creationId xmlns:a16="http://schemas.microsoft.com/office/drawing/2014/main" id="{1ACADCD8-5675-A5F7-FC5B-70CC9567B230}"/>
              </a:ext>
            </a:extLst>
          </p:cNvPr>
          <p:cNvSpPr txBox="1"/>
          <p:nvPr/>
        </p:nvSpPr>
        <p:spPr>
          <a:xfrm>
            <a:off x="828675" y="6115734"/>
            <a:ext cx="4301177" cy="646331"/>
          </a:xfrm>
          <a:prstGeom prst="rect">
            <a:avLst/>
          </a:prstGeom>
          <a:noFill/>
        </p:spPr>
        <p:txBody>
          <a:bodyPr wrap="none" rtlCol="0">
            <a:spAutoFit/>
          </a:bodyPr>
          <a:lstStyle/>
          <a:p>
            <a:r>
              <a:rPr lang="en-US" altLang="zh-CN" dirty="0"/>
              <a:t>7.</a:t>
            </a:r>
            <a:r>
              <a:rPr lang="zh-CN" altLang="en-US" dirty="0"/>
              <a:t>“哪有什么玄学，就是靠实力夺冠！”</a:t>
            </a:r>
            <a:endParaRPr lang="en-US" altLang="zh-CN" dirty="0"/>
          </a:p>
          <a:p>
            <a:r>
              <a:rPr lang="en-US" altLang="zh-CN" dirty="0"/>
              <a:t>---</a:t>
            </a:r>
            <a:r>
              <a:rPr lang="zh-CN" altLang="en-US" dirty="0"/>
              <a:t>潘展乐</a:t>
            </a:r>
          </a:p>
        </p:txBody>
      </p:sp>
      <p:sp>
        <p:nvSpPr>
          <p:cNvPr id="13" name="文本框 12">
            <a:extLst>
              <a:ext uri="{FF2B5EF4-FFF2-40B4-BE49-F238E27FC236}">
                <a16:creationId xmlns:a16="http://schemas.microsoft.com/office/drawing/2014/main" id="{49F3995C-EAF8-1ACD-F6E6-1B43EC19CF64}"/>
              </a:ext>
            </a:extLst>
          </p:cNvPr>
          <p:cNvSpPr txBox="1"/>
          <p:nvPr/>
        </p:nvSpPr>
        <p:spPr>
          <a:xfrm>
            <a:off x="830209" y="4787204"/>
            <a:ext cx="4162424" cy="1200329"/>
          </a:xfrm>
          <a:prstGeom prst="rect">
            <a:avLst/>
          </a:prstGeom>
          <a:noFill/>
        </p:spPr>
        <p:txBody>
          <a:bodyPr wrap="square" rtlCol="0">
            <a:spAutoFit/>
          </a:bodyPr>
          <a:lstStyle/>
          <a:p>
            <a:r>
              <a:rPr lang="en-US" altLang="zh-CN" dirty="0"/>
              <a:t>3.</a:t>
            </a:r>
            <a:r>
              <a:rPr lang="zh-CN" altLang="en-US" dirty="0"/>
              <a:t>彩虹和风雨共生，机遇与挑战并存，这是亘古不变的辩证法则。越是面临困境，越要挺起不屈的脊梁，激扬攻坚的勇气。</a:t>
            </a:r>
          </a:p>
        </p:txBody>
      </p:sp>
      <p:cxnSp>
        <p:nvCxnSpPr>
          <p:cNvPr id="15" name="直接连接符 14">
            <a:extLst>
              <a:ext uri="{FF2B5EF4-FFF2-40B4-BE49-F238E27FC236}">
                <a16:creationId xmlns:a16="http://schemas.microsoft.com/office/drawing/2014/main" id="{8245977A-DE43-2663-F625-8AB9501906BF}"/>
              </a:ext>
            </a:extLst>
          </p:cNvPr>
          <p:cNvCxnSpPr>
            <a:cxnSpLocks/>
          </p:cNvCxnSpPr>
          <p:nvPr/>
        </p:nvCxnSpPr>
        <p:spPr>
          <a:xfrm>
            <a:off x="6096000" y="2043914"/>
            <a:ext cx="0" cy="3594886"/>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F2096A63-4FF5-E567-D076-4EAB5F4399BD}"/>
              </a:ext>
            </a:extLst>
          </p:cNvPr>
          <p:cNvSpPr/>
          <p:nvPr/>
        </p:nvSpPr>
        <p:spPr>
          <a:xfrm>
            <a:off x="6372225" y="1218947"/>
            <a:ext cx="4772025" cy="1817638"/>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29A7AB2-FD57-74F9-CB1B-BA8A51C1C716}"/>
              </a:ext>
            </a:extLst>
          </p:cNvPr>
          <p:cNvSpPr txBox="1"/>
          <p:nvPr/>
        </p:nvSpPr>
        <p:spPr>
          <a:xfrm>
            <a:off x="6587240" y="1582249"/>
            <a:ext cx="4181470" cy="923330"/>
          </a:xfrm>
          <a:prstGeom prst="rect">
            <a:avLst/>
          </a:prstGeom>
          <a:noFill/>
        </p:spPr>
        <p:txBody>
          <a:bodyPr wrap="square" rtlCol="0">
            <a:spAutoFit/>
          </a:bodyPr>
          <a:lstStyle/>
          <a:p>
            <a:r>
              <a:rPr lang="zh-CN" altLang="en-US" dirty="0"/>
              <a:t>所谓引出话题跟事例，就是你在开始论述事例之前用来数一下字数的，用来水的一种方法</a:t>
            </a:r>
          </a:p>
        </p:txBody>
      </p:sp>
      <p:sp>
        <p:nvSpPr>
          <p:cNvPr id="20" name="文本框 19">
            <a:extLst>
              <a:ext uri="{FF2B5EF4-FFF2-40B4-BE49-F238E27FC236}">
                <a16:creationId xmlns:a16="http://schemas.microsoft.com/office/drawing/2014/main" id="{8DF85AB6-A309-159A-E03D-40E08DEEE3E1}"/>
              </a:ext>
            </a:extLst>
          </p:cNvPr>
          <p:cNvSpPr txBox="1"/>
          <p:nvPr/>
        </p:nvSpPr>
        <p:spPr>
          <a:xfrm>
            <a:off x="6372225" y="3343275"/>
            <a:ext cx="4695825" cy="3416320"/>
          </a:xfrm>
          <a:prstGeom prst="rect">
            <a:avLst/>
          </a:prstGeom>
          <a:noFill/>
        </p:spPr>
        <p:txBody>
          <a:bodyPr wrap="square" rtlCol="0">
            <a:spAutoFit/>
          </a:bodyPr>
          <a:lstStyle/>
          <a:p>
            <a:r>
              <a:rPr lang="zh-CN" altLang="en-US" dirty="0"/>
              <a:t>“时光如梭，川流不息”，时间是世界上最宝贵的资源，一旦失去就无法挽回。正如鲁迅先生所说：“时间就像海绵里的水，只要愿挤，总还是有的。” 然而，如果我们不珍惜时间，任其白白流逝，最终将一事无成。历史上，无数伟人之所以能够取得辉煌的成就，正是因为他们珍惜时间，勤奋努力。爱迪生为了发明电灯，进行了无数次的实验，最终照亮了世界；居里夫人夜以继日地工作，发现了镭，为科学做出了巨大贡献。这些事例都告诉我们，珍惜时间就是珍惜生命，只有把握好现在，才能创造美好的未来。</a:t>
            </a:r>
          </a:p>
        </p:txBody>
      </p:sp>
    </p:spTree>
    <p:extLst>
      <p:ext uri="{BB962C8B-B14F-4D97-AF65-F5344CB8AC3E}">
        <p14:creationId xmlns:p14="http://schemas.microsoft.com/office/powerpoint/2010/main" val="404058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D73F53-9D26-13FC-F4A8-0DD93FC02FE7}"/>
              </a:ext>
            </a:extLst>
          </p:cNvPr>
          <p:cNvSpPr txBox="1"/>
          <p:nvPr/>
        </p:nvSpPr>
        <p:spPr>
          <a:xfrm>
            <a:off x="3105912" y="2844225"/>
            <a:ext cx="635812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Arial"/>
                <a:ea typeface="新宋体"/>
                <a:cs typeface="+mn-cs"/>
              </a:rPr>
              <a:t>谢谢观看鸭，我们下期视频再见</a:t>
            </a:r>
          </a:p>
        </p:txBody>
      </p:sp>
      <p:pic>
        <p:nvPicPr>
          <p:cNvPr id="6" name="图片 5" descr="卡通人物&#10;&#10;描述已自动生成">
            <a:extLst>
              <a:ext uri="{FF2B5EF4-FFF2-40B4-BE49-F238E27FC236}">
                <a16:creationId xmlns:a16="http://schemas.microsoft.com/office/drawing/2014/main" id="{3BA7F792-C030-7E19-5DA4-73874BC72D52}"/>
              </a:ext>
            </a:extLst>
          </p:cNvPr>
          <p:cNvPicPr>
            <a:picLocks noChangeAspect="1"/>
          </p:cNvPicPr>
          <p:nvPr/>
        </p:nvPicPr>
        <p:blipFill rotWithShape="1">
          <a:blip r:embed="rId2">
            <a:extLst>
              <a:ext uri="{28A0092B-C50C-407E-A947-70E740481C1C}">
                <a14:useLocalDpi xmlns:a14="http://schemas.microsoft.com/office/drawing/2010/main" val="0"/>
              </a:ext>
            </a:extLst>
          </a:blip>
          <a:srcRect l="5703"/>
          <a:stretch/>
        </p:blipFill>
        <p:spPr>
          <a:xfrm>
            <a:off x="0" y="3733294"/>
            <a:ext cx="3217288" cy="3124706"/>
          </a:xfrm>
          <a:prstGeom prst="rect">
            <a:avLst/>
          </a:prstGeom>
        </p:spPr>
      </p:pic>
      <p:pic>
        <p:nvPicPr>
          <p:cNvPr id="7" name="图片 6" descr="卡通人物&#10;&#10;描述已自动生成">
            <a:extLst>
              <a:ext uri="{FF2B5EF4-FFF2-40B4-BE49-F238E27FC236}">
                <a16:creationId xmlns:a16="http://schemas.microsoft.com/office/drawing/2014/main" id="{C69AD209-BA5A-4342-33DF-CD289B164DC6}"/>
              </a:ext>
            </a:extLst>
          </p:cNvPr>
          <p:cNvPicPr>
            <a:picLocks noChangeAspect="1"/>
          </p:cNvPicPr>
          <p:nvPr/>
        </p:nvPicPr>
        <p:blipFill rotWithShape="1">
          <a:blip r:embed="rId2">
            <a:extLst>
              <a:ext uri="{28A0092B-C50C-407E-A947-70E740481C1C}">
                <a14:useLocalDpi xmlns:a14="http://schemas.microsoft.com/office/drawing/2010/main" val="0"/>
              </a:ext>
            </a:extLst>
          </a:blip>
          <a:srcRect l="5703"/>
          <a:stretch/>
        </p:blipFill>
        <p:spPr>
          <a:xfrm flipH="1">
            <a:off x="8974714" y="3733294"/>
            <a:ext cx="3217288" cy="3124706"/>
          </a:xfrm>
          <a:prstGeom prst="rect">
            <a:avLst/>
          </a:prstGeom>
        </p:spPr>
      </p:pic>
    </p:spTree>
    <p:extLst>
      <p:ext uri="{BB962C8B-B14F-4D97-AF65-F5344CB8AC3E}">
        <p14:creationId xmlns:p14="http://schemas.microsoft.com/office/powerpoint/2010/main" val="102654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77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B48C0-25DA-48D6-3DD6-4BA3306E920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FB50833-0C0C-937B-D4B1-F968FEFB8DA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3539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0AFD1-0A09-2EB3-DCDB-9705E9F11B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1D2EA24-1C38-3144-1FEA-47C99BAF194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9671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C8DDE-DCF6-C4EF-EFFA-AB87F60677C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067A31-BF14-C8B1-5196-F3043C60C82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0070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7190D0-CDC1-446A-DC4D-A18BFFEC8E15}"/>
              </a:ext>
            </a:extLst>
          </p:cNvPr>
          <p:cNvSpPr txBox="1"/>
          <p:nvPr/>
        </p:nvSpPr>
        <p:spPr>
          <a:xfrm>
            <a:off x="6249590" y="4073862"/>
            <a:ext cx="401836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Arial"/>
                <a:ea typeface="新宋体"/>
                <a:cs typeface="+mn-cs"/>
              </a:rPr>
              <a:t>Part2—</a:t>
            </a:r>
            <a:r>
              <a:rPr kumimoji="0" lang="zh-CN" altLang="en-US" sz="3600" b="0" i="0" u="none" strike="noStrike" kern="1200" cap="none" spc="0" normalizeH="0" baseline="0" noProof="0" dirty="0">
                <a:ln>
                  <a:noFill/>
                </a:ln>
                <a:solidFill>
                  <a:prstClr val="black"/>
                </a:solidFill>
                <a:effectLst/>
                <a:uLnTx/>
                <a:uFillTx/>
                <a:latin typeface="Arial"/>
                <a:ea typeface="新宋体"/>
                <a:cs typeface="+mn-cs"/>
              </a:rPr>
              <a:t>习大大的新年贺词</a:t>
            </a:r>
            <a:endParaRPr kumimoji="0" lang="zh-CN" altLang="en-US" sz="3600" b="0" i="0" u="none" strike="noStrike" kern="1200" cap="none" spc="0" normalizeH="0" baseline="0" noProof="0" dirty="0">
              <a:ln>
                <a:noFill/>
              </a:ln>
              <a:solidFill>
                <a:prstClr val="black"/>
              </a:solidFill>
              <a:effectLst/>
              <a:uLnTx/>
              <a:uFillTx/>
              <a:latin typeface="新宋体"/>
              <a:ea typeface="新宋体"/>
              <a:cs typeface="+mn-cs"/>
            </a:endParaRPr>
          </a:p>
        </p:txBody>
      </p:sp>
      <p:sp>
        <p:nvSpPr>
          <p:cNvPr id="5" name="文本框 4">
            <a:extLst>
              <a:ext uri="{FF2B5EF4-FFF2-40B4-BE49-F238E27FC236}">
                <a16:creationId xmlns:a16="http://schemas.microsoft.com/office/drawing/2014/main" id="{FE4D8CCC-F009-4272-FB35-B0FA220AB3D5}"/>
              </a:ext>
            </a:extLst>
          </p:cNvPr>
          <p:cNvSpPr txBox="1"/>
          <p:nvPr/>
        </p:nvSpPr>
        <p:spPr>
          <a:xfrm>
            <a:off x="1095375" y="1776542"/>
            <a:ext cx="838200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0" normalizeH="0" baseline="0" noProof="0" dirty="0">
                <a:ln>
                  <a:noFill/>
                </a:ln>
                <a:solidFill>
                  <a:prstClr val="black"/>
                </a:solidFill>
                <a:effectLst/>
                <a:uLnTx/>
                <a:uFillTx/>
                <a:latin typeface="思源宋体 CN SemiBold"/>
                <a:ea typeface="思源宋体 CN SemiBold"/>
                <a:cs typeface="+mn-cs"/>
              </a:rPr>
              <a:t>新年献词中的</a:t>
            </a:r>
            <a:endParaRPr kumimoji="0" lang="en-US" altLang="zh-CN" sz="6000" b="0" i="0" u="none" strike="noStrike" kern="1200" cap="none" spc="0" normalizeH="0" baseline="0" noProof="0" dirty="0">
              <a:ln>
                <a:noFill/>
              </a:ln>
              <a:solidFill>
                <a:prstClr val="black"/>
              </a:solidFill>
              <a:effectLst/>
              <a:uLnTx/>
              <a:uFillTx/>
              <a:latin typeface="思源宋体 CN SemiBold"/>
              <a:ea typeface="思源宋体 CN SemiBold"/>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0" normalizeH="0" baseline="0" noProof="0" dirty="0">
                <a:ln>
                  <a:noFill/>
                </a:ln>
                <a:solidFill>
                  <a:prstClr val="black"/>
                </a:solidFill>
                <a:effectLst/>
                <a:uLnTx/>
                <a:uFillTx/>
                <a:latin typeface="思源宋体 CN SemiBold"/>
                <a:ea typeface="思源宋体 CN SemiBold"/>
                <a:cs typeface="+mn-cs"/>
              </a:rPr>
              <a:t>作文素材与技巧</a:t>
            </a:r>
          </a:p>
        </p:txBody>
      </p:sp>
    </p:spTree>
    <p:extLst>
      <p:ext uri="{BB962C8B-B14F-4D97-AF65-F5344CB8AC3E}">
        <p14:creationId xmlns:p14="http://schemas.microsoft.com/office/powerpoint/2010/main" val="369810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70BB706-F619-F789-03D8-9DA24532934E}"/>
              </a:ext>
            </a:extLst>
          </p:cNvPr>
          <p:cNvSpPr txBox="1"/>
          <p:nvPr/>
        </p:nvSpPr>
        <p:spPr>
          <a:xfrm>
            <a:off x="304800" y="487690"/>
            <a:ext cx="3152775" cy="523220"/>
          </a:xfrm>
          <a:prstGeom prst="rect">
            <a:avLst/>
          </a:prstGeom>
          <a:noFill/>
        </p:spPr>
        <p:txBody>
          <a:bodyPr wrap="square" rtlCol="0">
            <a:spAutoFit/>
          </a:bodyPr>
          <a:lstStyle/>
          <a:p>
            <a:r>
              <a:rPr lang="zh-CN" altLang="en-US" sz="2800" dirty="0">
                <a:latin typeface="+mj-ea"/>
                <a:ea typeface="+mj-ea"/>
              </a:rPr>
              <a:t>习大大的新年贺词</a:t>
            </a:r>
          </a:p>
        </p:txBody>
      </p:sp>
      <p:cxnSp>
        <p:nvCxnSpPr>
          <p:cNvPr id="6" name="直接连接符 5">
            <a:extLst>
              <a:ext uri="{FF2B5EF4-FFF2-40B4-BE49-F238E27FC236}">
                <a16:creationId xmlns:a16="http://schemas.microsoft.com/office/drawing/2014/main" id="{8DDE0EF9-A4BC-EF90-3557-6236B14D2046}"/>
              </a:ext>
            </a:extLst>
          </p:cNvPr>
          <p:cNvCxnSpPr>
            <a:cxnSpLocks/>
          </p:cNvCxnSpPr>
          <p:nvPr/>
        </p:nvCxnSpPr>
        <p:spPr>
          <a:xfrm>
            <a:off x="304800" y="979160"/>
            <a:ext cx="4343400"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文本框 7">
            <a:extLst>
              <a:ext uri="{FF2B5EF4-FFF2-40B4-BE49-F238E27FC236}">
                <a16:creationId xmlns:a16="http://schemas.microsoft.com/office/drawing/2014/main" id="{4264DFD8-CAF7-4F4E-7B4B-0D895D9B0282}"/>
              </a:ext>
            </a:extLst>
          </p:cNvPr>
          <p:cNvSpPr txBox="1"/>
          <p:nvPr/>
        </p:nvSpPr>
        <p:spPr>
          <a:xfrm>
            <a:off x="400050" y="1362075"/>
            <a:ext cx="2466975" cy="369332"/>
          </a:xfrm>
          <a:prstGeom prst="rect">
            <a:avLst/>
          </a:prstGeom>
          <a:noFill/>
        </p:spPr>
        <p:txBody>
          <a:bodyPr wrap="square" rtlCol="0">
            <a:spAutoFit/>
          </a:bodyPr>
          <a:lstStyle/>
          <a:p>
            <a:r>
              <a:rPr lang="en-US" altLang="zh-CN" dirty="0"/>
              <a:t>Part1—</a:t>
            </a:r>
            <a:r>
              <a:rPr lang="zh-CN" altLang="en-US" dirty="0"/>
              <a:t>可应用角度</a:t>
            </a:r>
          </a:p>
        </p:txBody>
      </p:sp>
      <p:sp>
        <p:nvSpPr>
          <p:cNvPr id="9" name="文本框 8">
            <a:extLst>
              <a:ext uri="{FF2B5EF4-FFF2-40B4-BE49-F238E27FC236}">
                <a16:creationId xmlns:a16="http://schemas.microsoft.com/office/drawing/2014/main" id="{532C1FBD-E2A9-C3A0-4CE4-B7F3E699D3B5}"/>
              </a:ext>
            </a:extLst>
          </p:cNvPr>
          <p:cNvSpPr txBox="1"/>
          <p:nvPr/>
        </p:nvSpPr>
        <p:spPr>
          <a:xfrm>
            <a:off x="5524500" y="3429000"/>
            <a:ext cx="1685925" cy="369332"/>
          </a:xfrm>
          <a:prstGeom prst="rect">
            <a:avLst/>
          </a:prstGeom>
          <a:noFill/>
        </p:spPr>
        <p:txBody>
          <a:bodyPr wrap="square" rtlCol="0">
            <a:spAutoFit/>
          </a:bodyPr>
          <a:lstStyle/>
          <a:p>
            <a:r>
              <a:rPr lang="zh-CN" altLang="en-US" dirty="0"/>
              <a:t>贺词的结构</a:t>
            </a:r>
          </a:p>
        </p:txBody>
      </p:sp>
      <p:sp>
        <p:nvSpPr>
          <p:cNvPr id="14" name="文本框 13">
            <a:extLst>
              <a:ext uri="{FF2B5EF4-FFF2-40B4-BE49-F238E27FC236}">
                <a16:creationId xmlns:a16="http://schemas.microsoft.com/office/drawing/2014/main" id="{C4CFC43D-005D-C9AA-D988-1EBD65F8E852}"/>
              </a:ext>
            </a:extLst>
          </p:cNvPr>
          <p:cNvSpPr txBox="1"/>
          <p:nvPr/>
        </p:nvSpPr>
        <p:spPr>
          <a:xfrm>
            <a:off x="5691187" y="1763671"/>
            <a:ext cx="809625" cy="369332"/>
          </a:xfrm>
          <a:prstGeom prst="rect">
            <a:avLst/>
          </a:prstGeom>
          <a:noFill/>
        </p:spPr>
        <p:txBody>
          <a:bodyPr wrap="square" rtlCol="0">
            <a:spAutoFit/>
          </a:bodyPr>
          <a:lstStyle/>
          <a:p>
            <a:r>
              <a:rPr lang="zh-CN" altLang="en-US" dirty="0"/>
              <a:t>国内</a:t>
            </a:r>
          </a:p>
        </p:txBody>
      </p:sp>
      <p:sp>
        <p:nvSpPr>
          <p:cNvPr id="15" name="文本框 14">
            <a:extLst>
              <a:ext uri="{FF2B5EF4-FFF2-40B4-BE49-F238E27FC236}">
                <a16:creationId xmlns:a16="http://schemas.microsoft.com/office/drawing/2014/main" id="{1529B262-75E0-21F4-7978-59BF317A38BE}"/>
              </a:ext>
            </a:extLst>
          </p:cNvPr>
          <p:cNvSpPr txBox="1"/>
          <p:nvPr/>
        </p:nvSpPr>
        <p:spPr>
          <a:xfrm>
            <a:off x="5691186" y="5463661"/>
            <a:ext cx="809625" cy="369332"/>
          </a:xfrm>
          <a:prstGeom prst="rect">
            <a:avLst/>
          </a:prstGeom>
          <a:noFill/>
        </p:spPr>
        <p:txBody>
          <a:bodyPr wrap="square" rtlCol="0">
            <a:spAutoFit/>
          </a:bodyPr>
          <a:lstStyle/>
          <a:p>
            <a:r>
              <a:rPr lang="zh-CN" altLang="en-US" dirty="0"/>
              <a:t>国际</a:t>
            </a:r>
          </a:p>
        </p:txBody>
      </p:sp>
      <p:cxnSp>
        <p:nvCxnSpPr>
          <p:cNvPr id="17" name="直接连接符 16">
            <a:extLst>
              <a:ext uri="{FF2B5EF4-FFF2-40B4-BE49-F238E27FC236}">
                <a16:creationId xmlns:a16="http://schemas.microsoft.com/office/drawing/2014/main" id="{DD685851-BDA5-0599-5929-95D6CCCF464E}"/>
              </a:ext>
            </a:extLst>
          </p:cNvPr>
          <p:cNvCxnSpPr>
            <a:cxnSpLocks/>
          </p:cNvCxnSpPr>
          <p:nvPr/>
        </p:nvCxnSpPr>
        <p:spPr>
          <a:xfrm>
            <a:off x="6000750" y="2133003"/>
            <a:ext cx="0" cy="1172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1D75F9F-0F50-60FD-7F34-F1224B3BC562}"/>
              </a:ext>
            </a:extLst>
          </p:cNvPr>
          <p:cNvCxnSpPr>
            <a:cxnSpLocks/>
          </p:cNvCxnSpPr>
          <p:nvPr/>
        </p:nvCxnSpPr>
        <p:spPr>
          <a:xfrm>
            <a:off x="6000750" y="3867150"/>
            <a:ext cx="0" cy="1419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BEB3D3F-7C90-2109-5FC5-A266BA72BB93}"/>
              </a:ext>
            </a:extLst>
          </p:cNvPr>
          <p:cNvCxnSpPr>
            <a:cxnSpLocks/>
          </p:cNvCxnSpPr>
          <p:nvPr/>
        </p:nvCxnSpPr>
        <p:spPr>
          <a:xfrm>
            <a:off x="2867025" y="3585319"/>
            <a:ext cx="2505075" cy="8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FFB5627-5643-37EC-F39D-91260B77B3C4}"/>
              </a:ext>
            </a:extLst>
          </p:cNvPr>
          <p:cNvCxnSpPr>
            <a:cxnSpLocks/>
          </p:cNvCxnSpPr>
          <p:nvPr/>
        </p:nvCxnSpPr>
        <p:spPr>
          <a:xfrm>
            <a:off x="7210425" y="3594100"/>
            <a:ext cx="2486025"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69D0E8A2-F0E8-0438-1A3E-D18C3F3BA636}"/>
              </a:ext>
            </a:extLst>
          </p:cNvPr>
          <p:cNvSpPr txBox="1"/>
          <p:nvPr/>
        </p:nvSpPr>
        <p:spPr>
          <a:xfrm>
            <a:off x="2019300" y="3429000"/>
            <a:ext cx="847725" cy="369332"/>
          </a:xfrm>
          <a:prstGeom prst="rect">
            <a:avLst/>
          </a:prstGeom>
          <a:noFill/>
        </p:spPr>
        <p:txBody>
          <a:bodyPr wrap="square" rtlCol="0">
            <a:spAutoFit/>
          </a:bodyPr>
          <a:lstStyle/>
          <a:p>
            <a:r>
              <a:rPr lang="zh-CN" altLang="en-US" dirty="0"/>
              <a:t>历史</a:t>
            </a:r>
          </a:p>
        </p:txBody>
      </p:sp>
      <p:sp>
        <p:nvSpPr>
          <p:cNvPr id="34" name="文本框 33">
            <a:extLst>
              <a:ext uri="{FF2B5EF4-FFF2-40B4-BE49-F238E27FC236}">
                <a16:creationId xmlns:a16="http://schemas.microsoft.com/office/drawing/2014/main" id="{A35DB484-06B1-7269-39A4-774BA900EE50}"/>
              </a:ext>
            </a:extLst>
          </p:cNvPr>
          <p:cNvSpPr txBox="1"/>
          <p:nvPr/>
        </p:nvSpPr>
        <p:spPr>
          <a:xfrm>
            <a:off x="9691688" y="3429000"/>
            <a:ext cx="847725" cy="369332"/>
          </a:xfrm>
          <a:prstGeom prst="rect">
            <a:avLst/>
          </a:prstGeom>
          <a:noFill/>
        </p:spPr>
        <p:txBody>
          <a:bodyPr wrap="square" rtlCol="0">
            <a:spAutoFit/>
          </a:bodyPr>
          <a:lstStyle/>
          <a:p>
            <a:r>
              <a:rPr lang="zh-CN" altLang="en-US" dirty="0"/>
              <a:t>未来</a:t>
            </a:r>
          </a:p>
        </p:txBody>
      </p:sp>
      <p:sp>
        <p:nvSpPr>
          <p:cNvPr id="36" name="文本框 35">
            <a:extLst>
              <a:ext uri="{FF2B5EF4-FFF2-40B4-BE49-F238E27FC236}">
                <a16:creationId xmlns:a16="http://schemas.microsoft.com/office/drawing/2014/main" id="{89633A1B-D618-54F8-EA3B-3B448A8368F0}"/>
              </a:ext>
            </a:extLst>
          </p:cNvPr>
          <p:cNvSpPr txBox="1"/>
          <p:nvPr/>
        </p:nvSpPr>
        <p:spPr>
          <a:xfrm>
            <a:off x="6262687" y="801687"/>
            <a:ext cx="6024563" cy="2462213"/>
          </a:xfrm>
          <a:prstGeom prst="rect">
            <a:avLst/>
          </a:prstGeom>
          <a:noFill/>
        </p:spPr>
        <p:txBody>
          <a:bodyPr wrap="square" rtlCol="0">
            <a:spAutoFit/>
          </a:bodyPr>
          <a:lstStyle/>
          <a:p>
            <a:r>
              <a:rPr lang="en-US" altLang="zh-CN" sz="1400" dirty="0"/>
              <a:t>**</a:t>
            </a:r>
            <a:r>
              <a:rPr lang="zh-CN" altLang="en-US" sz="1400" dirty="0"/>
              <a:t>经济发展** </a:t>
            </a:r>
            <a:r>
              <a:rPr lang="en-US" altLang="zh-CN" sz="1400" dirty="0"/>
              <a:t>- GDP</a:t>
            </a:r>
            <a:r>
              <a:rPr lang="zh-CN" altLang="en-US" sz="1400" dirty="0"/>
              <a:t>预计超过</a:t>
            </a:r>
            <a:r>
              <a:rPr lang="en-US" altLang="zh-CN" sz="1400" dirty="0"/>
              <a:t>130</a:t>
            </a:r>
            <a:r>
              <a:rPr lang="zh-CN" altLang="en-US" sz="1400" dirty="0"/>
              <a:t>万亿元 </a:t>
            </a:r>
            <a:r>
              <a:rPr lang="en-US" altLang="zh-CN" sz="1400" dirty="0"/>
              <a:t>- </a:t>
            </a:r>
            <a:r>
              <a:rPr lang="zh-CN" altLang="en-US" sz="1400" dirty="0"/>
              <a:t>粮食产量突破</a:t>
            </a:r>
            <a:r>
              <a:rPr lang="en-US" altLang="zh-CN" sz="1400" dirty="0"/>
              <a:t>1.4</a:t>
            </a:r>
            <a:r>
              <a:rPr lang="zh-CN" altLang="en-US" sz="1400" dirty="0"/>
              <a:t>万亿斤 </a:t>
            </a:r>
            <a:r>
              <a:rPr lang="en-US" altLang="zh-CN" sz="1400" dirty="0"/>
              <a:t>- </a:t>
            </a:r>
            <a:r>
              <a:rPr lang="zh-CN" altLang="en-US" sz="1400" dirty="0"/>
              <a:t>新能源汽车年产量首次突破</a:t>
            </a:r>
            <a:r>
              <a:rPr lang="en-US" altLang="zh-CN" sz="1400" dirty="0"/>
              <a:t>1000</a:t>
            </a:r>
            <a:r>
              <a:rPr lang="zh-CN" altLang="en-US" sz="1400" dirty="0"/>
              <a:t>万辆 </a:t>
            </a:r>
            <a:r>
              <a:rPr lang="en-US" altLang="zh-CN" sz="1400" dirty="0"/>
              <a:t>– </a:t>
            </a:r>
          </a:p>
          <a:p>
            <a:r>
              <a:rPr lang="en-US" altLang="zh-CN" sz="1400" dirty="0"/>
              <a:t>**</a:t>
            </a:r>
            <a:r>
              <a:rPr lang="zh-CN" altLang="en-US" sz="1400" dirty="0"/>
              <a:t>科技进步** </a:t>
            </a:r>
            <a:r>
              <a:rPr lang="en-US" altLang="zh-CN" sz="1400" dirty="0"/>
              <a:t>- </a:t>
            </a:r>
            <a:r>
              <a:rPr lang="zh-CN" altLang="en-US" sz="1400" dirty="0"/>
              <a:t>集成电路、人工智能、量子通信领域新成果 </a:t>
            </a:r>
            <a:r>
              <a:rPr lang="en-US" altLang="zh-CN" sz="1400" dirty="0"/>
              <a:t>- </a:t>
            </a:r>
            <a:r>
              <a:rPr lang="zh-CN" altLang="en-US" sz="1400" dirty="0"/>
              <a:t>嫦娥六号完成首次月背采样 </a:t>
            </a:r>
            <a:r>
              <a:rPr lang="en-US" altLang="zh-CN" sz="1400" dirty="0"/>
              <a:t>- “</a:t>
            </a:r>
            <a:r>
              <a:rPr lang="zh-CN" altLang="en-US" sz="1400" dirty="0"/>
              <a:t>梦想号”探秘深海，南极秦岭站建成</a:t>
            </a:r>
            <a:endParaRPr lang="en-US" altLang="zh-CN" sz="1400" dirty="0"/>
          </a:p>
          <a:p>
            <a:r>
              <a:rPr lang="en-US" altLang="zh-CN" sz="1400" dirty="0"/>
              <a:t> **</a:t>
            </a:r>
            <a:r>
              <a:rPr lang="zh-CN" altLang="en-US" sz="1400" dirty="0"/>
              <a:t>民生改善** </a:t>
            </a:r>
            <a:r>
              <a:rPr lang="en-US" altLang="zh-CN" sz="1400" dirty="0"/>
              <a:t>- </a:t>
            </a:r>
            <a:r>
              <a:rPr lang="zh-CN" altLang="en-US" sz="1400" dirty="0"/>
              <a:t>基础养老金提高 </a:t>
            </a:r>
            <a:r>
              <a:rPr lang="en-US" altLang="zh-CN" sz="1400" dirty="0"/>
              <a:t>- </a:t>
            </a:r>
            <a:r>
              <a:rPr lang="zh-CN" altLang="en-US" sz="1400" dirty="0"/>
              <a:t>房贷利率下调 </a:t>
            </a:r>
            <a:r>
              <a:rPr lang="en-US" altLang="zh-CN" sz="1400" dirty="0"/>
              <a:t>- </a:t>
            </a:r>
            <a:r>
              <a:rPr lang="zh-CN" altLang="en-US" sz="1400" dirty="0"/>
              <a:t>异地就医直接结算范围扩大 </a:t>
            </a:r>
            <a:r>
              <a:rPr lang="en-US" altLang="zh-CN" sz="1400" dirty="0"/>
              <a:t>- </a:t>
            </a:r>
            <a:r>
              <a:rPr lang="zh-CN" altLang="en-US" sz="1400" dirty="0"/>
              <a:t>消费品以旧换新政策实施 </a:t>
            </a:r>
            <a:endParaRPr lang="en-US" altLang="zh-CN" sz="1400" dirty="0"/>
          </a:p>
          <a:p>
            <a:r>
              <a:rPr lang="en-US" altLang="zh-CN" sz="1400" dirty="0"/>
              <a:t> **</a:t>
            </a:r>
            <a:r>
              <a:rPr lang="zh-CN" altLang="en-US" sz="1400" dirty="0"/>
              <a:t>社会文化** </a:t>
            </a:r>
            <a:r>
              <a:rPr lang="en-US" altLang="zh-CN" sz="1400" dirty="0"/>
              <a:t>- </a:t>
            </a:r>
            <a:r>
              <a:rPr lang="zh-CN" altLang="en-US" sz="1400" dirty="0"/>
              <a:t>地域特色：天水花牛苹果、麦积山石窟、六尺巷家风 </a:t>
            </a:r>
            <a:endParaRPr lang="en-US" altLang="zh-CN" sz="1400" dirty="0"/>
          </a:p>
          <a:p>
            <a:r>
              <a:rPr lang="en-US" altLang="zh-CN" sz="1400" dirty="0"/>
              <a:t> </a:t>
            </a:r>
            <a:r>
              <a:rPr lang="zh-CN" altLang="en-US" sz="1400" dirty="0"/>
              <a:t>社会和谐：天津古文化街、银川多民族社区 </a:t>
            </a:r>
            <a:endParaRPr lang="en-US" altLang="zh-CN" sz="1400" dirty="0"/>
          </a:p>
          <a:p>
            <a:r>
              <a:rPr lang="en-US" altLang="zh-CN" sz="1400" dirty="0"/>
              <a:t> **</a:t>
            </a:r>
            <a:r>
              <a:rPr lang="zh-CN" altLang="en-US" sz="1400" dirty="0"/>
              <a:t>体育成就** </a:t>
            </a:r>
            <a:r>
              <a:rPr lang="en-US" altLang="zh-CN" sz="1400" dirty="0"/>
              <a:t>- </a:t>
            </a:r>
            <a:r>
              <a:rPr lang="zh-CN" altLang="en-US" sz="1400" dirty="0"/>
              <a:t>巴黎奥运会：中国体育代表团取得境外参赛最好成绩 </a:t>
            </a:r>
            <a:endParaRPr lang="en-US" altLang="zh-CN" sz="1400" dirty="0"/>
          </a:p>
          <a:p>
            <a:r>
              <a:rPr lang="en-US" altLang="zh-CN" sz="1400" dirty="0"/>
              <a:t> **</a:t>
            </a:r>
            <a:r>
              <a:rPr lang="zh-CN" altLang="en-US" sz="1400" dirty="0"/>
              <a:t>抗灾救灾** </a:t>
            </a:r>
            <a:r>
              <a:rPr lang="en-US" altLang="zh-CN" sz="1400" dirty="0"/>
              <a:t>- </a:t>
            </a:r>
            <a:r>
              <a:rPr lang="zh-CN" altLang="en-US" sz="1400" dirty="0"/>
              <a:t>洪涝、台风等灾害应对，党员干部冲锋在前，社会各界众志成城 </a:t>
            </a:r>
          </a:p>
        </p:txBody>
      </p:sp>
      <p:sp>
        <p:nvSpPr>
          <p:cNvPr id="37" name="文本框 36">
            <a:extLst>
              <a:ext uri="{FF2B5EF4-FFF2-40B4-BE49-F238E27FC236}">
                <a16:creationId xmlns:a16="http://schemas.microsoft.com/office/drawing/2014/main" id="{7F11FD21-8F6F-8EEE-5791-036702A59B9E}"/>
              </a:ext>
            </a:extLst>
          </p:cNvPr>
          <p:cNvSpPr txBox="1"/>
          <p:nvPr/>
        </p:nvSpPr>
        <p:spPr>
          <a:xfrm>
            <a:off x="1743075" y="4969620"/>
            <a:ext cx="3971923" cy="1569660"/>
          </a:xfrm>
          <a:prstGeom prst="rect">
            <a:avLst/>
          </a:prstGeom>
          <a:noFill/>
        </p:spPr>
        <p:txBody>
          <a:bodyPr wrap="square" rtlCol="0">
            <a:spAutoFit/>
          </a:bodyPr>
          <a:lstStyle/>
          <a:p>
            <a:r>
              <a:rPr lang="zh-CN" altLang="en-US" sz="1600" dirty="0"/>
              <a:t>**全球治理** </a:t>
            </a:r>
            <a:r>
              <a:rPr lang="en-US" altLang="zh-CN" sz="1600" dirty="0"/>
              <a:t>- </a:t>
            </a:r>
            <a:r>
              <a:rPr lang="zh-CN" altLang="en-US" sz="1600" dirty="0"/>
              <a:t>推动全球治理变革，深化全球南方团结合作 </a:t>
            </a:r>
            <a:r>
              <a:rPr lang="en-US" altLang="zh-CN" sz="1600" dirty="0"/>
              <a:t>- </a:t>
            </a:r>
            <a:r>
              <a:rPr lang="zh-CN" altLang="en-US" sz="1600" dirty="0"/>
              <a:t>推进“一带一路”高质量发展 </a:t>
            </a:r>
            <a:r>
              <a:rPr lang="en-US" altLang="zh-CN" sz="1600" dirty="0"/>
              <a:t>- </a:t>
            </a:r>
            <a:r>
              <a:rPr lang="zh-CN" altLang="en-US" sz="1600" dirty="0"/>
              <a:t>成功举办中非合作论坛北京峰会 </a:t>
            </a:r>
            <a:r>
              <a:rPr lang="en-US" altLang="zh-CN" sz="1600" dirty="0"/>
              <a:t>- </a:t>
            </a:r>
            <a:r>
              <a:rPr lang="zh-CN" altLang="en-US" sz="1600" dirty="0"/>
              <a:t>积极参与金砖、亚太经合组织等多边机制 </a:t>
            </a:r>
            <a:r>
              <a:rPr lang="en-US" altLang="zh-CN" sz="1600" dirty="0"/>
              <a:t>- **</a:t>
            </a:r>
            <a:r>
              <a:rPr lang="zh-CN" altLang="en-US" sz="1600" dirty="0"/>
              <a:t>人类命运共同体** </a:t>
            </a:r>
            <a:r>
              <a:rPr lang="en-US" altLang="zh-CN" sz="1600" dirty="0"/>
              <a:t>- </a:t>
            </a:r>
            <a:r>
              <a:rPr lang="zh-CN" altLang="en-US" sz="1600" dirty="0"/>
              <a:t>推动文明互鉴与合作，共创世界美好未来 </a:t>
            </a:r>
          </a:p>
        </p:txBody>
      </p:sp>
      <p:sp>
        <p:nvSpPr>
          <p:cNvPr id="38" name="文本框 37">
            <a:extLst>
              <a:ext uri="{FF2B5EF4-FFF2-40B4-BE49-F238E27FC236}">
                <a16:creationId xmlns:a16="http://schemas.microsoft.com/office/drawing/2014/main" id="{1EBDE030-553A-7A7F-F535-F118333701D3}"/>
              </a:ext>
            </a:extLst>
          </p:cNvPr>
          <p:cNvSpPr txBox="1"/>
          <p:nvPr/>
        </p:nvSpPr>
        <p:spPr>
          <a:xfrm>
            <a:off x="2638429" y="1811148"/>
            <a:ext cx="2581272" cy="1815882"/>
          </a:xfrm>
          <a:prstGeom prst="rect">
            <a:avLst/>
          </a:prstGeom>
          <a:noFill/>
        </p:spPr>
        <p:txBody>
          <a:bodyPr wrap="square" rtlCol="0">
            <a:spAutoFit/>
          </a:bodyPr>
          <a:lstStyle/>
          <a:p>
            <a:r>
              <a:rPr lang="zh-CN" altLang="en-US" sz="1600" dirty="0"/>
              <a:t>**重要纪念日** </a:t>
            </a:r>
            <a:r>
              <a:rPr lang="en-US" altLang="zh-CN" sz="1600" dirty="0"/>
              <a:t>- </a:t>
            </a:r>
            <a:r>
              <a:rPr lang="zh-CN" altLang="en-US" sz="1600" dirty="0"/>
              <a:t>庆祝新中国成立</a:t>
            </a:r>
            <a:r>
              <a:rPr lang="en-US" altLang="zh-CN" sz="1600" dirty="0"/>
              <a:t>75</a:t>
            </a:r>
            <a:r>
              <a:rPr lang="zh-CN" altLang="en-US" sz="1600" dirty="0"/>
              <a:t>周年 </a:t>
            </a:r>
            <a:r>
              <a:rPr lang="en-US" altLang="zh-CN" sz="1600" dirty="0"/>
              <a:t>- </a:t>
            </a:r>
            <a:r>
              <a:rPr lang="zh-CN" altLang="en-US" sz="1600" dirty="0"/>
              <a:t>澳门回归祖国</a:t>
            </a:r>
            <a:r>
              <a:rPr lang="en-US" altLang="zh-CN" sz="1600" dirty="0"/>
              <a:t>25</a:t>
            </a:r>
            <a:r>
              <a:rPr lang="zh-CN" altLang="en-US" sz="1600" dirty="0"/>
              <a:t>周年</a:t>
            </a:r>
            <a:endParaRPr lang="en-US" altLang="zh-CN" sz="1600" dirty="0"/>
          </a:p>
          <a:p>
            <a:r>
              <a:rPr lang="en-US" altLang="zh-CN" sz="1600" dirty="0"/>
              <a:t>**</a:t>
            </a:r>
            <a:r>
              <a:rPr lang="zh-CN" altLang="en-US" sz="1600" dirty="0"/>
              <a:t>党的发展与改革** </a:t>
            </a:r>
            <a:r>
              <a:rPr lang="en-US" altLang="zh-CN" sz="1600" dirty="0"/>
              <a:t>- </a:t>
            </a:r>
            <a:r>
              <a:rPr lang="zh-CN" altLang="en-US" sz="1600" dirty="0"/>
              <a:t>党的二十届三中全会胜利召开 </a:t>
            </a:r>
            <a:r>
              <a:rPr lang="en-US" altLang="zh-CN" sz="1600" dirty="0"/>
              <a:t>- </a:t>
            </a:r>
            <a:r>
              <a:rPr lang="zh-CN" altLang="en-US" sz="1600" dirty="0"/>
              <a:t>强调中国式现代化将在改革开放中实现新突破 </a:t>
            </a:r>
          </a:p>
        </p:txBody>
      </p:sp>
      <p:sp>
        <p:nvSpPr>
          <p:cNvPr id="39" name="文本框 38">
            <a:extLst>
              <a:ext uri="{FF2B5EF4-FFF2-40B4-BE49-F238E27FC236}">
                <a16:creationId xmlns:a16="http://schemas.microsoft.com/office/drawing/2014/main" id="{6C956BDA-9382-DB18-1489-B7E6A6EA4343}"/>
              </a:ext>
            </a:extLst>
          </p:cNvPr>
          <p:cNvSpPr txBox="1"/>
          <p:nvPr/>
        </p:nvSpPr>
        <p:spPr>
          <a:xfrm>
            <a:off x="8196262" y="3926364"/>
            <a:ext cx="3838575" cy="1815882"/>
          </a:xfrm>
          <a:prstGeom prst="rect">
            <a:avLst/>
          </a:prstGeom>
          <a:noFill/>
        </p:spPr>
        <p:txBody>
          <a:bodyPr wrap="square" rtlCol="0">
            <a:spAutoFit/>
          </a:bodyPr>
          <a:lstStyle/>
          <a:p>
            <a:r>
              <a:rPr lang="zh-CN" altLang="en-US" sz="1400" dirty="0"/>
              <a:t>**“十四五”规划** </a:t>
            </a:r>
            <a:r>
              <a:rPr lang="en-US" altLang="zh-CN" sz="1400" dirty="0"/>
              <a:t>- </a:t>
            </a:r>
            <a:r>
              <a:rPr lang="zh-CN" altLang="en-US" sz="1400" dirty="0"/>
              <a:t>全面完成规划目标 </a:t>
            </a:r>
            <a:r>
              <a:rPr lang="en-US" altLang="zh-CN" sz="1400" dirty="0"/>
              <a:t>- </a:t>
            </a:r>
            <a:r>
              <a:rPr lang="zh-CN" altLang="en-US" sz="1400" dirty="0"/>
              <a:t>聚焦高质量发展与科技自立自强</a:t>
            </a:r>
            <a:endParaRPr lang="en-US" altLang="zh-CN" sz="1400" dirty="0"/>
          </a:p>
          <a:p>
            <a:r>
              <a:rPr lang="zh-CN" altLang="en-US" sz="1400" dirty="0"/>
              <a:t> </a:t>
            </a:r>
            <a:r>
              <a:rPr lang="en-US" altLang="zh-CN" sz="1400" dirty="0"/>
              <a:t> **</a:t>
            </a:r>
            <a:r>
              <a:rPr lang="zh-CN" altLang="en-US" sz="1400" dirty="0"/>
              <a:t>两岸关系** </a:t>
            </a:r>
            <a:r>
              <a:rPr lang="en-US" altLang="zh-CN" sz="1400" dirty="0"/>
              <a:t>- </a:t>
            </a:r>
            <a:r>
              <a:rPr lang="zh-CN" altLang="en-US" sz="1400" dirty="0"/>
              <a:t>强调两岸同胞血脉亲情，推动祖国统一</a:t>
            </a:r>
            <a:endParaRPr lang="en-US" altLang="zh-CN" sz="1400" dirty="0"/>
          </a:p>
          <a:p>
            <a:r>
              <a:rPr lang="zh-CN" altLang="en-US" sz="1400" dirty="0"/>
              <a:t> </a:t>
            </a:r>
            <a:r>
              <a:rPr lang="en-US" altLang="zh-CN" sz="1400" dirty="0"/>
              <a:t> **</a:t>
            </a:r>
            <a:r>
              <a:rPr lang="zh-CN" altLang="en-US" sz="1400" dirty="0"/>
              <a:t>社会治理** </a:t>
            </a:r>
            <a:r>
              <a:rPr lang="en-US" altLang="zh-CN" sz="1400" dirty="0"/>
              <a:t>- </a:t>
            </a:r>
            <a:r>
              <a:rPr lang="zh-CN" altLang="en-US" sz="1400" dirty="0"/>
              <a:t>提升教育、养老、就业等社会服务水平 </a:t>
            </a:r>
            <a:r>
              <a:rPr lang="en-US" altLang="zh-CN" sz="1400" dirty="0"/>
              <a:t>- </a:t>
            </a:r>
            <a:r>
              <a:rPr lang="zh-CN" altLang="en-US" sz="1400" dirty="0"/>
              <a:t>解决群众关心的大事小情 </a:t>
            </a:r>
            <a:endParaRPr lang="en-US" altLang="zh-CN" sz="1400" dirty="0"/>
          </a:p>
          <a:p>
            <a:r>
              <a:rPr lang="en-US" altLang="zh-CN" sz="1400" dirty="0"/>
              <a:t> **</a:t>
            </a:r>
            <a:r>
              <a:rPr lang="zh-CN" altLang="en-US" sz="1400" dirty="0"/>
              <a:t>全球责任** </a:t>
            </a:r>
            <a:r>
              <a:rPr lang="en-US" altLang="zh-CN" sz="1400" dirty="0"/>
              <a:t>- </a:t>
            </a:r>
            <a:r>
              <a:rPr lang="zh-CN" altLang="en-US" sz="1400" dirty="0"/>
              <a:t>持续担当友好合作践行者、文明互鉴推动者</a:t>
            </a:r>
          </a:p>
        </p:txBody>
      </p:sp>
    </p:spTree>
    <p:extLst>
      <p:ext uri="{BB962C8B-B14F-4D97-AF65-F5344CB8AC3E}">
        <p14:creationId xmlns:p14="http://schemas.microsoft.com/office/powerpoint/2010/main" val="136899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70BB706-F619-F789-03D8-9DA24532934E}"/>
              </a:ext>
            </a:extLst>
          </p:cNvPr>
          <p:cNvSpPr txBox="1"/>
          <p:nvPr/>
        </p:nvSpPr>
        <p:spPr>
          <a:xfrm>
            <a:off x="304800" y="487690"/>
            <a:ext cx="3152775" cy="523220"/>
          </a:xfrm>
          <a:prstGeom prst="rect">
            <a:avLst/>
          </a:prstGeom>
          <a:noFill/>
        </p:spPr>
        <p:txBody>
          <a:bodyPr wrap="square" rtlCol="0">
            <a:spAutoFit/>
          </a:bodyPr>
          <a:lstStyle/>
          <a:p>
            <a:r>
              <a:rPr lang="zh-CN" altLang="en-US" sz="2800" dirty="0">
                <a:latin typeface="+mj-ea"/>
                <a:ea typeface="+mj-ea"/>
              </a:rPr>
              <a:t>习大大的新年贺词</a:t>
            </a:r>
          </a:p>
        </p:txBody>
      </p:sp>
      <p:cxnSp>
        <p:nvCxnSpPr>
          <p:cNvPr id="6" name="直接连接符 5">
            <a:extLst>
              <a:ext uri="{FF2B5EF4-FFF2-40B4-BE49-F238E27FC236}">
                <a16:creationId xmlns:a16="http://schemas.microsoft.com/office/drawing/2014/main" id="{8DDE0EF9-A4BC-EF90-3557-6236B14D2046}"/>
              </a:ext>
            </a:extLst>
          </p:cNvPr>
          <p:cNvCxnSpPr>
            <a:cxnSpLocks/>
          </p:cNvCxnSpPr>
          <p:nvPr/>
        </p:nvCxnSpPr>
        <p:spPr>
          <a:xfrm>
            <a:off x="304800" y="979160"/>
            <a:ext cx="4343400"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文本框 7">
            <a:extLst>
              <a:ext uri="{FF2B5EF4-FFF2-40B4-BE49-F238E27FC236}">
                <a16:creationId xmlns:a16="http://schemas.microsoft.com/office/drawing/2014/main" id="{4264DFD8-CAF7-4F4E-7B4B-0D895D9B0282}"/>
              </a:ext>
            </a:extLst>
          </p:cNvPr>
          <p:cNvSpPr txBox="1"/>
          <p:nvPr/>
        </p:nvSpPr>
        <p:spPr>
          <a:xfrm>
            <a:off x="400050" y="1362075"/>
            <a:ext cx="2466975" cy="369332"/>
          </a:xfrm>
          <a:prstGeom prst="rect">
            <a:avLst/>
          </a:prstGeom>
          <a:noFill/>
        </p:spPr>
        <p:txBody>
          <a:bodyPr wrap="square" rtlCol="0">
            <a:spAutoFit/>
          </a:bodyPr>
          <a:lstStyle/>
          <a:p>
            <a:r>
              <a:rPr lang="en-US" altLang="zh-CN" dirty="0"/>
              <a:t>Part1—</a:t>
            </a:r>
            <a:r>
              <a:rPr lang="zh-CN" altLang="en-US" dirty="0"/>
              <a:t>可应用角度</a:t>
            </a:r>
          </a:p>
        </p:txBody>
      </p:sp>
      <p:sp>
        <p:nvSpPr>
          <p:cNvPr id="9" name="文本框 8">
            <a:extLst>
              <a:ext uri="{FF2B5EF4-FFF2-40B4-BE49-F238E27FC236}">
                <a16:creationId xmlns:a16="http://schemas.microsoft.com/office/drawing/2014/main" id="{532C1FBD-E2A9-C3A0-4CE4-B7F3E699D3B5}"/>
              </a:ext>
            </a:extLst>
          </p:cNvPr>
          <p:cNvSpPr txBox="1"/>
          <p:nvPr/>
        </p:nvSpPr>
        <p:spPr>
          <a:xfrm>
            <a:off x="5524500" y="3429000"/>
            <a:ext cx="1685925" cy="369332"/>
          </a:xfrm>
          <a:prstGeom prst="rect">
            <a:avLst/>
          </a:prstGeom>
          <a:noFill/>
        </p:spPr>
        <p:txBody>
          <a:bodyPr wrap="square" rtlCol="0">
            <a:spAutoFit/>
          </a:bodyPr>
          <a:lstStyle/>
          <a:p>
            <a:r>
              <a:rPr lang="zh-CN" altLang="en-US" dirty="0"/>
              <a:t>贺词的结构</a:t>
            </a:r>
          </a:p>
        </p:txBody>
      </p:sp>
      <p:sp>
        <p:nvSpPr>
          <p:cNvPr id="14" name="文本框 13">
            <a:extLst>
              <a:ext uri="{FF2B5EF4-FFF2-40B4-BE49-F238E27FC236}">
                <a16:creationId xmlns:a16="http://schemas.microsoft.com/office/drawing/2014/main" id="{C4CFC43D-005D-C9AA-D988-1EBD65F8E852}"/>
              </a:ext>
            </a:extLst>
          </p:cNvPr>
          <p:cNvSpPr txBox="1"/>
          <p:nvPr/>
        </p:nvSpPr>
        <p:spPr>
          <a:xfrm>
            <a:off x="5691187" y="1763671"/>
            <a:ext cx="809625" cy="369332"/>
          </a:xfrm>
          <a:prstGeom prst="rect">
            <a:avLst/>
          </a:prstGeom>
          <a:noFill/>
        </p:spPr>
        <p:txBody>
          <a:bodyPr wrap="square" rtlCol="0">
            <a:spAutoFit/>
          </a:bodyPr>
          <a:lstStyle/>
          <a:p>
            <a:r>
              <a:rPr lang="zh-CN" altLang="en-US" dirty="0"/>
              <a:t>国内</a:t>
            </a:r>
          </a:p>
        </p:txBody>
      </p:sp>
      <p:sp>
        <p:nvSpPr>
          <p:cNvPr id="15" name="文本框 14">
            <a:extLst>
              <a:ext uri="{FF2B5EF4-FFF2-40B4-BE49-F238E27FC236}">
                <a16:creationId xmlns:a16="http://schemas.microsoft.com/office/drawing/2014/main" id="{1529B262-75E0-21F4-7978-59BF317A38BE}"/>
              </a:ext>
            </a:extLst>
          </p:cNvPr>
          <p:cNvSpPr txBox="1"/>
          <p:nvPr/>
        </p:nvSpPr>
        <p:spPr>
          <a:xfrm>
            <a:off x="5691186" y="5463661"/>
            <a:ext cx="809625" cy="369332"/>
          </a:xfrm>
          <a:prstGeom prst="rect">
            <a:avLst/>
          </a:prstGeom>
          <a:noFill/>
        </p:spPr>
        <p:txBody>
          <a:bodyPr wrap="square" rtlCol="0">
            <a:spAutoFit/>
          </a:bodyPr>
          <a:lstStyle/>
          <a:p>
            <a:r>
              <a:rPr lang="zh-CN" altLang="en-US" dirty="0"/>
              <a:t>国际</a:t>
            </a:r>
          </a:p>
        </p:txBody>
      </p:sp>
      <p:cxnSp>
        <p:nvCxnSpPr>
          <p:cNvPr id="17" name="直接连接符 16">
            <a:extLst>
              <a:ext uri="{FF2B5EF4-FFF2-40B4-BE49-F238E27FC236}">
                <a16:creationId xmlns:a16="http://schemas.microsoft.com/office/drawing/2014/main" id="{DD685851-BDA5-0599-5929-95D6CCCF464E}"/>
              </a:ext>
            </a:extLst>
          </p:cNvPr>
          <p:cNvCxnSpPr>
            <a:cxnSpLocks/>
          </p:cNvCxnSpPr>
          <p:nvPr/>
        </p:nvCxnSpPr>
        <p:spPr>
          <a:xfrm>
            <a:off x="6000750" y="2133003"/>
            <a:ext cx="0" cy="1172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1D75F9F-0F50-60FD-7F34-F1224B3BC562}"/>
              </a:ext>
            </a:extLst>
          </p:cNvPr>
          <p:cNvCxnSpPr>
            <a:cxnSpLocks/>
          </p:cNvCxnSpPr>
          <p:nvPr/>
        </p:nvCxnSpPr>
        <p:spPr>
          <a:xfrm>
            <a:off x="6000750" y="3867150"/>
            <a:ext cx="0" cy="1419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BEB3D3F-7C90-2109-5FC5-A266BA72BB93}"/>
              </a:ext>
            </a:extLst>
          </p:cNvPr>
          <p:cNvCxnSpPr>
            <a:cxnSpLocks/>
          </p:cNvCxnSpPr>
          <p:nvPr/>
        </p:nvCxnSpPr>
        <p:spPr>
          <a:xfrm>
            <a:off x="2867025" y="3585319"/>
            <a:ext cx="2505075" cy="8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FFB5627-5643-37EC-F39D-91260B77B3C4}"/>
              </a:ext>
            </a:extLst>
          </p:cNvPr>
          <p:cNvCxnSpPr>
            <a:cxnSpLocks/>
          </p:cNvCxnSpPr>
          <p:nvPr/>
        </p:nvCxnSpPr>
        <p:spPr>
          <a:xfrm>
            <a:off x="7210425" y="3594100"/>
            <a:ext cx="2486025"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69D0E8A2-F0E8-0438-1A3E-D18C3F3BA636}"/>
              </a:ext>
            </a:extLst>
          </p:cNvPr>
          <p:cNvSpPr txBox="1"/>
          <p:nvPr/>
        </p:nvSpPr>
        <p:spPr>
          <a:xfrm>
            <a:off x="2019300" y="3429000"/>
            <a:ext cx="847725" cy="369332"/>
          </a:xfrm>
          <a:prstGeom prst="rect">
            <a:avLst/>
          </a:prstGeom>
          <a:noFill/>
        </p:spPr>
        <p:txBody>
          <a:bodyPr wrap="square" rtlCol="0">
            <a:spAutoFit/>
          </a:bodyPr>
          <a:lstStyle/>
          <a:p>
            <a:r>
              <a:rPr lang="zh-CN" altLang="en-US" dirty="0"/>
              <a:t>历史</a:t>
            </a:r>
          </a:p>
        </p:txBody>
      </p:sp>
      <p:sp>
        <p:nvSpPr>
          <p:cNvPr id="34" name="文本框 33">
            <a:extLst>
              <a:ext uri="{FF2B5EF4-FFF2-40B4-BE49-F238E27FC236}">
                <a16:creationId xmlns:a16="http://schemas.microsoft.com/office/drawing/2014/main" id="{A35DB484-06B1-7269-39A4-774BA900EE50}"/>
              </a:ext>
            </a:extLst>
          </p:cNvPr>
          <p:cNvSpPr txBox="1"/>
          <p:nvPr/>
        </p:nvSpPr>
        <p:spPr>
          <a:xfrm>
            <a:off x="9691688" y="3429000"/>
            <a:ext cx="847725" cy="369332"/>
          </a:xfrm>
          <a:prstGeom prst="rect">
            <a:avLst/>
          </a:prstGeom>
          <a:noFill/>
        </p:spPr>
        <p:txBody>
          <a:bodyPr wrap="square" rtlCol="0">
            <a:spAutoFit/>
          </a:bodyPr>
          <a:lstStyle/>
          <a:p>
            <a:r>
              <a:rPr lang="zh-CN" altLang="en-US" dirty="0"/>
              <a:t>未来</a:t>
            </a:r>
          </a:p>
        </p:txBody>
      </p:sp>
      <p:sp>
        <p:nvSpPr>
          <p:cNvPr id="36" name="文本框 35">
            <a:extLst>
              <a:ext uri="{FF2B5EF4-FFF2-40B4-BE49-F238E27FC236}">
                <a16:creationId xmlns:a16="http://schemas.microsoft.com/office/drawing/2014/main" id="{89633A1B-D618-54F8-EA3B-3B448A8368F0}"/>
              </a:ext>
            </a:extLst>
          </p:cNvPr>
          <p:cNvSpPr txBox="1"/>
          <p:nvPr/>
        </p:nvSpPr>
        <p:spPr>
          <a:xfrm>
            <a:off x="6500811" y="1009618"/>
            <a:ext cx="4471988" cy="2246769"/>
          </a:xfrm>
          <a:prstGeom prst="rect">
            <a:avLst/>
          </a:prstGeom>
          <a:noFill/>
        </p:spPr>
        <p:txBody>
          <a:bodyPr wrap="square" rtlCol="0">
            <a:spAutoFit/>
          </a:bodyPr>
          <a:lstStyle/>
          <a:p>
            <a:r>
              <a:rPr lang="en-US" altLang="zh-CN" sz="1400" dirty="0"/>
              <a:t>**</a:t>
            </a:r>
            <a:r>
              <a:rPr lang="zh-CN" altLang="en-US" sz="1400" dirty="0"/>
              <a:t>科技进步** </a:t>
            </a:r>
            <a:r>
              <a:rPr lang="en-US" altLang="zh-CN" sz="1400" dirty="0"/>
              <a:t>- </a:t>
            </a:r>
            <a:r>
              <a:rPr lang="zh-CN" altLang="en-US" sz="1400" dirty="0"/>
              <a:t>集成电路、人工智能、量子通信领域新成果 </a:t>
            </a:r>
            <a:r>
              <a:rPr lang="en-US" altLang="zh-CN" sz="1400" dirty="0"/>
              <a:t>- </a:t>
            </a:r>
            <a:r>
              <a:rPr lang="zh-CN" altLang="en-US" sz="1400" dirty="0"/>
              <a:t>嫦娥六号完成首次月背采样 </a:t>
            </a:r>
            <a:r>
              <a:rPr lang="en-US" altLang="zh-CN" sz="1400" dirty="0"/>
              <a:t>- “</a:t>
            </a:r>
            <a:r>
              <a:rPr lang="zh-CN" altLang="en-US" sz="1400" dirty="0"/>
              <a:t>梦想号”探秘深海，南极秦岭站建成</a:t>
            </a:r>
            <a:endParaRPr lang="en-US" altLang="zh-CN" sz="1400" dirty="0"/>
          </a:p>
          <a:p>
            <a:r>
              <a:rPr lang="en-US" altLang="zh-CN" sz="1400" dirty="0"/>
              <a:t>**</a:t>
            </a:r>
            <a:r>
              <a:rPr lang="zh-CN" altLang="en-US" sz="1400" dirty="0"/>
              <a:t>社会文化** </a:t>
            </a:r>
            <a:r>
              <a:rPr lang="en-US" altLang="zh-CN" sz="1400" dirty="0"/>
              <a:t>- </a:t>
            </a:r>
            <a:r>
              <a:rPr lang="zh-CN" altLang="en-US" sz="1400" dirty="0"/>
              <a:t>地域特色：天水花牛苹果、麦积山石窟、六尺巷家风 </a:t>
            </a:r>
            <a:endParaRPr lang="en-US" altLang="zh-CN" sz="1400" dirty="0"/>
          </a:p>
          <a:p>
            <a:r>
              <a:rPr lang="en-US" altLang="zh-CN" sz="1400" dirty="0"/>
              <a:t> </a:t>
            </a:r>
            <a:r>
              <a:rPr lang="zh-CN" altLang="en-US" sz="1400" dirty="0"/>
              <a:t>社会和谐：天津古文化街、银川多民族社区 </a:t>
            </a:r>
            <a:endParaRPr lang="en-US" altLang="zh-CN" sz="1400" dirty="0"/>
          </a:p>
          <a:p>
            <a:r>
              <a:rPr lang="en-US" altLang="zh-CN" sz="1400" dirty="0"/>
              <a:t> **</a:t>
            </a:r>
            <a:r>
              <a:rPr lang="zh-CN" altLang="en-US" sz="1400" dirty="0"/>
              <a:t>体育成就** </a:t>
            </a:r>
            <a:r>
              <a:rPr lang="en-US" altLang="zh-CN" sz="1400" dirty="0"/>
              <a:t>- </a:t>
            </a:r>
            <a:r>
              <a:rPr lang="zh-CN" altLang="en-US" sz="1400" dirty="0"/>
              <a:t>巴黎奥运会：中国体育代表团取得境外参赛最好成绩 </a:t>
            </a:r>
            <a:endParaRPr lang="en-US" altLang="zh-CN" sz="1400" dirty="0"/>
          </a:p>
          <a:p>
            <a:r>
              <a:rPr lang="en-US" altLang="zh-CN" sz="1400" dirty="0"/>
              <a:t> **</a:t>
            </a:r>
            <a:r>
              <a:rPr lang="zh-CN" altLang="en-US" sz="1400" dirty="0"/>
              <a:t>抗灾救灾** </a:t>
            </a:r>
            <a:r>
              <a:rPr lang="en-US" altLang="zh-CN" sz="1400" dirty="0"/>
              <a:t>- </a:t>
            </a:r>
            <a:r>
              <a:rPr lang="zh-CN" altLang="en-US" sz="1400" dirty="0"/>
              <a:t>洪涝、台风等灾害应对，党员干部冲锋在前，社会各界众志成城 </a:t>
            </a:r>
          </a:p>
        </p:txBody>
      </p:sp>
      <p:sp>
        <p:nvSpPr>
          <p:cNvPr id="37" name="文本框 36">
            <a:extLst>
              <a:ext uri="{FF2B5EF4-FFF2-40B4-BE49-F238E27FC236}">
                <a16:creationId xmlns:a16="http://schemas.microsoft.com/office/drawing/2014/main" id="{7F11FD21-8F6F-8EEE-5791-036702A59B9E}"/>
              </a:ext>
            </a:extLst>
          </p:cNvPr>
          <p:cNvSpPr txBox="1"/>
          <p:nvPr/>
        </p:nvSpPr>
        <p:spPr>
          <a:xfrm>
            <a:off x="1743075" y="4969620"/>
            <a:ext cx="3971923" cy="1569660"/>
          </a:xfrm>
          <a:prstGeom prst="rect">
            <a:avLst/>
          </a:prstGeom>
          <a:noFill/>
        </p:spPr>
        <p:txBody>
          <a:bodyPr wrap="square" rtlCol="0">
            <a:spAutoFit/>
          </a:bodyPr>
          <a:lstStyle/>
          <a:p>
            <a:r>
              <a:rPr lang="zh-CN" altLang="en-US" sz="1600" dirty="0"/>
              <a:t>**全球治理** </a:t>
            </a:r>
            <a:r>
              <a:rPr lang="en-US" altLang="zh-CN" sz="1600" dirty="0"/>
              <a:t>- </a:t>
            </a:r>
            <a:r>
              <a:rPr lang="zh-CN" altLang="en-US" sz="1600" dirty="0"/>
              <a:t>推动全球治理变革，深化全球南方团结合作 </a:t>
            </a:r>
            <a:r>
              <a:rPr lang="en-US" altLang="zh-CN" sz="1600" dirty="0"/>
              <a:t>- </a:t>
            </a:r>
            <a:r>
              <a:rPr lang="zh-CN" altLang="en-US" sz="1600" dirty="0"/>
              <a:t>推进“一带一路”高质量发展 </a:t>
            </a:r>
            <a:r>
              <a:rPr lang="en-US" altLang="zh-CN" sz="1600" dirty="0"/>
              <a:t>- </a:t>
            </a:r>
            <a:r>
              <a:rPr lang="zh-CN" altLang="en-US" sz="1600" dirty="0"/>
              <a:t>成功举办中非合作论坛北京峰会 </a:t>
            </a:r>
            <a:r>
              <a:rPr lang="en-US" altLang="zh-CN" sz="1600" dirty="0"/>
              <a:t>- </a:t>
            </a:r>
            <a:r>
              <a:rPr lang="zh-CN" altLang="en-US" sz="1600" dirty="0"/>
              <a:t>积极参与金砖、亚太经合组织等多边机制 </a:t>
            </a:r>
            <a:r>
              <a:rPr lang="en-US" altLang="zh-CN" sz="1600" dirty="0"/>
              <a:t>- **</a:t>
            </a:r>
            <a:r>
              <a:rPr lang="zh-CN" altLang="en-US" sz="1600" dirty="0"/>
              <a:t>人类命运共同体** </a:t>
            </a:r>
            <a:r>
              <a:rPr lang="en-US" altLang="zh-CN" sz="1600" dirty="0"/>
              <a:t>- </a:t>
            </a:r>
            <a:r>
              <a:rPr lang="zh-CN" altLang="en-US" sz="1600" dirty="0"/>
              <a:t>推动文明互鉴与合作，共创世界美好未来 </a:t>
            </a:r>
          </a:p>
        </p:txBody>
      </p:sp>
      <p:sp>
        <p:nvSpPr>
          <p:cNvPr id="38" name="文本框 37">
            <a:extLst>
              <a:ext uri="{FF2B5EF4-FFF2-40B4-BE49-F238E27FC236}">
                <a16:creationId xmlns:a16="http://schemas.microsoft.com/office/drawing/2014/main" id="{1EBDE030-553A-7A7F-F535-F118333701D3}"/>
              </a:ext>
            </a:extLst>
          </p:cNvPr>
          <p:cNvSpPr txBox="1"/>
          <p:nvPr/>
        </p:nvSpPr>
        <p:spPr>
          <a:xfrm>
            <a:off x="1152526" y="2563846"/>
            <a:ext cx="2581272" cy="830997"/>
          </a:xfrm>
          <a:prstGeom prst="rect">
            <a:avLst/>
          </a:prstGeom>
          <a:noFill/>
        </p:spPr>
        <p:txBody>
          <a:bodyPr wrap="square" rtlCol="0">
            <a:spAutoFit/>
          </a:bodyPr>
          <a:lstStyle/>
          <a:p>
            <a:r>
              <a:rPr lang="zh-CN" altLang="en-US" sz="1600" dirty="0"/>
              <a:t>**重要纪念日** </a:t>
            </a:r>
            <a:r>
              <a:rPr lang="en-US" altLang="zh-CN" sz="1600" dirty="0"/>
              <a:t>- </a:t>
            </a:r>
            <a:r>
              <a:rPr lang="zh-CN" altLang="en-US" sz="1600" dirty="0"/>
              <a:t>庆祝新中国成立</a:t>
            </a:r>
            <a:r>
              <a:rPr lang="en-US" altLang="zh-CN" sz="1600" dirty="0"/>
              <a:t>75</a:t>
            </a:r>
            <a:r>
              <a:rPr lang="zh-CN" altLang="en-US" sz="1600" dirty="0"/>
              <a:t>周年 </a:t>
            </a:r>
            <a:r>
              <a:rPr lang="en-US" altLang="zh-CN" sz="1600" dirty="0"/>
              <a:t>- </a:t>
            </a:r>
            <a:r>
              <a:rPr lang="zh-CN" altLang="en-US" sz="1600" dirty="0"/>
              <a:t>澳门回归祖国</a:t>
            </a:r>
            <a:r>
              <a:rPr lang="en-US" altLang="zh-CN" sz="1600" dirty="0"/>
              <a:t>25</a:t>
            </a:r>
            <a:r>
              <a:rPr lang="zh-CN" altLang="en-US" sz="1600" dirty="0"/>
              <a:t>周年</a:t>
            </a:r>
            <a:endParaRPr lang="en-US" altLang="zh-CN" sz="1600" dirty="0"/>
          </a:p>
        </p:txBody>
      </p:sp>
      <p:sp>
        <p:nvSpPr>
          <p:cNvPr id="39" name="文本框 38">
            <a:extLst>
              <a:ext uri="{FF2B5EF4-FFF2-40B4-BE49-F238E27FC236}">
                <a16:creationId xmlns:a16="http://schemas.microsoft.com/office/drawing/2014/main" id="{6C956BDA-9382-DB18-1489-B7E6A6EA4343}"/>
              </a:ext>
            </a:extLst>
          </p:cNvPr>
          <p:cNvSpPr txBox="1"/>
          <p:nvPr/>
        </p:nvSpPr>
        <p:spPr>
          <a:xfrm>
            <a:off x="8048625" y="3931814"/>
            <a:ext cx="3838575" cy="523220"/>
          </a:xfrm>
          <a:prstGeom prst="rect">
            <a:avLst/>
          </a:prstGeom>
          <a:noFill/>
        </p:spPr>
        <p:txBody>
          <a:bodyPr wrap="square" rtlCol="0">
            <a:spAutoFit/>
          </a:bodyPr>
          <a:lstStyle/>
          <a:p>
            <a:r>
              <a:rPr lang="en-US" altLang="zh-CN" sz="1400" dirty="0"/>
              <a:t>**</a:t>
            </a:r>
            <a:r>
              <a:rPr lang="zh-CN" altLang="en-US" sz="1400" dirty="0"/>
              <a:t>全球责任** </a:t>
            </a:r>
            <a:r>
              <a:rPr lang="en-US" altLang="zh-CN" sz="1400" dirty="0"/>
              <a:t>- </a:t>
            </a:r>
            <a:r>
              <a:rPr lang="zh-CN" altLang="en-US" sz="1400" dirty="0"/>
              <a:t>持续担当友好合作践行者、文明互鉴推动者</a:t>
            </a:r>
          </a:p>
        </p:txBody>
      </p:sp>
    </p:spTree>
    <p:extLst>
      <p:ext uri="{BB962C8B-B14F-4D97-AF65-F5344CB8AC3E}">
        <p14:creationId xmlns:p14="http://schemas.microsoft.com/office/powerpoint/2010/main" val="185000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159E458-C093-3658-8AC3-619046729809}"/>
              </a:ext>
            </a:extLst>
          </p:cNvPr>
          <p:cNvSpPr txBox="1"/>
          <p:nvPr/>
        </p:nvSpPr>
        <p:spPr>
          <a:xfrm>
            <a:off x="304800" y="487690"/>
            <a:ext cx="3152775" cy="523220"/>
          </a:xfrm>
          <a:prstGeom prst="rect">
            <a:avLst/>
          </a:prstGeom>
          <a:noFill/>
        </p:spPr>
        <p:txBody>
          <a:bodyPr wrap="square" rtlCol="0">
            <a:spAutoFit/>
          </a:bodyPr>
          <a:lstStyle/>
          <a:p>
            <a:r>
              <a:rPr lang="zh-CN" altLang="en-US" sz="2800" dirty="0">
                <a:latin typeface="+mj-ea"/>
                <a:ea typeface="+mj-ea"/>
              </a:rPr>
              <a:t>习大大的新年贺词</a:t>
            </a:r>
          </a:p>
        </p:txBody>
      </p:sp>
      <p:cxnSp>
        <p:nvCxnSpPr>
          <p:cNvPr id="5" name="直接连接符 4">
            <a:extLst>
              <a:ext uri="{FF2B5EF4-FFF2-40B4-BE49-F238E27FC236}">
                <a16:creationId xmlns:a16="http://schemas.microsoft.com/office/drawing/2014/main" id="{77D742B6-3151-2F86-AA6C-E36A924F471A}"/>
              </a:ext>
            </a:extLst>
          </p:cNvPr>
          <p:cNvCxnSpPr>
            <a:cxnSpLocks/>
          </p:cNvCxnSpPr>
          <p:nvPr/>
        </p:nvCxnSpPr>
        <p:spPr>
          <a:xfrm>
            <a:off x="304800" y="979160"/>
            <a:ext cx="43434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文本框 5">
            <a:extLst>
              <a:ext uri="{FF2B5EF4-FFF2-40B4-BE49-F238E27FC236}">
                <a16:creationId xmlns:a16="http://schemas.microsoft.com/office/drawing/2014/main" id="{146E5CAB-68D9-C856-9CB9-164AD30B5079}"/>
              </a:ext>
            </a:extLst>
          </p:cNvPr>
          <p:cNvSpPr txBox="1"/>
          <p:nvPr/>
        </p:nvSpPr>
        <p:spPr>
          <a:xfrm>
            <a:off x="400050" y="1362075"/>
            <a:ext cx="2466975" cy="369332"/>
          </a:xfrm>
          <a:prstGeom prst="rect">
            <a:avLst/>
          </a:prstGeom>
          <a:noFill/>
        </p:spPr>
        <p:txBody>
          <a:bodyPr wrap="square" rtlCol="0">
            <a:spAutoFit/>
          </a:bodyPr>
          <a:lstStyle/>
          <a:p>
            <a:r>
              <a:rPr lang="en-US" altLang="zh-CN" dirty="0"/>
              <a:t>Part1—</a:t>
            </a:r>
            <a:r>
              <a:rPr lang="zh-CN" altLang="en-US" dirty="0"/>
              <a:t>可应用角度</a:t>
            </a:r>
          </a:p>
        </p:txBody>
      </p:sp>
      <p:sp>
        <p:nvSpPr>
          <p:cNvPr id="8" name="文本框 7">
            <a:extLst>
              <a:ext uri="{FF2B5EF4-FFF2-40B4-BE49-F238E27FC236}">
                <a16:creationId xmlns:a16="http://schemas.microsoft.com/office/drawing/2014/main" id="{5A2B4069-C10B-1777-7CEE-1731F30EF9AC}"/>
              </a:ext>
            </a:extLst>
          </p:cNvPr>
          <p:cNvSpPr txBox="1"/>
          <p:nvPr/>
        </p:nvSpPr>
        <p:spPr>
          <a:xfrm>
            <a:off x="400050" y="2009774"/>
            <a:ext cx="4181475" cy="1200329"/>
          </a:xfrm>
          <a:prstGeom prst="rect">
            <a:avLst/>
          </a:prstGeom>
          <a:noFill/>
        </p:spPr>
        <p:txBody>
          <a:bodyPr wrap="square" rtlCol="0">
            <a:spAutoFit/>
          </a:bodyPr>
          <a:lstStyle/>
          <a:p>
            <a:r>
              <a:rPr lang="zh-CN" altLang="en-US" dirty="0"/>
              <a:t>我们要掌握的是这种思维结构，并非实质的素材本身。我们在背素材的时候也可以学习这种思维方式，简单来讲，就是</a:t>
            </a:r>
            <a:r>
              <a:rPr lang="zh-CN" altLang="en-US" dirty="0">
                <a:highlight>
                  <a:srgbClr val="FFFF00"/>
                </a:highlight>
              </a:rPr>
              <a:t>古今中外</a:t>
            </a:r>
            <a:r>
              <a:rPr lang="zh-CN" altLang="en-US" dirty="0"/>
              <a:t>的素材都可以积累一下</a:t>
            </a:r>
          </a:p>
        </p:txBody>
      </p:sp>
      <p:sp>
        <p:nvSpPr>
          <p:cNvPr id="9" name="文本框 8">
            <a:extLst>
              <a:ext uri="{FF2B5EF4-FFF2-40B4-BE49-F238E27FC236}">
                <a16:creationId xmlns:a16="http://schemas.microsoft.com/office/drawing/2014/main" id="{79858711-072F-7D2F-411C-CBC1CDA45D89}"/>
              </a:ext>
            </a:extLst>
          </p:cNvPr>
          <p:cNvSpPr txBox="1"/>
          <p:nvPr/>
        </p:nvSpPr>
        <p:spPr>
          <a:xfrm>
            <a:off x="400050" y="3917550"/>
            <a:ext cx="3571875" cy="646331"/>
          </a:xfrm>
          <a:prstGeom prst="rect">
            <a:avLst/>
          </a:prstGeom>
          <a:noFill/>
        </p:spPr>
        <p:txBody>
          <a:bodyPr wrap="square" rtlCol="0">
            <a:spAutoFit/>
          </a:bodyPr>
          <a:lstStyle/>
          <a:p>
            <a:r>
              <a:rPr lang="zh-CN" altLang="en-US" dirty="0"/>
              <a:t>但在这之外，我们也可以通过一些关键词来记忆这次的新年贺词</a:t>
            </a:r>
          </a:p>
        </p:txBody>
      </p:sp>
      <p:sp>
        <p:nvSpPr>
          <p:cNvPr id="10" name="矩形 9">
            <a:extLst>
              <a:ext uri="{FF2B5EF4-FFF2-40B4-BE49-F238E27FC236}">
                <a16:creationId xmlns:a16="http://schemas.microsoft.com/office/drawing/2014/main" id="{98F04BFB-9B7B-58D3-00DB-D7168819E8F0}"/>
              </a:ext>
            </a:extLst>
          </p:cNvPr>
          <p:cNvSpPr/>
          <p:nvPr/>
        </p:nvSpPr>
        <p:spPr>
          <a:xfrm>
            <a:off x="6096000" y="2476500"/>
            <a:ext cx="3505200" cy="3428999"/>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1224475C-0274-E866-5A2B-7F9316859F66}"/>
              </a:ext>
            </a:extLst>
          </p:cNvPr>
          <p:cNvSpPr txBox="1"/>
          <p:nvPr/>
        </p:nvSpPr>
        <p:spPr>
          <a:xfrm>
            <a:off x="6276975" y="2859568"/>
            <a:ext cx="3143250" cy="2308324"/>
          </a:xfrm>
          <a:prstGeom prst="rect">
            <a:avLst/>
          </a:prstGeom>
          <a:noFill/>
        </p:spPr>
        <p:txBody>
          <a:bodyPr wrap="square" rtlCol="0">
            <a:spAutoFit/>
          </a:bodyPr>
          <a:lstStyle/>
          <a:p>
            <a:r>
              <a:rPr lang="zh-CN" altLang="en-US" dirty="0"/>
              <a:t>航空航天</a:t>
            </a:r>
            <a:r>
              <a:rPr lang="en-US" altLang="zh-CN" dirty="0"/>
              <a:t>【</a:t>
            </a:r>
            <a:r>
              <a:rPr lang="zh-CN" altLang="en-US" dirty="0"/>
              <a:t>嫦娥六号</a:t>
            </a:r>
            <a:r>
              <a:rPr lang="en-US" altLang="zh-CN" dirty="0"/>
              <a:t>】</a:t>
            </a:r>
          </a:p>
          <a:p>
            <a:r>
              <a:rPr lang="zh-CN" altLang="en-US" dirty="0"/>
              <a:t>人类命运共同体（全球责任）</a:t>
            </a:r>
            <a:endParaRPr lang="en-US" altLang="zh-CN" dirty="0"/>
          </a:p>
          <a:p>
            <a:r>
              <a:rPr lang="zh-CN" altLang="en-US" dirty="0"/>
              <a:t>文化自信</a:t>
            </a:r>
            <a:endParaRPr lang="en-US" altLang="zh-CN" dirty="0"/>
          </a:p>
          <a:p>
            <a:r>
              <a:rPr lang="zh-CN" altLang="en-US" dirty="0"/>
              <a:t>体育强国</a:t>
            </a:r>
            <a:r>
              <a:rPr lang="en-US" altLang="zh-CN" dirty="0"/>
              <a:t>【</a:t>
            </a:r>
            <a:r>
              <a:rPr lang="zh-CN" altLang="en-US" dirty="0"/>
              <a:t>巴黎奥运会</a:t>
            </a:r>
            <a:r>
              <a:rPr lang="en-US" altLang="zh-CN" dirty="0"/>
              <a:t>】</a:t>
            </a:r>
          </a:p>
          <a:p>
            <a:r>
              <a:rPr lang="zh-CN" altLang="en-US" dirty="0"/>
              <a:t>科技进步</a:t>
            </a:r>
            <a:r>
              <a:rPr lang="en-US" altLang="zh-CN" dirty="0"/>
              <a:t>【</a:t>
            </a:r>
            <a:r>
              <a:rPr lang="zh-CN" altLang="en-US" dirty="0"/>
              <a:t>梦想号 深中通道</a:t>
            </a:r>
            <a:r>
              <a:rPr lang="en-US" altLang="zh-CN" dirty="0"/>
              <a:t>】</a:t>
            </a:r>
          </a:p>
          <a:p>
            <a:r>
              <a:rPr lang="zh-CN" altLang="en-US" dirty="0"/>
              <a:t>中国式现代化</a:t>
            </a:r>
            <a:r>
              <a:rPr lang="en-US" altLang="zh-CN" dirty="0"/>
              <a:t>【…】</a:t>
            </a:r>
          </a:p>
          <a:p>
            <a:r>
              <a:rPr lang="en-US" altLang="zh-CN" dirty="0"/>
              <a:t>…</a:t>
            </a:r>
          </a:p>
          <a:p>
            <a:endParaRPr lang="zh-CN" altLang="en-US" dirty="0"/>
          </a:p>
        </p:txBody>
      </p:sp>
      <p:sp>
        <p:nvSpPr>
          <p:cNvPr id="12" name="箭头: 右 11">
            <a:extLst>
              <a:ext uri="{FF2B5EF4-FFF2-40B4-BE49-F238E27FC236}">
                <a16:creationId xmlns:a16="http://schemas.microsoft.com/office/drawing/2014/main" id="{61AE5D2E-4A8A-9811-5C69-0CC031A346D0}"/>
              </a:ext>
            </a:extLst>
          </p:cNvPr>
          <p:cNvSpPr/>
          <p:nvPr/>
        </p:nvSpPr>
        <p:spPr>
          <a:xfrm>
            <a:off x="3962400" y="4097839"/>
            <a:ext cx="2114550" cy="28575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30371CC-4364-CA38-6D35-D3E2386149F6}"/>
              </a:ext>
            </a:extLst>
          </p:cNvPr>
          <p:cNvSpPr txBox="1"/>
          <p:nvPr/>
        </p:nvSpPr>
        <p:spPr>
          <a:xfrm>
            <a:off x="9420225" y="3059668"/>
            <a:ext cx="1619250" cy="369332"/>
          </a:xfrm>
          <a:prstGeom prst="rect">
            <a:avLst/>
          </a:prstGeom>
          <a:noFill/>
        </p:spPr>
        <p:txBody>
          <a:bodyPr wrap="square" rtlCol="0">
            <a:spAutoFit/>
          </a:bodyPr>
          <a:lstStyle/>
          <a:p>
            <a:r>
              <a:rPr lang="en-US" altLang="zh-CN" dirty="0"/>
              <a:t>【</a:t>
            </a:r>
            <a:r>
              <a:rPr lang="zh-CN" altLang="en-US" dirty="0"/>
              <a:t>一带一路</a:t>
            </a:r>
            <a:r>
              <a:rPr lang="en-US" altLang="zh-CN" dirty="0"/>
              <a:t>】</a:t>
            </a:r>
            <a:endParaRPr lang="zh-CN" altLang="en-US" dirty="0"/>
          </a:p>
        </p:txBody>
      </p:sp>
      <p:sp>
        <p:nvSpPr>
          <p:cNvPr id="16" name="文本框 15">
            <a:extLst>
              <a:ext uri="{FF2B5EF4-FFF2-40B4-BE49-F238E27FC236}">
                <a16:creationId xmlns:a16="http://schemas.microsoft.com/office/drawing/2014/main" id="{E88417C9-480F-5110-615B-8BF65744B77C}"/>
              </a:ext>
            </a:extLst>
          </p:cNvPr>
          <p:cNvSpPr txBox="1"/>
          <p:nvPr/>
        </p:nvSpPr>
        <p:spPr>
          <a:xfrm>
            <a:off x="7348538" y="3429000"/>
            <a:ext cx="3871912" cy="369332"/>
          </a:xfrm>
          <a:prstGeom prst="rect">
            <a:avLst/>
          </a:prstGeom>
          <a:noFill/>
        </p:spPr>
        <p:txBody>
          <a:bodyPr wrap="square" rtlCol="0">
            <a:spAutoFit/>
          </a:bodyPr>
          <a:lstStyle/>
          <a:p>
            <a:pPr algn="just"/>
            <a:r>
              <a:rPr lang="en-US" altLang="zh-CN" sz="1800" kern="100" dirty="0">
                <a:effectLst/>
                <a:latin typeface="Arial" panose="020B0604020202020204" pitchFamily="34" charset="0"/>
                <a:ea typeface="新宋体" panose="02010609030101010101" pitchFamily="49" charset="-122"/>
                <a:cs typeface="Times New Roman" panose="02020603050405020304" pitchFamily="18" charset="0"/>
              </a:rPr>
              <a:t>【</a:t>
            </a:r>
            <a:r>
              <a:rPr lang="zh-CN" altLang="zh-CN" sz="1800" kern="100" dirty="0">
                <a:effectLst/>
                <a:latin typeface="Arial" panose="020B0604020202020204" pitchFamily="34" charset="0"/>
                <a:ea typeface="新宋体" panose="02010609030101010101" pitchFamily="49" charset="-122"/>
                <a:cs typeface="Times New Roman" panose="02020603050405020304" pitchFamily="18" charset="0"/>
              </a:rPr>
              <a:t>六尺巷礼让家风</a:t>
            </a:r>
            <a:r>
              <a:rPr lang="en-US" altLang="zh-CN" sz="1800" kern="100" dirty="0">
                <a:effectLst/>
                <a:latin typeface="Arial" panose="020B0604020202020204" pitchFamily="34" charset="0"/>
                <a:ea typeface="新宋体" panose="02010609030101010101" pitchFamily="49" charset="-122"/>
                <a:cs typeface="Times New Roman" panose="02020603050405020304" pitchFamily="18" charset="0"/>
              </a:rPr>
              <a:t> </a:t>
            </a:r>
            <a:r>
              <a:rPr lang="zh-CN" altLang="zh-CN" sz="1800" kern="100" dirty="0">
                <a:effectLst/>
                <a:latin typeface="Arial" panose="020B0604020202020204" pitchFamily="34" charset="0"/>
                <a:ea typeface="新宋体" panose="02010609030101010101" pitchFamily="49" charset="-122"/>
                <a:cs typeface="Times New Roman" panose="02020603050405020304" pitchFamily="18" charset="0"/>
              </a:rPr>
              <a:t>天津古文化街</a:t>
            </a:r>
            <a:r>
              <a:rPr lang="en-US" altLang="zh-CN" sz="1800" kern="100" dirty="0">
                <a:effectLst/>
                <a:latin typeface="Arial" panose="020B0604020202020204" pitchFamily="34" charset="0"/>
                <a:ea typeface="新宋体" panose="02010609030101010101" pitchFamily="49" charset="-122"/>
                <a:cs typeface="Times New Roman" panose="02020603050405020304" pitchFamily="18" charset="0"/>
              </a:rPr>
              <a:t>】</a:t>
            </a:r>
            <a:endParaRPr lang="zh-CN" altLang="zh-CN" sz="1800" kern="100" dirty="0">
              <a:effectLst/>
              <a:latin typeface="Arial" panose="020B0604020202020204" pitchFamily="34" charset="0"/>
              <a:ea typeface="新宋体"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103213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5E21FA-6732-581E-2B27-8A2AE4E4719D}"/>
              </a:ext>
            </a:extLst>
          </p:cNvPr>
          <p:cNvSpPr txBox="1"/>
          <p:nvPr/>
        </p:nvSpPr>
        <p:spPr>
          <a:xfrm>
            <a:off x="304800" y="487690"/>
            <a:ext cx="3152775" cy="523220"/>
          </a:xfrm>
          <a:prstGeom prst="rect">
            <a:avLst/>
          </a:prstGeom>
          <a:noFill/>
        </p:spPr>
        <p:txBody>
          <a:bodyPr wrap="square" rtlCol="0">
            <a:spAutoFit/>
          </a:bodyPr>
          <a:lstStyle/>
          <a:p>
            <a:r>
              <a:rPr lang="zh-CN" altLang="en-US" sz="2800" dirty="0">
                <a:latin typeface="+mj-ea"/>
                <a:ea typeface="+mj-ea"/>
              </a:rPr>
              <a:t>习大大的新年贺词</a:t>
            </a:r>
          </a:p>
        </p:txBody>
      </p:sp>
      <p:cxnSp>
        <p:nvCxnSpPr>
          <p:cNvPr id="5" name="直接连接符 4">
            <a:extLst>
              <a:ext uri="{FF2B5EF4-FFF2-40B4-BE49-F238E27FC236}">
                <a16:creationId xmlns:a16="http://schemas.microsoft.com/office/drawing/2014/main" id="{8EFFD664-4EA8-0B90-EB55-42B9F48266B9}"/>
              </a:ext>
            </a:extLst>
          </p:cNvPr>
          <p:cNvCxnSpPr>
            <a:cxnSpLocks/>
          </p:cNvCxnSpPr>
          <p:nvPr/>
        </p:nvCxnSpPr>
        <p:spPr>
          <a:xfrm>
            <a:off x="304800" y="979160"/>
            <a:ext cx="43434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文本框 5">
            <a:extLst>
              <a:ext uri="{FF2B5EF4-FFF2-40B4-BE49-F238E27FC236}">
                <a16:creationId xmlns:a16="http://schemas.microsoft.com/office/drawing/2014/main" id="{9DD95AA1-04C0-5E0A-06E0-A972F660E32B}"/>
              </a:ext>
            </a:extLst>
          </p:cNvPr>
          <p:cNvSpPr txBox="1"/>
          <p:nvPr/>
        </p:nvSpPr>
        <p:spPr>
          <a:xfrm>
            <a:off x="400050" y="1362075"/>
            <a:ext cx="2466975" cy="646331"/>
          </a:xfrm>
          <a:prstGeom prst="rect">
            <a:avLst/>
          </a:prstGeom>
          <a:noFill/>
        </p:spPr>
        <p:txBody>
          <a:bodyPr wrap="square" rtlCol="0">
            <a:spAutoFit/>
          </a:bodyPr>
          <a:lstStyle/>
          <a:p>
            <a:r>
              <a:rPr lang="en-US" altLang="zh-CN" dirty="0"/>
              <a:t>Part2—</a:t>
            </a:r>
            <a:r>
              <a:rPr lang="zh-CN" altLang="en-US" dirty="0"/>
              <a:t>可摘抄</a:t>
            </a:r>
            <a:r>
              <a:rPr lang="en-US" altLang="zh-CN" dirty="0"/>
              <a:t>/</a:t>
            </a:r>
            <a:r>
              <a:rPr lang="zh-CN" altLang="en-US" dirty="0"/>
              <a:t>背诵的句子</a:t>
            </a:r>
            <a:r>
              <a:rPr lang="en-US" altLang="zh-CN" dirty="0"/>
              <a:t>/</a:t>
            </a:r>
            <a:r>
              <a:rPr lang="zh-CN" altLang="en-US" dirty="0"/>
              <a:t>段落</a:t>
            </a:r>
          </a:p>
        </p:txBody>
      </p:sp>
      <p:sp>
        <p:nvSpPr>
          <p:cNvPr id="7" name="文本框 6">
            <a:extLst>
              <a:ext uri="{FF2B5EF4-FFF2-40B4-BE49-F238E27FC236}">
                <a16:creationId xmlns:a16="http://schemas.microsoft.com/office/drawing/2014/main" id="{F9D74BF9-CC66-1A30-5FAB-A914F30A3C97}"/>
              </a:ext>
            </a:extLst>
          </p:cNvPr>
          <p:cNvSpPr txBox="1"/>
          <p:nvPr/>
        </p:nvSpPr>
        <p:spPr>
          <a:xfrm>
            <a:off x="485775" y="2019300"/>
            <a:ext cx="3886200" cy="923330"/>
          </a:xfrm>
          <a:prstGeom prst="rect">
            <a:avLst/>
          </a:prstGeom>
          <a:noFill/>
        </p:spPr>
        <p:txBody>
          <a:bodyPr wrap="square" rtlCol="0">
            <a:spAutoFit/>
          </a:bodyPr>
          <a:lstStyle/>
          <a:p>
            <a:r>
              <a:rPr lang="zh-CN" altLang="en-US" dirty="0"/>
              <a:t>习大大的新年贺词中也有不少句子可以用来直接点缀于我们的作文当中，比如：</a:t>
            </a:r>
          </a:p>
        </p:txBody>
      </p:sp>
      <p:sp>
        <p:nvSpPr>
          <p:cNvPr id="8" name="文本框 7">
            <a:extLst>
              <a:ext uri="{FF2B5EF4-FFF2-40B4-BE49-F238E27FC236}">
                <a16:creationId xmlns:a16="http://schemas.microsoft.com/office/drawing/2014/main" id="{5DE19BE0-15F3-6D58-AA5D-0614B13A14AF}"/>
              </a:ext>
            </a:extLst>
          </p:cNvPr>
          <p:cNvSpPr txBox="1"/>
          <p:nvPr/>
        </p:nvSpPr>
        <p:spPr>
          <a:xfrm>
            <a:off x="485775" y="3234035"/>
            <a:ext cx="4705350" cy="369333"/>
          </a:xfrm>
          <a:prstGeom prst="rect">
            <a:avLst/>
          </a:prstGeom>
          <a:noFill/>
        </p:spPr>
        <p:txBody>
          <a:bodyPr wrap="square" rtlCol="0">
            <a:spAutoFit/>
          </a:bodyPr>
          <a:lstStyle/>
          <a:p>
            <a:r>
              <a:rPr lang="en-US" altLang="zh-CN" dirty="0">
                <a:highlight>
                  <a:srgbClr val="FFFF00"/>
                </a:highlight>
                <a:latin typeface="Arial" panose="020B0604020202020204" pitchFamily="34" charset="0"/>
                <a:ea typeface="新宋体" panose="02010609030101010101" pitchFamily="49" charset="-122"/>
                <a:cs typeface="Times New Roman" panose="02020603050405020304" pitchFamily="18" charset="0"/>
              </a:rPr>
              <a:t>1.</a:t>
            </a:r>
            <a:r>
              <a:rPr lang="zh-CN" altLang="zh-CN" sz="1800" dirty="0">
                <a:effectLst/>
                <a:highlight>
                  <a:srgbClr val="FFFF00"/>
                </a:highlight>
                <a:latin typeface="Arial" panose="020B0604020202020204" pitchFamily="34" charset="0"/>
                <a:ea typeface="新宋体" panose="02010609030101010101" pitchFamily="49" charset="-122"/>
                <a:cs typeface="Times New Roman" panose="02020603050405020304" pitchFamily="18" charset="0"/>
              </a:rPr>
              <a:t>梦虽遥，追则能达；愿虽艰，持则可圆。</a:t>
            </a:r>
            <a:endParaRPr lang="zh-CN" altLang="en-US" dirty="0"/>
          </a:p>
        </p:txBody>
      </p:sp>
      <p:sp>
        <p:nvSpPr>
          <p:cNvPr id="9" name="文本框 8">
            <a:extLst>
              <a:ext uri="{FF2B5EF4-FFF2-40B4-BE49-F238E27FC236}">
                <a16:creationId xmlns:a16="http://schemas.microsoft.com/office/drawing/2014/main" id="{B3EC8966-C01E-C438-44BD-C7921CA1F09A}"/>
              </a:ext>
            </a:extLst>
          </p:cNvPr>
          <p:cNvSpPr txBox="1"/>
          <p:nvPr/>
        </p:nvSpPr>
        <p:spPr>
          <a:xfrm>
            <a:off x="485775" y="4082533"/>
            <a:ext cx="4238625" cy="369332"/>
          </a:xfrm>
          <a:prstGeom prst="rect">
            <a:avLst/>
          </a:prstGeom>
          <a:noFill/>
        </p:spPr>
        <p:txBody>
          <a:bodyPr wrap="square" rtlCol="0">
            <a:spAutoFit/>
          </a:bodyPr>
          <a:lstStyle/>
          <a:p>
            <a:r>
              <a:rPr lang="en-US" altLang="zh-CN" sz="1800" dirty="0">
                <a:effectLst/>
                <a:highlight>
                  <a:srgbClr val="FFFF00"/>
                </a:highlight>
                <a:latin typeface="Arial" panose="020B0604020202020204" pitchFamily="34" charset="0"/>
                <a:ea typeface="新宋体" panose="02010609030101010101" pitchFamily="49" charset="-122"/>
                <a:cs typeface="Times New Roman" panose="02020603050405020304" pitchFamily="18" charset="0"/>
              </a:rPr>
              <a:t>2</a:t>
            </a:r>
            <a:r>
              <a:rPr lang="en-US" altLang="zh-CN" dirty="0">
                <a:highlight>
                  <a:srgbClr val="FFFF00"/>
                </a:highlight>
                <a:latin typeface="Arial" panose="020B0604020202020204" pitchFamily="34" charset="0"/>
                <a:ea typeface="新宋体" panose="02010609030101010101" pitchFamily="49" charset="-122"/>
                <a:cs typeface="Times New Roman" panose="02020603050405020304" pitchFamily="18" charset="0"/>
              </a:rPr>
              <a:t>.</a:t>
            </a:r>
            <a:r>
              <a:rPr lang="zh-CN" altLang="zh-CN" sz="1800" dirty="0">
                <a:effectLst/>
                <a:highlight>
                  <a:srgbClr val="FFFF00"/>
                </a:highlight>
                <a:latin typeface="Arial" panose="020B0604020202020204" pitchFamily="34" charset="0"/>
                <a:ea typeface="新宋体" panose="02010609030101010101" pitchFamily="49" charset="-122"/>
                <a:cs typeface="Times New Roman" panose="02020603050405020304" pitchFamily="18" charset="0"/>
              </a:rPr>
              <a:t>河山添锦绣，星光映万家</a:t>
            </a:r>
            <a:endParaRPr lang="zh-CN" altLang="en-US" dirty="0"/>
          </a:p>
        </p:txBody>
      </p:sp>
      <p:sp>
        <p:nvSpPr>
          <p:cNvPr id="10" name="文本框 9">
            <a:extLst>
              <a:ext uri="{FF2B5EF4-FFF2-40B4-BE49-F238E27FC236}">
                <a16:creationId xmlns:a16="http://schemas.microsoft.com/office/drawing/2014/main" id="{ED24B07E-55E8-E834-81A8-882954D70C86}"/>
              </a:ext>
            </a:extLst>
          </p:cNvPr>
          <p:cNvSpPr txBox="1"/>
          <p:nvPr/>
        </p:nvSpPr>
        <p:spPr>
          <a:xfrm>
            <a:off x="6096000" y="3229570"/>
            <a:ext cx="5048250" cy="2031325"/>
          </a:xfrm>
          <a:prstGeom prst="rect">
            <a:avLst/>
          </a:prstGeom>
          <a:noFill/>
        </p:spPr>
        <p:txBody>
          <a:bodyPr wrap="square" rtlCol="0">
            <a:spAutoFit/>
          </a:bodyPr>
          <a:lstStyle/>
          <a:p>
            <a:r>
              <a:rPr lang="en-US" altLang="zh-CN" kern="100" dirty="0">
                <a:highlight>
                  <a:srgbClr val="FFFF00"/>
                </a:highlight>
                <a:latin typeface="Arial" panose="020B0604020202020204" pitchFamily="34" charset="0"/>
                <a:ea typeface="新宋体" panose="02010609030101010101" pitchFamily="49" charset="-122"/>
                <a:cs typeface="Times New Roman" panose="02020603050405020304" pitchFamily="18" charset="0"/>
              </a:rPr>
              <a:t>4</a:t>
            </a:r>
            <a:r>
              <a:rPr lang="en-US" altLang="zh-CN" sz="1800" kern="100" dirty="0">
                <a:effectLst/>
                <a:highlight>
                  <a:srgbClr val="FFFF00"/>
                </a:highlight>
                <a:latin typeface="Arial" panose="020B0604020202020204" pitchFamily="34" charset="0"/>
                <a:ea typeface="新宋体" panose="02010609030101010101" pitchFamily="49" charset="-122"/>
                <a:cs typeface="Times New Roman" panose="02020603050405020304" pitchFamily="18" charset="0"/>
              </a:rPr>
              <a:t>.</a:t>
            </a:r>
            <a:r>
              <a:rPr lang="zh-CN" altLang="zh-CN" sz="1800" kern="100" dirty="0">
                <a:effectLst/>
                <a:highlight>
                  <a:srgbClr val="FFFF00"/>
                </a:highlight>
                <a:latin typeface="Arial" panose="020B0604020202020204" pitchFamily="34" charset="0"/>
                <a:ea typeface="新宋体" panose="02010609030101010101" pitchFamily="49" charset="-122"/>
                <a:cs typeface="Times New Roman" panose="02020603050405020304" pitchFamily="18" charset="0"/>
              </a:rPr>
              <a:t>我们因地制宜培育新质生产力，新产业新业态新模式竞相涌现，新能源汽车年产量首次突破</a:t>
            </a:r>
            <a:r>
              <a:rPr lang="en-US" altLang="zh-CN" sz="1800" kern="100" dirty="0">
                <a:effectLst/>
                <a:highlight>
                  <a:srgbClr val="FFFF00"/>
                </a:highlight>
                <a:latin typeface="Arial" panose="020B0604020202020204" pitchFamily="34" charset="0"/>
                <a:ea typeface="新宋体" panose="02010609030101010101" pitchFamily="49" charset="-122"/>
                <a:cs typeface="Times New Roman" panose="02020603050405020304" pitchFamily="18" charset="0"/>
              </a:rPr>
              <a:t>1000</a:t>
            </a:r>
            <a:r>
              <a:rPr lang="zh-CN" altLang="zh-CN" sz="1800" kern="100" dirty="0">
                <a:effectLst/>
                <a:highlight>
                  <a:srgbClr val="FFFF00"/>
                </a:highlight>
                <a:latin typeface="Arial" panose="020B0604020202020204" pitchFamily="34" charset="0"/>
                <a:ea typeface="新宋体" panose="02010609030101010101" pitchFamily="49" charset="-122"/>
                <a:cs typeface="Times New Roman" panose="02020603050405020304" pitchFamily="18" charset="0"/>
              </a:rPr>
              <a:t>万辆，集成电路、人工智能、量子通信等领域取得新成果。嫦娥六号首次月背采样，梦想号探秘大洋，深中通道踏浪海天，南极秦岭站崛起冰原，展现了中国人逐梦星辰大海的豪情壮志。</a:t>
            </a:r>
            <a:endParaRPr lang="zh-CN" altLang="zh-CN" sz="1800" kern="100" dirty="0">
              <a:effectLst/>
              <a:latin typeface="Arial" panose="020B0604020202020204" pitchFamily="34" charset="0"/>
              <a:ea typeface="新宋体" panose="02010609030101010101" pitchFamily="49" charset="-122"/>
              <a:cs typeface="Times New Roman" panose="02020603050405020304" pitchFamily="18" charset="0"/>
            </a:endParaRPr>
          </a:p>
          <a:p>
            <a:endParaRPr lang="zh-CN" altLang="en-US" dirty="0"/>
          </a:p>
        </p:txBody>
      </p:sp>
      <p:sp>
        <p:nvSpPr>
          <p:cNvPr id="11" name="文本框 10">
            <a:extLst>
              <a:ext uri="{FF2B5EF4-FFF2-40B4-BE49-F238E27FC236}">
                <a16:creationId xmlns:a16="http://schemas.microsoft.com/office/drawing/2014/main" id="{B8B0342B-4CD6-D6BD-C91D-A29A09731478}"/>
              </a:ext>
            </a:extLst>
          </p:cNvPr>
          <p:cNvSpPr txBox="1"/>
          <p:nvPr/>
        </p:nvSpPr>
        <p:spPr>
          <a:xfrm>
            <a:off x="485775" y="4942522"/>
            <a:ext cx="4638675" cy="1477328"/>
          </a:xfrm>
          <a:prstGeom prst="rect">
            <a:avLst/>
          </a:prstGeom>
          <a:noFill/>
        </p:spPr>
        <p:txBody>
          <a:bodyPr wrap="square" rtlCol="0">
            <a:spAutoFit/>
          </a:bodyPr>
          <a:lstStyle/>
          <a:p>
            <a:r>
              <a:rPr lang="en-US" altLang="zh-CN" sz="1800" dirty="0">
                <a:effectLst/>
                <a:highlight>
                  <a:srgbClr val="FFFF00"/>
                </a:highlight>
                <a:latin typeface="Arial" panose="020B0604020202020204" pitchFamily="34" charset="0"/>
                <a:ea typeface="新宋体" panose="02010609030101010101" pitchFamily="49" charset="-122"/>
                <a:cs typeface="Times New Roman" panose="02020603050405020304" pitchFamily="18" charset="0"/>
              </a:rPr>
              <a:t>3.</a:t>
            </a:r>
            <a:r>
              <a:rPr lang="zh-CN" altLang="zh-CN" sz="1800" dirty="0">
                <a:effectLst/>
                <a:highlight>
                  <a:srgbClr val="FFFF00"/>
                </a:highlight>
                <a:latin typeface="Arial" panose="020B0604020202020204" pitchFamily="34" charset="0"/>
                <a:ea typeface="新宋体" panose="02010609030101010101" pitchFamily="49" charset="-122"/>
                <a:cs typeface="Times New Roman" panose="02020603050405020304" pitchFamily="18" charset="0"/>
              </a:rPr>
              <a:t>世界百年变局加速演进，需要以宽广胸襟超越隔阂冲突，以博大情怀关照人类命运。中国愿同各国一道，做友好合作的践行者、文明互鉴的推动者、构建人类命运共同体的参与者，共同开创世界的美好未来。</a:t>
            </a:r>
            <a:endParaRPr lang="zh-CN" altLang="en-US" dirty="0"/>
          </a:p>
        </p:txBody>
      </p:sp>
    </p:spTree>
    <p:extLst>
      <p:ext uri="{BB962C8B-B14F-4D97-AF65-F5344CB8AC3E}">
        <p14:creationId xmlns:p14="http://schemas.microsoft.com/office/powerpoint/2010/main" val="126154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7190D0-CDC1-446A-DC4D-A18BFFEC8E15}"/>
              </a:ext>
            </a:extLst>
          </p:cNvPr>
          <p:cNvSpPr txBox="1"/>
          <p:nvPr/>
        </p:nvSpPr>
        <p:spPr>
          <a:xfrm>
            <a:off x="6249590" y="4073862"/>
            <a:ext cx="401836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Arial"/>
                <a:ea typeface="新宋体"/>
                <a:cs typeface="+mn-cs"/>
              </a:rPr>
              <a:t>Part3—</a:t>
            </a:r>
            <a:r>
              <a:rPr lang="zh-CN" altLang="en-US" sz="3600" dirty="0">
                <a:solidFill>
                  <a:prstClr val="black"/>
                </a:solidFill>
                <a:latin typeface="Arial"/>
                <a:ea typeface="新宋体"/>
              </a:rPr>
              <a:t>新华社</a:t>
            </a:r>
            <a:r>
              <a:rPr kumimoji="0" lang="zh-CN" altLang="en-US" sz="3600" b="0" i="0" u="none" strike="noStrike" kern="1200" cap="none" spc="0" normalizeH="0" baseline="0" noProof="0" dirty="0">
                <a:ln>
                  <a:noFill/>
                </a:ln>
                <a:solidFill>
                  <a:prstClr val="black"/>
                </a:solidFill>
                <a:effectLst/>
                <a:uLnTx/>
                <a:uFillTx/>
                <a:latin typeface="Arial"/>
                <a:ea typeface="新宋体"/>
                <a:cs typeface="+mn-cs"/>
              </a:rPr>
              <a:t>的新年献词</a:t>
            </a:r>
            <a:endParaRPr kumimoji="0" lang="zh-CN" altLang="en-US" sz="3600" b="0" i="0" u="none" strike="noStrike" kern="1200" cap="none" spc="0" normalizeH="0" baseline="0" noProof="0" dirty="0">
              <a:ln>
                <a:noFill/>
              </a:ln>
              <a:solidFill>
                <a:prstClr val="black"/>
              </a:solidFill>
              <a:effectLst/>
              <a:uLnTx/>
              <a:uFillTx/>
              <a:latin typeface="新宋体"/>
              <a:ea typeface="新宋体"/>
              <a:cs typeface="+mn-cs"/>
            </a:endParaRPr>
          </a:p>
        </p:txBody>
      </p:sp>
      <p:sp>
        <p:nvSpPr>
          <p:cNvPr id="5" name="文本框 4">
            <a:extLst>
              <a:ext uri="{FF2B5EF4-FFF2-40B4-BE49-F238E27FC236}">
                <a16:creationId xmlns:a16="http://schemas.microsoft.com/office/drawing/2014/main" id="{FE4D8CCC-F009-4272-FB35-B0FA220AB3D5}"/>
              </a:ext>
            </a:extLst>
          </p:cNvPr>
          <p:cNvSpPr txBox="1"/>
          <p:nvPr/>
        </p:nvSpPr>
        <p:spPr>
          <a:xfrm>
            <a:off x="1095375" y="1776542"/>
            <a:ext cx="838200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0" normalizeH="0" baseline="0" noProof="0" dirty="0">
                <a:ln>
                  <a:noFill/>
                </a:ln>
                <a:solidFill>
                  <a:prstClr val="black"/>
                </a:solidFill>
                <a:effectLst/>
                <a:uLnTx/>
                <a:uFillTx/>
                <a:latin typeface="思源宋体 CN SemiBold"/>
                <a:ea typeface="思源宋体 CN SemiBold"/>
                <a:cs typeface="+mn-cs"/>
              </a:rPr>
              <a:t>新年献词中的</a:t>
            </a:r>
            <a:endParaRPr kumimoji="0" lang="en-US" altLang="zh-CN" sz="6000" b="0" i="0" u="none" strike="noStrike" kern="1200" cap="none" spc="0" normalizeH="0" baseline="0" noProof="0" dirty="0">
              <a:ln>
                <a:noFill/>
              </a:ln>
              <a:solidFill>
                <a:prstClr val="black"/>
              </a:solidFill>
              <a:effectLst/>
              <a:uLnTx/>
              <a:uFillTx/>
              <a:latin typeface="思源宋体 CN SemiBold"/>
              <a:ea typeface="思源宋体 CN SemiBold"/>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0" normalizeH="0" baseline="0" noProof="0" dirty="0">
                <a:ln>
                  <a:noFill/>
                </a:ln>
                <a:solidFill>
                  <a:prstClr val="black"/>
                </a:solidFill>
                <a:effectLst/>
                <a:uLnTx/>
                <a:uFillTx/>
                <a:latin typeface="思源宋体 CN SemiBold"/>
                <a:ea typeface="思源宋体 CN SemiBold"/>
                <a:cs typeface="+mn-cs"/>
              </a:rPr>
              <a:t>作文素材与技巧</a:t>
            </a:r>
          </a:p>
        </p:txBody>
      </p:sp>
    </p:spTree>
    <p:extLst>
      <p:ext uri="{BB962C8B-B14F-4D97-AF65-F5344CB8AC3E}">
        <p14:creationId xmlns:p14="http://schemas.microsoft.com/office/powerpoint/2010/main" val="12871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7AF9F7-31A4-49A3-EB75-57E8C453A94F}"/>
              </a:ext>
            </a:extLst>
          </p:cNvPr>
          <p:cNvSpPr txBox="1"/>
          <p:nvPr/>
        </p:nvSpPr>
        <p:spPr>
          <a:xfrm>
            <a:off x="304800" y="487690"/>
            <a:ext cx="3152775" cy="523220"/>
          </a:xfrm>
          <a:prstGeom prst="rect">
            <a:avLst/>
          </a:prstGeom>
          <a:noFill/>
        </p:spPr>
        <p:txBody>
          <a:bodyPr wrap="square" rtlCol="0">
            <a:spAutoFit/>
          </a:bodyPr>
          <a:lstStyle/>
          <a:p>
            <a:r>
              <a:rPr lang="zh-CN" altLang="en-US" sz="2800" dirty="0">
                <a:latin typeface="+mj-ea"/>
                <a:ea typeface="+mj-ea"/>
              </a:rPr>
              <a:t>新华社的新年献词</a:t>
            </a:r>
          </a:p>
        </p:txBody>
      </p:sp>
      <p:cxnSp>
        <p:nvCxnSpPr>
          <p:cNvPr id="5" name="直接连接符 4">
            <a:extLst>
              <a:ext uri="{FF2B5EF4-FFF2-40B4-BE49-F238E27FC236}">
                <a16:creationId xmlns:a16="http://schemas.microsoft.com/office/drawing/2014/main" id="{D141249E-7D08-5D07-02DB-B08CBDB4DC3D}"/>
              </a:ext>
            </a:extLst>
          </p:cNvPr>
          <p:cNvCxnSpPr>
            <a:cxnSpLocks/>
          </p:cNvCxnSpPr>
          <p:nvPr/>
        </p:nvCxnSpPr>
        <p:spPr>
          <a:xfrm>
            <a:off x="304800" y="979160"/>
            <a:ext cx="43434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文本框 5">
            <a:extLst>
              <a:ext uri="{FF2B5EF4-FFF2-40B4-BE49-F238E27FC236}">
                <a16:creationId xmlns:a16="http://schemas.microsoft.com/office/drawing/2014/main" id="{B5A4C3B8-E790-B3BD-3820-D4228B443761}"/>
              </a:ext>
            </a:extLst>
          </p:cNvPr>
          <p:cNvSpPr txBox="1"/>
          <p:nvPr/>
        </p:nvSpPr>
        <p:spPr>
          <a:xfrm>
            <a:off x="400050" y="1362075"/>
            <a:ext cx="2847975" cy="369332"/>
          </a:xfrm>
          <a:prstGeom prst="rect">
            <a:avLst/>
          </a:prstGeom>
          <a:noFill/>
        </p:spPr>
        <p:txBody>
          <a:bodyPr wrap="square" rtlCol="0">
            <a:spAutoFit/>
          </a:bodyPr>
          <a:lstStyle/>
          <a:p>
            <a:r>
              <a:rPr lang="en-US" altLang="zh-CN" dirty="0"/>
              <a:t>Part1—</a:t>
            </a:r>
            <a:r>
              <a:rPr lang="zh-CN" altLang="en-US" dirty="0"/>
              <a:t>可直接使用的素材</a:t>
            </a:r>
          </a:p>
        </p:txBody>
      </p:sp>
      <p:sp>
        <p:nvSpPr>
          <p:cNvPr id="7" name="文本框 6">
            <a:extLst>
              <a:ext uri="{FF2B5EF4-FFF2-40B4-BE49-F238E27FC236}">
                <a16:creationId xmlns:a16="http://schemas.microsoft.com/office/drawing/2014/main" id="{D310E5EB-F329-BF0B-4347-9C3AAD8E7497}"/>
              </a:ext>
            </a:extLst>
          </p:cNvPr>
          <p:cNvSpPr txBox="1"/>
          <p:nvPr/>
        </p:nvSpPr>
        <p:spPr>
          <a:xfrm>
            <a:off x="400050" y="1984374"/>
            <a:ext cx="3905250" cy="2585323"/>
          </a:xfrm>
          <a:prstGeom prst="rect">
            <a:avLst/>
          </a:prstGeom>
          <a:noFill/>
        </p:spPr>
        <p:txBody>
          <a:bodyPr wrap="square" rtlCol="0">
            <a:spAutoFit/>
          </a:bodyPr>
          <a:lstStyle/>
          <a:p>
            <a:r>
              <a:rPr lang="zh-CN" altLang="zh-CN" sz="1800" dirty="0">
                <a:solidFill>
                  <a:srgbClr val="333333"/>
                </a:solidFill>
                <a:effectLst/>
                <a:latin typeface="Arial" panose="020B0604020202020204" pitchFamily="34" charset="0"/>
                <a:ea typeface="新宋体" panose="02010609030101010101" pitchFamily="49" charset="-122"/>
                <a:cs typeface="Times New Roman" panose="02020603050405020304" pitchFamily="18" charset="0"/>
              </a:rPr>
              <a:t>奥运赛场摘金夺银的体育健儿，九天之外追星逐月的航天员，平凡岗位上默默坚守的劳动者，每一个向着梦想奔跑的你，都在闪闪发光；我们感受丰收的喜悦：全国粮食总产量首次迈上</a:t>
            </a:r>
            <a:r>
              <a:rPr lang="en-US" altLang="zh-CN" sz="1800" dirty="0">
                <a:solidFill>
                  <a:srgbClr val="333333"/>
                </a:solidFill>
                <a:effectLst/>
                <a:latin typeface="Arial" panose="020B0604020202020204" pitchFamily="34" charset="0"/>
                <a:ea typeface="新宋体" panose="02010609030101010101" pitchFamily="49" charset="-122"/>
                <a:cs typeface="Times New Roman" panose="02020603050405020304" pitchFamily="18" charset="0"/>
              </a:rPr>
              <a:t>1.4</a:t>
            </a:r>
            <a:r>
              <a:rPr lang="zh-CN" altLang="zh-CN" sz="1800" dirty="0">
                <a:solidFill>
                  <a:srgbClr val="333333"/>
                </a:solidFill>
                <a:effectLst/>
                <a:latin typeface="Arial" panose="020B0604020202020204" pitchFamily="34" charset="0"/>
                <a:ea typeface="新宋体" panose="02010609030101010101" pitchFamily="49" charset="-122"/>
                <a:cs typeface="Times New Roman" panose="02020603050405020304" pitchFamily="18" charset="0"/>
              </a:rPr>
              <a:t>万亿斤新台阶，我国自主研制的</a:t>
            </a:r>
            <a:r>
              <a:rPr lang="en-US" altLang="zh-CN" sz="1800" dirty="0">
                <a:solidFill>
                  <a:srgbClr val="333333"/>
                </a:solidFill>
                <a:effectLst/>
                <a:latin typeface="Arial" panose="020B0604020202020204" pitchFamily="34" charset="0"/>
                <a:ea typeface="新宋体" panose="02010609030101010101" pitchFamily="49" charset="-122"/>
                <a:cs typeface="Times New Roman" panose="02020603050405020304" pitchFamily="18" charset="0"/>
              </a:rPr>
              <a:t>AG60E</a:t>
            </a:r>
            <a:r>
              <a:rPr lang="zh-CN" altLang="zh-CN" sz="1800" dirty="0">
                <a:solidFill>
                  <a:srgbClr val="333333"/>
                </a:solidFill>
                <a:effectLst/>
                <a:latin typeface="Arial" panose="020B0604020202020204" pitchFamily="34" charset="0"/>
                <a:ea typeface="新宋体" panose="02010609030101010101" pitchFamily="49" charset="-122"/>
                <a:cs typeface="Times New Roman" panose="02020603050405020304" pitchFamily="18" charset="0"/>
              </a:rPr>
              <a:t>电动飞机成功首飞，春节申遗成功，《黑神话：悟空》全球圈粉，“</a:t>
            </a:r>
            <a:r>
              <a:rPr lang="en-US" altLang="zh-CN" sz="1800" dirty="0">
                <a:solidFill>
                  <a:srgbClr val="333333"/>
                </a:solidFill>
                <a:effectLst/>
                <a:latin typeface="Arial" panose="020B0604020202020204" pitchFamily="34" charset="0"/>
                <a:ea typeface="新宋体" panose="02010609030101010101" pitchFamily="49" charset="-122"/>
                <a:cs typeface="Times New Roman" panose="02020603050405020304" pitchFamily="18" charset="0"/>
              </a:rPr>
              <a:t>China Travel</a:t>
            </a:r>
            <a:r>
              <a:rPr lang="zh-CN" altLang="zh-CN" sz="1800" dirty="0">
                <a:solidFill>
                  <a:srgbClr val="333333"/>
                </a:solidFill>
                <a:effectLst/>
                <a:latin typeface="Arial" panose="020B0604020202020204" pitchFamily="34" charset="0"/>
                <a:ea typeface="新宋体" panose="02010609030101010101" pitchFamily="49" charset="-122"/>
                <a:cs typeface="Times New Roman" panose="02020603050405020304" pitchFamily="18" charset="0"/>
              </a:rPr>
              <a:t>”风靡世界……</a:t>
            </a:r>
            <a:endParaRPr lang="zh-CN" altLang="en-US" dirty="0"/>
          </a:p>
        </p:txBody>
      </p:sp>
      <p:cxnSp>
        <p:nvCxnSpPr>
          <p:cNvPr id="10" name="直接连接符 9">
            <a:extLst>
              <a:ext uri="{FF2B5EF4-FFF2-40B4-BE49-F238E27FC236}">
                <a16:creationId xmlns:a16="http://schemas.microsoft.com/office/drawing/2014/main" id="{63A4D248-7295-9602-A1DF-945F3D88F976}"/>
              </a:ext>
            </a:extLst>
          </p:cNvPr>
          <p:cNvCxnSpPr>
            <a:cxnSpLocks/>
          </p:cNvCxnSpPr>
          <p:nvPr/>
        </p:nvCxnSpPr>
        <p:spPr>
          <a:xfrm>
            <a:off x="5248275" y="1984374"/>
            <a:ext cx="0" cy="3130551"/>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46FEA63A-A198-EFBC-BB61-C261AC5C60CB}"/>
              </a:ext>
            </a:extLst>
          </p:cNvPr>
          <p:cNvSpPr/>
          <p:nvPr/>
        </p:nvSpPr>
        <p:spPr>
          <a:xfrm>
            <a:off x="6095998" y="1731407"/>
            <a:ext cx="4686287" cy="44545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1DA141D-CE09-1188-34FA-E129FA46FF1B}"/>
              </a:ext>
            </a:extLst>
          </p:cNvPr>
          <p:cNvSpPr txBox="1"/>
          <p:nvPr/>
        </p:nvSpPr>
        <p:spPr>
          <a:xfrm>
            <a:off x="6672253" y="2228849"/>
            <a:ext cx="3533775" cy="3046988"/>
          </a:xfrm>
          <a:prstGeom prst="rect">
            <a:avLst/>
          </a:prstGeom>
          <a:noFill/>
        </p:spPr>
        <p:txBody>
          <a:bodyPr wrap="square" rtlCol="0">
            <a:spAutoFit/>
          </a:bodyPr>
          <a:lstStyle/>
          <a:p>
            <a:r>
              <a:rPr lang="zh-CN" altLang="en-US" sz="2400" dirty="0"/>
              <a:t>素材总结：</a:t>
            </a:r>
            <a:endParaRPr lang="en-US" altLang="zh-CN" sz="2400" dirty="0"/>
          </a:p>
          <a:p>
            <a:r>
              <a:rPr lang="en-US" altLang="zh-CN" sz="2400" dirty="0"/>
              <a:t>1.</a:t>
            </a:r>
            <a:r>
              <a:rPr lang="zh-CN" altLang="en-US" sz="2400" dirty="0"/>
              <a:t>巴黎奥运会</a:t>
            </a:r>
            <a:endParaRPr lang="en-US" altLang="zh-CN" sz="2400" dirty="0"/>
          </a:p>
          <a:p>
            <a:r>
              <a:rPr lang="en-US" altLang="zh-CN" sz="2400" dirty="0"/>
              <a:t>2.</a:t>
            </a:r>
            <a:r>
              <a:rPr lang="zh-CN" altLang="en-US" sz="2400" dirty="0"/>
              <a:t>航空航天</a:t>
            </a:r>
            <a:endParaRPr lang="en-US" altLang="zh-CN" sz="2400" dirty="0"/>
          </a:p>
          <a:p>
            <a:r>
              <a:rPr lang="en-US" altLang="zh-CN" sz="2400" dirty="0"/>
              <a:t>3.</a:t>
            </a:r>
            <a:r>
              <a:rPr lang="zh-CN" altLang="en-US" sz="2400" dirty="0"/>
              <a:t>平凡劳动者</a:t>
            </a:r>
            <a:endParaRPr lang="en-US" altLang="zh-CN" sz="2400" dirty="0"/>
          </a:p>
          <a:p>
            <a:r>
              <a:rPr lang="en-US" altLang="zh-CN" sz="2400" dirty="0"/>
              <a:t>4.</a:t>
            </a:r>
            <a:r>
              <a:rPr lang="zh-CN" altLang="en-US" sz="2400" dirty="0"/>
              <a:t>电动飞机</a:t>
            </a:r>
            <a:endParaRPr lang="en-US" altLang="zh-CN" sz="2400" dirty="0"/>
          </a:p>
          <a:p>
            <a:r>
              <a:rPr lang="en-US" altLang="zh-CN" sz="2400" dirty="0"/>
              <a:t>5.</a:t>
            </a:r>
            <a:r>
              <a:rPr lang="zh-CN" altLang="en-US" sz="2400" dirty="0"/>
              <a:t>春节申遗成功</a:t>
            </a:r>
            <a:endParaRPr lang="en-US" altLang="zh-CN" sz="2400" dirty="0"/>
          </a:p>
          <a:p>
            <a:r>
              <a:rPr lang="en-US" altLang="zh-CN" sz="2400" dirty="0"/>
              <a:t>6.</a:t>
            </a:r>
            <a:r>
              <a:rPr lang="zh-CN" altLang="en-US" sz="2400" dirty="0"/>
              <a:t>黑神话悟空</a:t>
            </a:r>
            <a:endParaRPr lang="en-US" altLang="zh-CN" sz="2400" dirty="0"/>
          </a:p>
          <a:p>
            <a:r>
              <a:rPr lang="en-US" altLang="zh-CN" sz="2400" dirty="0"/>
              <a:t>7.China travel</a:t>
            </a:r>
            <a:endParaRPr lang="zh-CN" altLang="en-US" sz="2400" dirty="0"/>
          </a:p>
        </p:txBody>
      </p:sp>
    </p:spTree>
    <p:extLst>
      <p:ext uri="{BB962C8B-B14F-4D97-AF65-F5344CB8AC3E}">
        <p14:creationId xmlns:p14="http://schemas.microsoft.com/office/powerpoint/2010/main" val="316072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7AF9F7-31A4-49A3-EB75-57E8C453A94F}"/>
              </a:ext>
            </a:extLst>
          </p:cNvPr>
          <p:cNvSpPr txBox="1"/>
          <p:nvPr/>
        </p:nvSpPr>
        <p:spPr>
          <a:xfrm>
            <a:off x="304800" y="487690"/>
            <a:ext cx="3152775" cy="523220"/>
          </a:xfrm>
          <a:prstGeom prst="rect">
            <a:avLst/>
          </a:prstGeom>
          <a:noFill/>
        </p:spPr>
        <p:txBody>
          <a:bodyPr wrap="square" rtlCol="0">
            <a:spAutoFit/>
          </a:bodyPr>
          <a:lstStyle/>
          <a:p>
            <a:r>
              <a:rPr lang="zh-CN" altLang="en-US" sz="2800" dirty="0">
                <a:latin typeface="+mj-ea"/>
                <a:ea typeface="+mj-ea"/>
              </a:rPr>
              <a:t>新华社的新年献词</a:t>
            </a:r>
          </a:p>
        </p:txBody>
      </p:sp>
      <p:cxnSp>
        <p:nvCxnSpPr>
          <p:cNvPr id="5" name="直接连接符 4">
            <a:extLst>
              <a:ext uri="{FF2B5EF4-FFF2-40B4-BE49-F238E27FC236}">
                <a16:creationId xmlns:a16="http://schemas.microsoft.com/office/drawing/2014/main" id="{D141249E-7D08-5D07-02DB-B08CBDB4DC3D}"/>
              </a:ext>
            </a:extLst>
          </p:cNvPr>
          <p:cNvCxnSpPr>
            <a:cxnSpLocks/>
          </p:cNvCxnSpPr>
          <p:nvPr/>
        </p:nvCxnSpPr>
        <p:spPr>
          <a:xfrm>
            <a:off x="304800" y="979160"/>
            <a:ext cx="43434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文本框 5">
            <a:extLst>
              <a:ext uri="{FF2B5EF4-FFF2-40B4-BE49-F238E27FC236}">
                <a16:creationId xmlns:a16="http://schemas.microsoft.com/office/drawing/2014/main" id="{B5A4C3B8-E790-B3BD-3820-D4228B443761}"/>
              </a:ext>
            </a:extLst>
          </p:cNvPr>
          <p:cNvSpPr txBox="1"/>
          <p:nvPr/>
        </p:nvSpPr>
        <p:spPr>
          <a:xfrm>
            <a:off x="400050" y="1362075"/>
            <a:ext cx="2847975" cy="369332"/>
          </a:xfrm>
          <a:prstGeom prst="rect">
            <a:avLst/>
          </a:prstGeom>
          <a:noFill/>
        </p:spPr>
        <p:txBody>
          <a:bodyPr wrap="square" rtlCol="0">
            <a:spAutoFit/>
          </a:bodyPr>
          <a:lstStyle/>
          <a:p>
            <a:r>
              <a:rPr lang="en-US" altLang="zh-CN" dirty="0"/>
              <a:t>Part1—</a:t>
            </a:r>
            <a:r>
              <a:rPr lang="zh-CN" altLang="en-US" dirty="0"/>
              <a:t>可直接使用的素材</a:t>
            </a:r>
          </a:p>
        </p:txBody>
      </p:sp>
      <p:sp>
        <p:nvSpPr>
          <p:cNvPr id="8" name="文本框 7">
            <a:extLst>
              <a:ext uri="{FF2B5EF4-FFF2-40B4-BE49-F238E27FC236}">
                <a16:creationId xmlns:a16="http://schemas.microsoft.com/office/drawing/2014/main" id="{D92DD1FD-FB2C-43E8-B0E4-790AC1BA58B5}"/>
              </a:ext>
            </a:extLst>
          </p:cNvPr>
          <p:cNvSpPr txBox="1"/>
          <p:nvPr/>
        </p:nvSpPr>
        <p:spPr>
          <a:xfrm>
            <a:off x="400050" y="1984374"/>
            <a:ext cx="4371975" cy="3416320"/>
          </a:xfrm>
          <a:prstGeom prst="rect">
            <a:avLst/>
          </a:prstGeom>
          <a:noFill/>
        </p:spPr>
        <p:txBody>
          <a:bodyPr wrap="square" rtlCol="0">
            <a:spAutoFit/>
          </a:bodyPr>
          <a:lstStyle/>
          <a:p>
            <a:r>
              <a:rPr lang="zh-CN" altLang="en-US" dirty="0"/>
              <a:t>“哪有什么玄学，就是靠实力夺冠！”巴黎奥运会上，运动员潘展乐的话语朴素而发人深思。夺冠无“玄学”，成功无捷径，惟奋斗者进，惟奋斗者强，惟奋斗者胜。嫦娥六号带回世界首份月背样品，深中通道“长虹卧波”创下</a:t>
            </a:r>
            <a:r>
              <a:rPr lang="en-US" altLang="zh-CN" dirty="0"/>
              <a:t>10</a:t>
            </a:r>
            <a:r>
              <a:rPr lang="zh-CN" altLang="en-US" dirty="0"/>
              <a:t>项“世界之最”，黄河流域植被覆盖“绿线”向西移动约</a:t>
            </a:r>
            <a:r>
              <a:rPr lang="en-US" altLang="zh-CN" dirty="0"/>
              <a:t>300</a:t>
            </a:r>
            <a:r>
              <a:rPr lang="zh-CN" altLang="en-US" dirty="0"/>
              <a:t>公里</a:t>
            </a:r>
            <a:r>
              <a:rPr lang="en-US" altLang="zh-CN" dirty="0"/>
              <a:t>……“</a:t>
            </a:r>
            <a:r>
              <a:rPr lang="zh-CN" altLang="en-US" dirty="0"/>
              <a:t>我们从中国身上学习到，没有什么是不可能的”，秘鲁总统博鲁阿尔特如是感慨。是脚踏实地的苦干，将“不可能”变成了“可能”；是坚持不懈的拼搏，让中国一次次创造令世界惊叹的奇迹。</a:t>
            </a:r>
          </a:p>
        </p:txBody>
      </p:sp>
      <p:cxnSp>
        <p:nvCxnSpPr>
          <p:cNvPr id="2" name="直接连接符 1">
            <a:extLst>
              <a:ext uri="{FF2B5EF4-FFF2-40B4-BE49-F238E27FC236}">
                <a16:creationId xmlns:a16="http://schemas.microsoft.com/office/drawing/2014/main" id="{834D07AE-7E60-E010-3604-FAF647E1DB73}"/>
              </a:ext>
            </a:extLst>
          </p:cNvPr>
          <p:cNvCxnSpPr>
            <a:cxnSpLocks/>
          </p:cNvCxnSpPr>
          <p:nvPr/>
        </p:nvCxnSpPr>
        <p:spPr>
          <a:xfrm>
            <a:off x="5248275" y="1984374"/>
            <a:ext cx="0" cy="3130551"/>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96F360D2-A316-6EA0-96B3-055C06E4EACA}"/>
              </a:ext>
            </a:extLst>
          </p:cNvPr>
          <p:cNvSpPr/>
          <p:nvPr/>
        </p:nvSpPr>
        <p:spPr>
          <a:xfrm>
            <a:off x="6095998" y="1731407"/>
            <a:ext cx="4686287" cy="44545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4A43895-EC9C-4507-DDDB-16A69F6A27FE}"/>
              </a:ext>
            </a:extLst>
          </p:cNvPr>
          <p:cNvSpPr txBox="1"/>
          <p:nvPr/>
        </p:nvSpPr>
        <p:spPr>
          <a:xfrm>
            <a:off x="6572249" y="2162175"/>
            <a:ext cx="3076575" cy="1938992"/>
          </a:xfrm>
          <a:prstGeom prst="rect">
            <a:avLst/>
          </a:prstGeom>
          <a:noFill/>
        </p:spPr>
        <p:txBody>
          <a:bodyPr wrap="square" rtlCol="0">
            <a:spAutoFit/>
          </a:bodyPr>
          <a:lstStyle/>
          <a:p>
            <a:r>
              <a:rPr lang="zh-CN" altLang="en-US" sz="2400" dirty="0"/>
              <a:t>素材总结 ：</a:t>
            </a:r>
            <a:endParaRPr lang="en-US" altLang="zh-CN" sz="2400" dirty="0"/>
          </a:p>
          <a:p>
            <a:r>
              <a:rPr lang="en-US" altLang="zh-CN" sz="2400" dirty="0"/>
              <a:t>1.</a:t>
            </a:r>
            <a:r>
              <a:rPr lang="zh-CN" altLang="en-US" sz="2400" dirty="0"/>
              <a:t>巴黎奥运会</a:t>
            </a:r>
            <a:endParaRPr lang="en-US" altLang="zh-CN" sz="2400" dirty="0"/>
          </a:p>
          <a:p>
            <a:r>
              <a:rPr lang="en-US" altLang="zh-CN" sz="2400" dirty="0"/>
              <a:t>2.</a:t>
            </a:r>
            <a:r>
              <a:rPr lang="zh-CN" altLang="en-US" sz="2400" dirty="0"/>
              <a:t>嫦娥六号</a:t>
            </a:r>
            <a:endParaRPr lang="en-US" altLang="zh-CN" sz="2400" dirty="0"/>
          </a:p>
          <a:p>
            <a:r>
              <a:rPr lang="en-US" altLang="zh-CN" sz="2400" dirty="0"/>
              <a:t>3.</a:t>
            </a:r>
            <a:r>
              <a:rPr lang="zh-CN" altLang="en-US" sz="2400" dirty="0"/>
              <a:t>深中通道</a:t>
            </a:r>
            <a:endParaRPr lang="en-US" altLang="zh-CN" sz="2400" dirty="0"/>
          </a:p>
          <a:p>
            <a:r>
              <a:rPr lang="en-US" altLang="zh-CN" sz="2400" dirty="0"/>
              <a:t>4.</a:t>
            </a:r>
            <a:r>
              <a:rPr lang="zh-CN" altLang="en-US" sz="2400" dirty="0"/>
              <a:t>黄河流域绿化</a:t>
            </a:r>
          </a:p>
        </p:txBody>
      </p:sp>
    </p:spTree>
    <p:extLst>
      <p:ext uri="{BB962C8B-B14F-4D97-AF65-F5344CB8AC3E}">
        <p14:creationId xmlns:p14="http://schemas.microsoft.com/office/powerpoint/2010/main" val="38926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GuidesStyle_Narrow&quot;,&quot;Kind&quot;:0,&quot;OldGuidesSetting&quot;:{&quot;HeaderHeight&quot;:10.0,&quot;FooterHeight&quot;:5.0,&quot;SideMargin&quot;:2.5,&quot;TopMargin&quot;:0.0,&quot;BottomMargin&quot;:0.0,&quot;IntervalMargin&quo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作文素材">
      <a:majorFont>
        <a:latin typeface="Arial"/>
        <a:ea typeface="思源宋体 CN SemiBold"/>
        <a:cs typeface=""/>
      </a:majorFont>
      <a:minorFont>
        <a:latin typeface="Arial"/>
        <a:ea typeface="新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作文素材">
      <a:majorFont>
        <a:latin typeface="Arial"/>
        <a:ea typeface="思源宋体 CN SemiBold"/>
        <a:cs typeface=""/>
      </a:majorFont>
      <a:minorFont>
        <a:latin typeface="Arial"/>
        <a:ea typeface="新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1795</TotalTime>
  <Words>2174</Words>
  <Application>Microsoft Office PowerPoint</Application>
  <PresentationFormat>宽屏</PresentationFormat>
  <Paragraphs>128</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18</vt:i4>
      </vt:variant>
    </vt:vector>
  </HeadingPairs>
  <TitlesOfParts>
    <vt:vector size="24" baseType="lpstr">
      <vt:lpstr>思源黑体 CN Bold</vt:lpstr>
      <vt:lpstr>思源宋体 CN SemiBold</vt:lpstr>
      <vt:lpstr>新宋体</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书卿 张</dc:creator>
  <cp:lastModifiedBy>书卿 张</cp:lastModifiedBy>
  <cp:revision>2</cp:revision>
  <dcterms:created xsi:type="dcterms:W3CDTF">2025-01-08T06:35:15Z</dcterms:created>
  <dcterms:modified xsi:type="dcterms:W3CDTF">2025-01-11T03:23:45Z</dcterms:modified>
</cp:coreProperties>
</file>