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5"/>
  </p:notesMasterIdLst>
  <p:sldIdLst>
    <p:sldId id="256" r:id="rId2"/>
    <p:sldId id="257" r:id="rId3"/>
    <p:sldId id="258" r:id="rId4"/>
    <p:sldId id="280" r:id="rId5"/>
    <p:sldId id="281" r:id="rId6"/>
    <p:sldId id="284" r:id="rId7"/>
    <p:sldId id="283" r:id="rId8"/>
    <p:sldId id="289" r:id="rId9"/>
    <p:sldId id="290" r:id="rId10"/>
    <p:sldId id="292" r:id="rId11"/>
    <p:sldId id="293" r:id="rId12"/>
    <p:sldId id="291" r:id="rId13"/>
    <p:sldId id="294" r:id="rId14"/>
    <p:sldId id="295" r:id="rId15"/>
    <p:sldId id="297" r:id="rId16"/>
    <p:sldId id="298" r:id="rId17"/>
    <p:sldId id="301" r:id="rId18"/>
    <p:sldId id="299" r:id="rId19"/>
    <p:sldId id="300" r:id="rId20"/>
    <p:sldId id="302" r:id="rId21"/>
    <p:sldId id="303" r:id="rId22"/>
    <p:sldId id="304" r:id="rId23"/>
    <p:sldId id="305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91" autoAdjust="0"/>
  </p:normalViewPr>
  <p:slideViewPr>
    <p:cSldViewPr>
      <p:cViewPr varScale="1">
        <p:scale>
          <a:sx n="100" d="100"/>
          <a:sy n="100" d="100"/>
        </p:scale>
        <p:origin x="-19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BE53F-F798-4527-BE50-DB5BFFCDDE2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8D05D-9898-4745-A1BB-4E042F82EF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9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ステップ関数以外を使用する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結果が０、１以外の場合もある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8D05D-9898-4745-A1BB-4E042F82EFC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04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829761"/>
          </a:xfrm>
        </p:spPr>
        <p:txBody>
          <a:bodyPr/>
          <a:lstStyle/>
          <a:p>
            <a:r>
              <a:rPr kumimoji="1" lang="ja-JP" altLang="en-US" dirty="0" smtClean="0"/>
              <a:t>ディープラーニング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8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活性化</a:t>
            </a:r>
            <a:r>
              <a:rPr lang="ja-JP" altLang="en-US" dirty="0" smtClean="0"/>
              <a:t>関数にステップ関数を</a:t>
            </a:r>
            <a:r>
              <a:rPr lang="ja-JP" altLang="en-US" dirty="0"/>
              <a:t>使用</a:t>
            </a:r>
            <a:endParaRPr lang="en-US" altLang="ja-JP" dirty="0"/>
          </a:p>
          <a:p>
            <a:r>
              <a:rPr lang="ja-JP" altLang="en-US" dirty="0" smtClean="0"/>
              <a:t>出力は「</a:t>
            </a:r>
            <a:r>
              <a:rPr lang="en-US" altLang="ja-JP" dirty="0" smtClean="0"/>
              <a:t>0</a:t>
            </a:r>
            <a:r>
              <a:rPr lang="ja-JP" altLang="en-US" dirty="0"/>
              <a:t>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」のみ</a:t>
            </a:r>
            <a:endParaRPr lang="ja-JP" altLang="en-US" dirty="0"/>
          </a:p>
          <a:p>
            <a:pPr>
              <a:buFont typeface="Wingdings" panose="05000000000000000000" pitchFamily="2" charset="2"/>
              <a:buChar char="u"/>
            </a:pP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単層パーセプトロン</a:t>
            </a:r>
            <a:endParaRPr lang="ja-JP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35" y="2564904"/>
            <a:ext cx="6669087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1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入力値を別の数値に変換して出力する</a:t>
            </a:r>
            <a:r>
              <a:rPr lang="ja-JP" altLang="en-US" dirty="0" smtClean="0"/>
              <a:t>関数</a:t>
            </a:r>
            <a:endParaRPr lang="ja-JP" altLang="en-US" dirty="0"/>
          </a:p>
          <a:p>
            <a:r>
              <a:rPr lang="ja-JP" altLang="en-US" dirty="0" smtClean="0"/>
              <a:t>非線形</a:t>
            </a:r>
            <a:r>
              <a:rPr lang="ja-JP" altLang="en-US" dirty="0"/>
              <a:t>関数</a:t>
            </a:r>
            <a:r>
              <a:rPr lang="ja-JP" altLang="en-US" dirty="0" smtClean="0"/>
              <a:t>である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/>
              <a:t>ステップ関数</a:t>
            </a:r>
            <a:endParaRPr lang="en-US" altLang="ja-JP" dirty="0"/>
          </a:p>
          <a:p>
            <a:pPr lvl="1"/>
            <a:r>
              <a:rPr lang="ja-JP" altLang="en-US" dirty="0" smtClean="0"/>
              <a:t>シグモイド</a:t>
            </a:r>
            <a:r>
              <a:rPr lang="ja-JP" altLang="en-US" dirty="0"/>
              <a:t>関数</a:t>
            </a:r>
            <a:endParaRPr lang="en-US" altLang="ja-JP" dirty="0"/>
          </a:p>
          <a:p>
            <a:pPr lvl="1"/>
            <a:r>
              <a:rPr lang="en-US" altLang="ja-JP" dirty="0" err="1" smtClean="0"/>
              <a:t>ReLU</a:t>
            </a:r>
            <a:r>
              <a:rPr lang="ja-JP" altLang="en-US" dirty="0"/>
              <a:t>関数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活性化関数</a:t>
            </a:r>
            <a:endParaRPr lang="ja-JP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" t="11232" r="4829" b="9782"/>
          <a:stretch/>
        </p:blipFill>
        <p:spPr bwMode="auto">
          <a:xfrm>
            <a:off x="3214439" y="2516460"/>
            <a:ext cx="55340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 algn="ctr"/>
            <a:r>
              <a:rPr lang="ja-JP" altLang="en-US" dirty="0" smtClean="0"/>
              <a:t>非線形関数、線形関数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1328"/>
            <a:ext cx="4834880" cy="4525963"/>
          </a:xfrm>
        </p:spPr>
        <p:txBody>
          <a:bodyPr/>
          <a:lstStyle/>
          <a:p>
            <a:r>
              <a:rPr lang="ja-JP" altLang="en-US" dirty="0" smtClean="0"/>
              <a:t>線形関数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入力と出力の変化が一定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非線形関数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入力と出力の変化が不一定</a:t>
            </a:r>
            <a:endParaRPr lang="en-US" altLang="ja-JP" dirty="0"/>
          </a:p>
          <a:p>
            <a:pPr lvl="1"/>
            <a:r>
              <a:rPr lang="ja-JP" altLang="en-US" dirty="0" smtClean="0"/>
              <a:t>中間層を深くすることで複雑な判定が可能となる</a:t>
            </a:r>
            <a:endParaRPr lang="en-US" altLang="ja-JP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25" y="1533922"/>
            <a:ext cx="22383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017" y="3840807"/>
            <a:ext cx="22479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と</a:t>
            </a:r>
            <a:r>
              <a:rPr lang="en-US" altLang="ja-JP" dirty="0"/>
              <a:t>0</a:t>
            </a:r>
            <a:r>
              <a:rPr lang="ja-JP" altLang="en-US" dirty="0"/>
              <a:t>のみ出力</a:t>
            </a:r>
            <a:r>
              <a:rPr lang="ja-JP" altLang="en-US" dirty="0" smtClean="0"/>
              <a:t>する</a:t>
            </a:r>
            <a:endParaRPr lang="ja-JP" altLang="en-US" dirty="0"/>
          </a:p>
          <a:p>
            <a:r>
              <a:rPr lang="ja-JP" altLang="en-US" dirty="0"/>
              <a:t>ニューラルネットワークの中間層では使用されない</a:t>
            </a:r>
          </a:p>
          <a:p>
            <a:r>
              <a:rPr lang="ja-JP" altLang="en-US" dirty="0"/>
              <a:t>階段関数とも呼ばれる。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非線形</a:t>
            </a:r>
            <a:r>
              <a:rPr lang="ja-JP" altLang="en-US" dirty="0" smtClean="0"/>
              <a:t>関数</a:t>
            </a:r>
            <a:r>
              <a:rPr lang="en-US" altLang="ja-JP" dirty="0"/>
              <a:t>-</a:t>
            </a:r>
            <a:r>
              <a:rPr lang="ja-JP" altLang="en-US" dirty="0" smtClean="0"/>
              <a:t>ステップ関数</a:t>
            </a:r>
            <a:endParaRPr lang="ja-JP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0" t="14131" r="7788" b="10870"/>
          <a:stretch/>
        </p:blipFill>
        <p:spPr bwMode="auto">
          <a:xfrm>
            <a:off x="3347864" y="3033868"/>
            <a:ext cx="4536504" cy="340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8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0.0</a:t>
            </a:r>
            <a:r>
              <a:rPr lang="ja-JP" altLang="en-US" dirty="0"/>
              <a:t>～</a:t>
            </a:r>
            <a:r>
              <a:rPr lang="en-US" altLang="ja-JP" dirty="0"/>
              <a:t>1.0</a:t>
            </a:r>
            <a:r>
              <a:rPr lang="ja-JP" altLang="en-US" dirty="0"/>
              <a:t>の</a:t>
            </a:r>
            <a:r>
              <a:rPr lang="ja-JP" altLang="en-US" dirty="0" smtClean="0"/>
              <a:t>範囲</a:t>
            </a:r>
            <a:r>
              <a:rPr lang="ja-JP" altLang="en-US" dirty="0"/>
              <a:t>で</a:t>
            </a:r>
            <a:r>
              <a:rPr lang="ja-JP" altLang="en-US" dirty="0" smtClean="0"/>
              <a:t>出力する</a:t>
            </a:r>
            <a:endParaRPr lang="en-US" altLang="ja-JP" dirty="0" smtClean="0"/>
          </a:p>
          <a:p>
            <a:r>
              <a:rPr lang="ja-JP" altLang="en-US" dirty="0" smtClean="0"/>
              <a:t>２クラスの識別問題において確率を表現する</a:t>
            </a:r>
            <a:endParaRPr lang="en-US" altLang="ja-JP" dirty="0" smtClean="0"/>
          </a:p>
          <a:p>
            <a:r>
              <a:rPr lang="ja-JP" altLang="en-US" dirty="0" smtClean="0"/>
              <a:t>勾配</a:t>
            </a:r>
            <a:r>
              <a:rPr lang="ja-JP" altLang="en-US" dirty="0"/>
              <a:t>消失が起きるため、現在は使用されていない</a:t>
            </a:r>
          </a:p>
          <a:p>
            <a:pPr lvl="1"/>
            <a:r>
              <a:rPr lang="ja-JP" altLang="en-US" dirty="0"/>
              <a:t>勉強中</a:t>
            </a:r>
            <a:r>
              <a:rPr lang="ja-JP" altLang="en-US" dirty="0" smtClean="0"/>
              <a:t>：逆伝播計算とか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非線形</a:t>
            </a:r>
            <a:r>
              <a:rPr lang="ja-JP" altLang="en-US" dirty="0" smtClean="0"/>
              <a:t>関数</a:t>
            </a:r>
            <a:r>
              <a:rPr lang="en-US" altLang="ja-JP" dirty="0" smtClean="0"/>
              <a:t>-</a:t>
            </a:r>
            <a:r>
              <a:rPr lang="ja-JP" altLang="en-US" dirty="0" smtClean="0"/>
              <a:t>シグモイド関数</a:t>
            </a:r>
            <a:endParaRPr lang="ja-JP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t="11292" r="8352" b="9793"/>
          <a:stretch/>
        </p:blipFill>
        <p:spPr bwMode="auto">
          <a:xfrm>
            <a:off x="4211960" y="2918842"/>
            <a:ext cx="4714016" cy="373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非線形</a:t>
            </a:r>
            <a:r>
              <a:rPr lang="ja-JP" altLang="en-US" dirty="0" smtClean="0"/>
              <a:t>関数</a:t>
            </a:r>
            <a:r>
              <a:rPr lang="en-US" altLang="ja-JP" dirty="0" smtClean="0"/>
              <a:t>-</a:t>
            </a:r>
            <a:r>
              <a:rPr lang="ja-JP" altLang="en-US" dirty="0" smtClean="0"/>
              <a:t>シグモイド関数</a:t>
            </a:r>
            <a:endParaRPr lang="ja-JP" altLang="en-US" dirty="0"/>
          </a:p>
        </p:txBody>
      </p:sp>
      <p:pic>
        <p:nvPicPr>
          <p:cNvPr id="13314" name="Picture 2" descr="https://newtechnologylifestyle.net/wp-content/uploads/2018/02/%E3%82%B7%E3%82%B0%E3%83%A2%E3%82%A4%E3%83%89%E9%96%A2%E6%95%B0%EF%BC%88%E3%82%A4%E3%83%A9%E3%82%B9%E3%83%88%EF%BC%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632848" cy="50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Rectified Linear Unit</a:t>
            </a:r>
            <a:r>
              <a:rPr lang="ja-JP" altLang="en-US" dirty="0"/>
              <a:t>（正規化線形ユニット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入力値が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以下の場合は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を出力、</a:t>
            </a:r>
            <a:r>
              <a:rPr lang="en-US" altLang="ja-JP" dirty="0" smtClean="0"/>
              <a:t>0</a:t>
            </a:r>
            <a:r>
              <a:rPr lang="ja-JP" altLang="en-US" dirty="0" smtClean="0"/>
              <a:t>より大きい場合は入力値を出力する。</a:t>
            </a:r>
            <a:endParaRPr lang="en-US" altLang="ja-JP" dirty="0" smtClean="0"/>
          </a:p>
          <a:p>
            <a:r>
              <a:rPr lang="ja-JP" altLang="en-US" dirty="0"/>
              <a:t>勾配消失が起こりにくい</a:t>
            </a:r>
            <a:endParaRPr lang="en-US" altLang="ja-JP" dirty="0"/>
          </a:p>
          <a:p>
            <a:r>
              <a:rPr lang="ja-JP" altLang="en-US" dirty="0"/>
              <a:t>計算しやすい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非線形</a:t>
            </a:r>
            <a:r>
              <a:rPr lang="ja-JP" altLang="en-US" dirty="0" smtClean="0"/>
              <a:t>関数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ReLU</a:t>
            </a:r>
            <a:r>
              <a:rPr lang="ja-JP" altLang="en-US" dirty="0" smtClean="0"/>
              <a:t>関数</a:t>
            </a:r>
            <a:endParaRPr lang="ja-JP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74240"/>
            <a:ext cx="4762252" cy="368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0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解決したい</a:t>
            </a:r>
            <a:r>
              <a:rPr lang="ja-JP" altLang="en-US" dirty="0" smtClean="0"/>
              <a:t>問題に応じて、出力層の活性化関数を使い分ける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出力層の活性化関数</a:t>
            </a:r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06613"/>
              </p:ext>
            </p:extLst>
          </p:nvPr>
        </p:nvGraphicFramePr>
        <p:xfrm>
          <a:off x="1043609" y="2636912"/>
          <a:ext cx="6672063" cy="232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815"/>
                <a:gridCol w="3108227"/>
                <a:gridCol w="2224021"/>
              </a:tblGrid>
              <a:tr h="48126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問題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活性化関数</a:t>
                      </a:r>
                    </a:p>
                  </a:txBody>
                  <a:tcPr marL="9525" marR="9525" marT="9525" marB="0" anchor="ctr"/>
                </a:tc>
              </a:tr>
              <a:tr h="80348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回帰問題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連続した数値における予測を行う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問題</a:t>
                      </a:r>
                      <a:endParaRPr lang="en-US" altLang="ja-JP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fontAlgn="t"/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→身長から体重を予測する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恒等関数</a:t>
                      </a:r>
                    </a:p>
                  </a:txBody>
                  <a:tcPr marL="9525" marR="9525" marT="9525" marB="0"/>
                </a:tc>
              </a:tr>
              <a:tr h="80348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分類問題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データがどのグループに属するのか予測する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問題</a:t>
                      </a:r>
                      <a:endParaRPr lang="en-US" altLang="ja-JP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fontAlgn="t"/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→動物の種類を分類する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ソフトマックス関数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6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線形関数</a:t>
            </a:r>
            <a:endParaRPr lang="en-US" altLang="ja-JP" dirty="0" smtClean="0"/>
          </a:p>
          <a:p>
            <a:r>
              <a:rPr lang="ja-JP" altLang="en-US" dirty="0" smtClean="0"/>
              <a:t>入力</a:t>
            </a:r>
            <a:r>
              <a:rPr lang="ja-JP" altLang="en-US" dirty="0"/>
              <a:t>した値と同じ値を常にそのまま</a:t>
            </a:r>
            <a:r>
              <a:rPr lang="ja-JP" altLang="en-US" dirty="0" smtClean="0"/>
              <a:t>返す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恒等関数</a:t>
            </a:r>
            <a:endParaRPr lang="ja-JP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92896"/>
            <a:ext cx="5353050" cy="416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8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の実数を出力</a:t>
            </a:r>
            <a:endParaRPr lang="en-US" altLang="ja-JP" dirty="0" smtClean="0"/>
          </a:p>
          <a:p>
            <a:r>
              <a:rPr lang="ja-JP" altLang="en-US" dirty="0" smtClean="0"/>
              <a:t>総和が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となる</a:t>
            </a:r>
            <a:endParaRPr lang="en-US" altLang="ja-JP" dirty="0" smtClean="0"/>
          </a:p>
          <a:p>
            <a:r>
              <a:rPr lang="ja-JP" altLang="en-US" dirty="0"/>
              <a:t>確立と</a:t>
            </a:r>
            <a:r>
              <a:rPr lang="ja-JP" altLang="en-US" dirty="0" smtClean="0"/>
              <a:t>して扱うことができる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ソフトマックス関数</a:t>
            </a:r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66583"/>
              </p:ext>
            </p:extLst>
          </p:nvPr>
        </p:nvGraphicFramePr>
        <p:xfrm>
          <a:off x="1763688" y="3140968"/>
          <a:ext cx="5040560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224136"/>
                <a:gridCol w="2736304"/>
              </a:tblGrid>
              <a:tr h="38349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分類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入力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ソフトマックス関数</a:t>
                      </a:r>
                      <a:endParaRPr lang="ja-JP" altLang="en-US" sz="2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64025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犬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0.71</a:t>
                      </a:r>
                    </a:p>
                  </a:txBody>
                  <a:tcPr marL="9525" marR="9525" marT="9525" marB="0"/>
                </a:tc>
              </a:tr>
              <a:tr h="64025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猫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0.26</a:t>
                      </a:r>
                    </a:p>
                  </a:txBody>
                  <a:tcPr marL="9525" marR="9525" marT="9525" marB="0"/>
                </a:tc>
              </a:tr>
              <a:tr h="64025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鳥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4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書籍紹介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2800" dirty="0"/>
              <a:t>ディープラーニングの</a:t>
            </a:r>
            <a:r>
              <a:rPr lang="ja-JP" altLang="en-US" sz="2800" dirty="0" smtClean="0"/>
              <a:t>理論</a:t>
            </a:r>
            <a:endParaRPr lang="en-US" altLang="ja-JP" sz="2800" dirty="0" smtClean="0"/>
          </a:p>
          <a:p>
            <a:pPr marL="880110" lvl="1" indent="-514350">
              <a:buFont typeface="+mj-lt"/>
              <a:buAutoNum type="arabicPeriod"/>
            </a:pPr>
            <a:r>
              <a:rPr kumimoji="1" lang="ja-JP" altLang="en-US" dirty="0" smtClean="0"/>
              <a:t>パーセプトロン</a:t>
            </a:r>
            <a:endParaRPr kumimoji="1" lang="en-US" altLang="ja-JP" dirty="0" smtClean="0"/>
          </a:p>
          <a:p>
            <a:pPr marL="880110" lvl="1" indent="-514350">
              <a:buFont typeface="+mj-lt"/>
              <a:buAutoNum type="arabicPeriod"/>
            </a:pPr>
            <a:r>
              <a:rPr kumimoji="1" lang="ja-JP" altLang="en-US" dirty="0" smtClean="0"/>
              <a:t>ニューラルネットワーク</a:t>
            </a:r>
            <a:endParaRPr kumimoji="1" lang="en-US" altLang="ja-JP" dirty="0" smtClean="0"/>
          </a:p>
          <a:p>
            <a:pPr marL="880110" lvl="1" indent="-514350">
              <a:buFont typeface="+mj-lt"/>
              <a:buAutoNum type="arabicPeriod"/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ニューラルネットワークの学習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誤差逆伝播法</a:t>
            </a:r>
          </a:p>
          <a:p>
            <a:pPr marL="880110" lvl="1" indent="-5143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学習に関するテクニック</a:t>
            </a:r>
          </a:p>
          <a:p>
            <a:pPr marL="880110" lvl="1" indent="-5143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畳み込みニューラルネットワーク</a:t>
            </a:r>
          </a:p>
          <a:p>
            <a:pPr marL="880110" lvl="1" indent="-5143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ディープラーニング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18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分類問題の場合、問題に応じて、数を決める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数字認識の場合、</a:t>
            </a:r>
            <a:r>
              <a:rPr lang="en-US" altLang="ja-JP" dirty="0" smtClean="0"/>
              <a:t>10</a:t>
            </a:r>
            <a:r>
              <a:rPr lang="ja-JP" altLang="en-US" dirty="0" smtClean="0"/>
              <a:t>個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出力層のニューロン数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3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 smtClean="0"/>
              <a:t>ニューラルネットワークによる</a:t>
            </a:r>
            <a:r>
              <a:rPr lang="en-US" altLang="ja-JP" dirty="0" smtClean="0"/>
              <a:t>XOR</a:t>
            </a:r>
            <a:r>
              <a:rPr lang="ja-JP" altLang="en-US" dirty="0" smtClean="0"/>
              <a:t>ゲート</a:t>
            </a:r>
            <a:endParaRPr lang="ja-JP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77240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1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次回予告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z="2800" dirty="0" smtClean="0"/>
              <a:t>ディープラーニング</a:t>
            </a:r>
            <a:r>
              <a:rPr lang="ja-JP" altLang="en-US" sz="2800" dirty="0"/>
              <a:t>の理論</a:t>
            </a:r>
            <a:endParaRPr lang="en-US" altLang="ja-JP" sz="2800" dirty="0"/>
          </a:p>
          <a:p>
            <a:pPr marL="880110" lvl="1" indent="-5143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パーセプトロン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ニューラルネットワーク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</a:rPr>
              <a:t>ニューラルネットワークの学習</a:t>
            </a:r>
            <a:endParaRPr lang="en-US" altLang="ja-JP" dirty="0">
              <a:solidFill>
                <a:srgbClr val="FF0000"/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</a:rPr>
              <a:t>誤差逆伝播法</a:t>
            </a:r>
          </a:p>
          <a:p>
            <a:pPr marL="880110" lvl="1" indent="-5143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学習に関するテクニック</a:t>
            </a:r>
          </a:p>
          <a:p>
            <a:pPr marL="880110" lvl="1" indent="-5143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畳み込みニューラルネットワーク</a:t>
            </a:r>
          </a:p>
          <a:p>
            <a:pPr marL="880110" lvl="1" indent="-5143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ディープラーニング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第二回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ありがとうございました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以上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3202460" cy="4525962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書籍</a:t>
            </a:r>
            <a:r>
              <a:rPr lang="ja-JP" altLang="en-US" dirty="0" smtClean="0"/>
              <a:t>紹介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39952" y="1412776"/>
            <a:ext cx="457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200" dirty="0" smtClean="0"/>
              <a:t>ゼロ</a:t>
            </a:r>
            <a:r>
              <a:rPr lang="ja-JP" altLang="en-US" sz="2200" dirty="0"/>
              <a:t>から作る</a:t>
            </a:r>
            <a:r>
              <a:rPr lang="en-US" altLang="ja-JP" sz="2200" dirty="0"/>
              <a:t>Deep Learning</a:t>
            </a:r>
          </a:p>
          <a:p>
            <a:pPr lvl="1"/>
            <a:r>
              <a:rPr lang="en-US" altLang="ja-JP" sz="2200" dirty="0" smtClean="0"/>
              <a:t>Python</a:t>
            </a:r>
            <a:r>
              <a:rPr lang="ja-JP" altLang="en-US" sz="2200" dirty="0"/>
              <a:t>で学ぶディープラーニングの理論と実装</a:t>
            </a:r>
            <a:endParaRPr kumimoji="1" lang="en-US" altLang="ja-JP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200" dirty="0"/>
              <a:t>外部のライブラリに頼らずに、</a:t>
            </a:r>
            <a:r>
              <a:rPr lang="en-US" altLang="ja-JP" sz="2200" dirty="0"/>
              <a:t>Python 3</a:t>
            </a:r>
            <a:r>
              <a:rPr lang="ja-JP" altLang="en-US" sz="2200" dirty="0"/>
              <a:t>によってゼロからディープラーニングを作ることで、ディープラーニングの原理を楽しく学ぶ。</a:t>
            </a:r>
            <a:endParaRPr lang="en-US" altLang="ja-JP" sz="2200" dirty="0" smtClean="0"/>
          </a:p>
          <a:p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812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ローゼンブラッド（アメリカの心理学者）によって</a:t>
            </a:r>
            <a:r>
              <a:rPr kumimoji="1" lang="en-US" altLang="ja-JP" dirty="0" smtClean="0"/>
              <a:t>1957</a:t>
            </a:r>
            <a:r>
              <a:rPr kumimoji="1" lang="ja-JP" altLang="en-US" dirty="0" smtClean="0"/>
              <a:t>年に考案されたあるアルゴリズム。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視覚と脳の機能</a:t>
            </a:r>
            <a:r>
              <a:rPr lang="ja-JP" altLang="en-US" dirty="0"/>
              <a:t>を</a:t>
            </a:r>
            <a:r>
              <a:rPr lang="ja-JP" altLang="en-US" dirty="0" smtClean="0"/>
              <a:t>モデル化したもの。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ニューラルネットワークの起源となるアルゴリズム。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複数の入力があり、一つを結果を出力する論理回路。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ja-JP" dirty="0" smtClean="0"/>
              <a:t>AND</a:t>
            </a:r>
            <a:r>
              <a:rPr lang="ja-JP" altLang="en-US" dirty="0" smtClean="0"/>
              <a:t>ゲート、</a:t>
            </a:r>
            <a:r>
              <a:rPr lang="en-US" altLang="ja-JP" dirty="0" smtClean="0"/>
              <a:t>OR</a:t>
            </a:r>
            <a:r>
              <a:rPr lang="ja-JP" altLang="en-US" dirty="0" smtClean="0"/>
              <a:t>ゲート、</a:t>
            </a:r>
            <a:r>
              <a:rPr lang="en-US" altLang="ja-JP" dirty="0" smtClean="0"/>
              <a:t>NAND</a:t>
            </a:r>
            <a:r>
              <a:rPr lang="ja-JP" altLang="en-US" dirty="0"/>
              <a:t>ゲート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パーセプトロン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26332"/>
            <a:ext cx="87249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0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1" y="908720"/>
            <a:ext cx="6264696" cy="4594110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 algn="ctr"/>
            <a:r>
              <a:rPr lang="ja-JP" altLang="en-US" dirty="0" smtClean="0"/>
              <a:t>パーセプトロンの基本</a:t>
            </a:r>
            <a:endParaRPr lang="en-US" altLang="ja-JP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548455"/>
              </p:ext>
            </p:extLst>
          </p:nvPr>
        </p:nvGraphicFramePr>
        <p:xfrm>
          <a:off x="2987824" y="4221088"/>
          <a:ext cx="6048672" cy="23652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7806"/>
                <a:gridCol w="4770866"/>
              </a:tblGrid>
              <a:tr h="441535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出力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</a:t>
                      </a:r>
                      <a:r>
                        <a:rPr kumimoji="1" lang="ja-JP" altLang="en-US" sz="2000" dirty="0" smtClean="0"/>
                        <a:t> </a:t>
                      </a:r>
                      <a:r>
                        <a:rPr kumimoji="1" lang="en-US" altLang="ja-JP" sz="2000" dirty="0" smtClean="0"/>
                        <a:t>or</a:t>
                      </a:r>
                      <a:r>
                        <a:rPr kumimoji="1" lang="ja-JP" altLang="en-US" sz="2000" dirty="0" smtClean="0"/>
                        <a:t> </a:t>
                      </a:r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を出力する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1535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バイアス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を出力する調整値、下駄はき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（発火（</a:t>
                      </a:r>
                      <a:r>
                        <a:rPr kumimoji="1" lang="en-US" altLang="ja-JP" sz="2000" dirty="0" smtClean="0"/>
                        <a:t>1</a:t>
                      </a:r>
                      <a:r>
                        <a:rPr kumimoji="1" lang="ja-JP" altLang="en-US" sz="2000" dirty="0" smtClean="0"/>
                        <a:t>と判定する）しやすさを調整する）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781178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入力値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複数指定が可能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1535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重み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入力の重要度を調整する値</a:t>
                      </a:r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644008" y="1354320"/>
                <a:ext cx="387817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500" i="1" smtClean="0">
                          <a:latin typeface="Cambria Math"/>
                        </a:rPr>
                        <m:t>0 (</m:t>
                      </m:r>
                      <m:r>
                        <a:rPr lang="en-US" altLang="ja-JP" sz="2500" i="1" smtClean="0">
                          <a:latin typeface="Cambria Math"/>
                        </a:rPr>
                        <m:t>𝑤</m:t>
                      </m:r>
                      <m:r>
                        <a:rPr lang="en-US" altLang="ja-JP" sz="2500" i="1" smtClean="0">
                          <a:latin typeface="Cambria Math"/>
                        </a:rPr>
                        <m:t>1</m:t>
                      </m:r>
                      <m:r>
                        <a:rPr lang="en-US" altLang="ja-JP" sz="2500" i="1" smtClean="0">
                          <a:latin typeface="Cambria Math"/>
                        </a:rPr>
                        <m:t>𝑥</m:t>
                      </m:r>
                      <m:r>
                        <a:rPr lang="en-US" altLang="ja-JP" sz="2500" i="1" smtClean="0">
                          <a:latin typeface="Cambria Math"/>
                        </a:rPr>
                        <m:t>1+</m:t>
                      </m:r>
                      <m:r>
                        <a:rPr lang="en-US" altLang="ja-JP" sz="2500" i="1" smtClean="0">
                          <a:latin typeface="Cambria Math"/>
                        </a:rPr>
                        <m:t>𝑤</m:t>
                      </m:r>
                      <m:r>
                        <a:rPr lang="en-US" altLang="ja-JP" sz="2500" i="1" smtClean="0">
                          <a:latin typeface="Cambria Math"/>
                        </a:rPr>
                        <m:t>2</m:t>
                      </m:r>
                      <m:r>
                        <a:rPr lang="en-US" altLang="ja-JP" sz="2500" i="1" smtClean="0">
                          <a:latin typeface="Cambria Math"/>
                        </a:rPr>
                        <m:t>𝑥</m:t>
                      </m:r>
                      <m:r>
                        <a:rPr lang="en-US" altLang="ja-JP" sz="2500" i="1" smtClean="0">
                          <a:latin typeface="Cambria Math"/>
                        </a:rPr>
                        <m:t>2+</m:t>
                      </m:r>
                      <m:r>
                        <a:rPr lang="en-US" altLang="ja-JP" sz="2500" b="0" i="1" smtClean="0">
                          <a:latin typeface="Cambria Math"/>
                        </a:rPr>
                        <m:t>𝑏</m:t>
                      </m:r>
                      <m:r>
                        <a:rPr lang="en-US" altLang="ja-JP" sz="2500" i="1" smtClean="0">
                          <a:latin typeface="Cambria Math"/>
                        </a:rPr>
                        <m:t>≦</m:t>
                      </m:r>
                      <m:r>
                        <a:rPr lang="en-US" altLang="ja-JP" sz="2500" i="1" smtClean="0">
                          <a:latin typeface="Cambria Math"/>
                        </a:rPr>
                        <m:t>𝜃</m:t>
                      </m:r>
                      <m:r>
                        <a:rPr lang="en-US" altLang="ja-JP" sz="250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500" b="0" i="1" smtClean="0">
                          <a:latin typeface="Cambria Math"/>
                        </a:rPr>
                        <m:t>1</m:t>
                      </m:r>
                      <m:r>
                        <a:rPr lang="en-US" altLang="ja-JP" sz="2500" i="1">
                          <a:latin typeface="Cambria Math"/>
                        </a:rPr>
                        <m:t> (</m:t>
                      </m:r>
                      <m:r>
                        <a:rPr lang="en-US" altLang="ja-JP" sz="2500" i="1">
                          <a:latin typeface="Cambria Math"/>
                        </a:rPr>
                        <m:t>𝑤</m:t>
                      </m:r>
                      <m:r>
                        <a:rPr lang="en-US" altLang="ja-JP" sz="2500" i="1">
                          <a:latin typeface="Cambria Math"/>
                        </a:rPr>
                        <m:t>1</m:t>
                      </m:r>
                      <m:r>
                        <a:rPr lang="en-US" altLang="ja-JP" sz="2500" i="1">
                          <a:latin typeface="Cambria Math"/>
                        </a:rPr>
                        <m:t>𝑥</m:t>
                      </m:r>
                      <m:r>
                        <a:rPr lang="en-US" altLang="ja-JP" sz="2500" i="1">
                          <a:latin typeface="Cambria Math"/>
                        </a:rPr>
                        <m:t>1+</m:t>
                      </m:r>
                      <m:r>
                        <a:rPr lang="en-US" altLang="ja-JP" sz="2500" i="1">
                          <a:latin typeface="Cambria Math"/>
                        </a:rPr>
                        <m:t>𝑤</m:t>
                      </m:r>
                      <m:r>
                        <a:rPr lang="en-US" altLang="ja-JP" sz="2500" i="1">
                          <a:latin typeface="Cambria Math"/>
                        </a:rPr>
                        <m:t>2</m:t>
                      </m:r>
                      <m:r>
                        <a:rPr lang="en-US" altLang="ja-JP" sz="2500" i="1">
                          <a:latin typeface="Cambria Math"/>
                        </a:rPr>
                        <m:t>𝑥</m:t>
                      </m:r>
                      <m:r>
                        <a:rPr lang="en-US" altLang="ja-JP" sz="2500" i="1">
                          <a:latin typeface="Cambria Math"/>
                        </a:rPr>
                        <m:t>2+</m:t>
                      </m:r>
                      <m:r>
                        <a:rPr lang="en-US" altLang="ja-JP" sz="2500" b="0" i="1" smtClean="0">
                          <a:latin typeface="Cambria Math"/>
                        </a:rPr>
                        <m:t>𝑏</m:t>
                      </m:r>
                      <m:r>
                        <a:rPr lang="en-US" altLang="ja-JP" sz="2500" b="0" i="1" smtClean="0">
                          <a:latin typeface="Cambria Math"/>
                        </a:rPr>
                        <m:t>&gt;</m:t>
                      </m:r>
                      <m:r>
                        <a:rPr lang="en-US" altLang="ja-JP" sz="2500" i="1">
                          <a:latin typeface="Cambria Math"/>
                        </a:rPr>
                        <m:t>𝜃</m:t>
                      </m:r>
                      <m:r>
                        <a:rPr lang="en-US" altLang="ja-JP" sz="25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2500" dirty="0"/>
              </a:p>
              <a:p>
                <a:endParaRPr kumimoji="1" lang="ja-JP" altLang="en-US" sz="25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354320"/>
                <a:ext cx="3878178" cy="12464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769901" y="1628800"/>
                <a:ext cx="629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/>
                        </a:rPr>
                        <m:t>𝑦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01" y="1628800"/>
                <a:ext cx="629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中かっこ 7"/>
          <p:cNvSpPr/>
          <p:nvPr/>
        </p:nvSpPr>
        <p:spPr>
          <a:xfrm>
            <a:off x="4399368" y="1414608"/>
            <a:ext cx="144016" cy="7182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0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重み・バイアスを変えることで、論理判定が可能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パーセプトロンによる論理判定</a:t>
            </a:r>
            <a:endParaRPr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758345"/>
              </p:ext>
            </p:extLst>
          </p:nvPr>
        </p:nvGraphicFramePr>
        <p:xfrm>
          <a:off x="1475656" y="2204864"/>
          <a:ext cx="5519902" cy="388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9902"/>
                <a:gridCol w="1440000"/>
                <a:gridCol w="1440000"/>
                <a:gridCol w="1440000"/>
              </a:tblGrid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NAND</a:t>
                      </a:r>
                    </a:p>
                  </a:txBody>
                  <a:tcPr marL="9525" marR="9525" marT="9525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入力１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入力２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重み１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-0.5</a:t>
                      </a:r>
                    </a:p>
                  </a:txBody>
                  <a:tcPr marL="9525" marR="9525" marT="9525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重み２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-0.5</a:t>
                      </a:r>
                    </a:p>
                  </a:txBody>
                  <a:tcPr marL="9525" marR="9525" marT="9525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バイアス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-0.7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-0.2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計算結果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000" b="1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-0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000" b="1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000" b="1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閾値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出力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8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ゲート、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ゲート</a:t>
            </a:r>
            <a:r>
              <a:rPr lang="ja-JP" altLang="en-US" dirty="0" smtClean="0"/>
              <a:t>、ＮＡＮＤゲートの判定できる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ja-JP" dirty="0" smtClean="0"/>
              <a:t>XOR</a:t>
            </a:r>
            <a:r>
              <a:rPr lang="ja-JP" altLang="en-US" dirty="0" smtClean="0"/>
              <a:t>ゲートの判定ができない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単層パーセプトロン</a:t>
            </a:r>
            <a:endParaRPr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00" y="3060772"/>
            <a:ext cx="3672408" cy="245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6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ja-JP" dirty="0" smtClean="0"/>
              <a:t>AND</a:t>
            </a:r>
            <a:r>
              <a:rPr lang="ja-JP" altLang="en-US" dirty="0" smtClean="0"/>
              <a:t>ゲート、</a:t>
            </a:r>
            <a:r>
              <a:rPr lang="en-US" altLang="ja-JP" dirty="0" smtClean="0"/>
              <a:t>OR</a:t>
            </a:r>
            <a:r>
              <a:rPr lang="ja-JP" altLang="en-US" dirty="0" smtClean="0"/>
              <a:t>ゲート、ＮＡＮＤゲートを組み合わせて、ＸＯＲゲートの判定が可能。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/>
              <a:t>多層パーセプトロン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07" y="2393429"/>
            <a:ext cx="46291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742" y="4176539"/>
            <a:ext cx="451174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 algn="ctr"/>
            <a:r>
              <a:rPr lang="ja-JP" altLang="en-US" dirty="0"/>
              <a:t>ニューラルネットワーク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３層</a:t>
            </a:r>
            <a:r>
              <a:rPr lang="ja-JP" altLang="en-US" dirty="0"/>
              <a:t>構成（入力層、中間層、</a:t>
            </a:r>
            <a:r>
              <a:rPr lang="ja-JP" altLang="en-US" dirty="0" smtClean="0"/>
              <a:t>出力層）で構成</a:t>
            </a:r>
            <a:endParaRPr lang="en-US" altLang="ja-JP" dirty="0"/>
          </a:p>
          <a:p>
            <a:r>
              <a:rPr lang="ja-JP" altLang="en-US" dirty="0" smtClean="0"/>
              <a:t>中間層には、ステップ関数以外の活性化関数を使用</a:t>
            </a:r>
            <a:endParaRPr lang="en-US" altLang="ja-JP" dirty="0" smtClean="0"/>
          </a:p>
          <a:p>
            <a:r>
              <a:rPr kumimoji="1" lang="ja-JP" altLang="en-US" dirty="0" smtClean="0"/>
              <a:t>出力が「</a:t>
            </a:r>
            <a:r>
              <a:rPr kumimoji="1" lang="en-US" altLang="ja-JP" dirty="0" smtClean="0"/>
              <a:t>0</a:t>
            </a:r>
            <a:r>
              <a:rPr lang="ja-JP" altLang="en-US" dirty="0"/>
              <a:t>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」以外もある</a:t>
            </a:r>
            <a:endParaRPr kumimoji="1" lang="ja-JP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2" y="2924944"/>
            <a:ext cx="6669087" cy="371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3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3503</TotalTime>
  <Words>697</Words>
  <Application>Microsoft Office PowerPoint</Application>
  <PresentationFormat>画面に合わせる (4:3)</PresentationFormat>
  <Paragraphs>172</Paragraphs>
  <Slides>23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ビジネス</vt:lpstr>
      <vt:lpstr>ディープラーニング</vt:lpstr>
      <vt:lpstr>目次</vt:lpstr>
      <vt:lpstr>書籍紹介</vt:lpstr>
      <vt:lpstr>パーセプトロン</vt:lpstr>
      <vt:lpstr>パーセプトロンの基本</vt:lpstr>
      <vt:lpstr>パーセプトロンによる論理判定</vt:lpstr>
      <vt:lpstr>単層パーセプトロン</vt:lpstr>
      <vt:lpstr>多層パーセプトロン</vt:lpstr>
      <vt:lpstr>ニューラルネットワーク</vt:lpstr>
      <vt:lpstr>単層パーセプトロン</vt:lpstr>
      <vt:lpstr>活性化関数</vt:lpstr>
      <vt:lpstr>非線形関数、線形関数</vt:lpstr>
      <vt:lpstr>非線形関数-ステップ関数</vt:lpstr>
      <vt:lpstr>非線形関数-シグモイド関数</vt:lpstr>
      <vt:lpstr>非線形関数-シグモイド関数</vt:lpstr>
      <vt:lpstr>非線形関数-ReLU関数</vt:lpstr>
      <vt:lpstr>出力層の活性化関数</vt:lpstr>
      <vt:lpstr>恒等関数</vt:lpstr>
      <vt:lpstr>ソフトマックス関数</vt:lpstr>
      <vt:lpstr>出力層のニューロン数</vt:lpstr>
      <vt:lpstr>ニューラルネットワークによるXORゲート</vt:lpstr>
      <vt:lpstr>次回予告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ディープラーニング</dc:title>
  <dc:creator>win-user</dc:creator>
  <cp:lastModifiedBy>win-user</cp:lastModifiedBy>
  <cp:revision>351</cp:revision>
  <dcterms:created xsi:type="dcterms:W3CDTF">2020-11-22T03:31:29Z</dcterms:created>
  <dcterms:modified xsi:type="dcterms:W3CDTF">2021-01-24T20:50:28Z</dcterms:modified>
</cp:coreProperties>
</file>