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8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829761"/>
          </a:xfrm>
        </p:spPr>
        <p:txBody>
          <a:bodyPr/>
          <a:lstStyle/>
          <a:p>
            <a:r>
              <a:rPr kumimoji="1" lang="ja-JP" altLang="en-US" dirty="0" smtClean="0"/>
              <a:t>ディープラーニング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服部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81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79"/>
          <a:stretch/>
        </p:blipFill>
        <p:spPr>
          <a:xfrm>
            <a:off x="467544" y="1412776"/>
            <a:ext cx="8311858" cy="4248472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神経細胞（ニューロン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0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4"/>
          <a:stretch/>
        </p:blipFill>
        <p:spPr>
          <a:xfrm>
            <a:off x="539551" y="1700808"/>
            <a:ext cx="8051587" cy="3384376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神経細胞（ニューロン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2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264696" cy="459411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/>
              <a:t>人工ニューロン</a:t>
            </a:r>
            <a:r>
              <a:rPr lang="en-US" altLang="ja-JP" dirty="0"/>
              <a:t>=</a:t>
            </a:r>
            <a:r>
              <a:rPr lang="ja-JP" altLang="en-US" dirty="0"/>
              <a:t>パーセプトロン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10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/>
              <a:t>人工ニューロン</a:t>
            </a:r>
            <a:r>
              <a:rPr lang="en-US" altLang="ja-JP" dirty="0"/>
              <a:t>=</a:t>
            </a:r>
            <a:r>
              <a:rPr lang="ja-JP" altLang="en-US" dirty="0"/>
              <a:t>パーセプトロン</a:t>
            </a:r>
            <a:endParaRPr lang="en-US" altLang="ja-JP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886859"/>
              </p:ext>
            </p:extLst>
          </p:nvPr>
        </p:nvGraphicFramePr>
        <p:xfrm>
          <a:off x="899592" y="2276872"/>
          <a:ext cx="7437512" cy="188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1204"/>
                <a:gridCol w="586630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出力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r>
                        <a:rPr kumimoji="1" lang="ja-JP" altLang="en-US" sz="2000" dirty="0" smtClean="0"/>
                        <a:t> </a:t>
                      </a:r>
                      <a:r>
                        <a:rPr kumimoji="1" lang="en-US" altLang="ja-JP" sz="2000" dirty="0" smtClean="0"/>
                        <a:t>or</a:t>
                      </a:r>
                      <a:r>
                        <a:rPr kumimoji="1" lang="ja-JP" altLang="en-US" sz="2000" dirty="0" smtClean="0"/>
                        <a:t> </a:t>
                      </a:r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を出力値とする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バイアス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を出力する度合を調整するための値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入力値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複数指定が可能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重み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入力の重要度を調整する値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1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/>
              <a:t>人工ニューロン</a:t>
            </a:r>
            <a:r>
              <a:rPr lang="en-US" altLang="ja-JP" dirty="0"/>
              <a:t>=</a:t>
            </a:r>
            <a:r>
              <a:rPr lang="ja-JP" altLang="en-US" dirty="0"/>
              <a:t>パーセプトロン</a:t>
            </a:r>
            <a:endParaRPr lang="en-US" altLang="ja-JP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バイアス </a:t>
            </a:r>
            <a:r>
              <a:rPr lang="en-US" altLang="ja-JP" dirty="0"/>
              <a:t>+</a:t>
            </a:r>
            <a:r>
              <a:rPr lang="ja-JP" altLang="en-US" dirty="0"/>
              <a:t>（入力</a:t>
            </a:r>
            <a:r>
              <a:rPr lang="en-US" altLang="ja-JP" dirty="0"/>
              <a:t>1 × </a:t>
            </a:r>
            <a:r>
              <a:rPr lang="ja-JP" altLang="en-US" dirty="0"/>
              <a:t>重み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r>
              <a:rPr lang="en-US" altLang="ja-JP" dirty="0"/>
              <a:t>+</a:t>
            </a:r>
            <a:r>
              <a:rPr lang="ja-JP" altLang="en-US" dirty="0"/>
              <a:t>（入力</a:t>
            </a:r>
            <a:r>
              <a:rPr lang="en-US" altLang="ja-JP" dirty="0"/>
              <a:t>2 × </a:t>
            </a:r>
            <a:r>
              <a:rPr lang="ja-JP" altLang="en-US" dirty="0"/>
              <a:t>重み</a:t>
            </a:r>
            <a:r>
              <a:rPr lang="en-US" altLang="ja-JP" dirty="0"/>
              <a:t>2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= a</a:t>
            </a:r>
            <a:endParaRPr lang="en-US" altLang="ja-JP" dirty="0"/>
          </a:p>
          <a:p>
            <a:pPr lvl="1"/>
            <a:r>
              <a:rPr lang="en-US" altLang="ja-JP" dirty="0"/>
              <a:t>a ≦ 0 </a:t>
            </a:r>
            <a:r>
              <a:rPr lang="ja-JP" altLang="en-US" dirty="0"/>
              <a:t>なら </a:t>
            </a:r>
            <a:r>
              <a:rPr lang="en-US" altLang="ja-JP" dirty="0"/>
              <a:t>0 </a:t>
            </a:r>
            <a:r>
              <a:rPr lang="ja-JP" altLang="en-US" dirty="0"/>
              <a:t>を出力</a:t>
            </a:r>
          </a:p>
          <a:p>
            <a:pPr lvl="1"/>
            <a:r>
              <a:rPr lang="en-US" altLang="ja-JP" dirty="0"/>
              <a:t>a &gt; 0 </a:t>
            </a:r>
            <a:r>
              <a:rPr lang="ja-JP" altLang="en-US" dirty="0"/>
              <a:t>なら </a:t>
            </a:r>
            <a:r>
              <a:rPr lang="en-US" altLang="ja-JP" dirty="0"/>
              <a:t>1 </a:t>
            </a:r>
            <a:r>
              <a:rPr lang="ja-JP" altLang="en-US" dirty="0"/>
              <a:t>を出力</a:t>
            </a:r>
          </a:p>
          <a:p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49354"/>
              </p:ext>
            </p:extLst>
          </p:nvPr>
        </p:nvGraphicFramePr>
        <p:xfrm>
          <a:off x="1043608" y="3284984"/>
          <a:ext cx="6552729" cy="2773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84243"/>
                <a:gridCol w="2184243"/>
                <a:gridCol w="2184243"/>
              </a:tblGrid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バイアス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-0.5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-0.3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</a:t>
                      </a:r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</a:t>
                      </a:r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重み</a:t>
                      </a:r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0.7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重み</a:t>
                      </a:r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0.7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計算結果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-0.2&lt;0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0.4</a:t>
                      </a:r>
                      <a:r>
                        <a:rPr kumimoji="1" lang="ja-JP" altLang="en-US" sz="2000" dirty="0" smtClean="0"/>
                        <a:t>≧</a:t>
                      </a:r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出力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9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/>
              <a:t>ニューラルネットワーク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6940779" cy="4508638"/>
          </a:xfrm>
        </p:spPr>
      </p:pic>
    </p:spTree>
    <p:extLst>
      <p:ext uri="{BB962C8B-B14F-4D97-AF65-F5344CB8AC3E}">
        <p14:creationId xmlns:p14="http://schemas.microsoft.com/office/powerpoint/2010/main" val="24668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 algn="ctr"/>
            <a:r>
              <a:rPr lang="en-US" altLang="ja-JP" dirty="0"/>
              <a:t>Deep Learning</a:t>
            </a:r>
            <a:r>
              <a:rPr lang="ja-JP" altLang="en-US" dirty="0"/>
              <a:t>画像</a:t>
            </a:r>
            <a:r>
              <a:rPr lang="ja-JP" altLang="en-US" dirty="0" smtClean="0"/>
              <a:t>認識</a:t>
            </a:r>
            <a:endParaRPr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15967" r="5570"/>
          <a:stretch/>
        </p:blipFill>
        <p:spPr>
          <a:xfrm>
            <a:off x="683568" y="1340768"/>
            <a:ext cx="8106628" cy="4752528"/>
          </a:xfrm>
        </p:spPr>
      </p:pic>
    </p:spTree>
    <p:extLst>
      <p:ext uri="{BB962C8B-B14F-4D97-AF65-F5344CB8AC3E}">
        <p14:creationId xmlns:p14="http://schemas.microsoft.com/office/powerpoint/2010/main" val="561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 algn="ctr"/>
            <a:r>
              <a:rPr lang="en-US" altLang="ja-JP" dirty="0"/>
              <a:t>Deep Learning</a:t>
            </a:r>
            <a:r>
              <a:rPr lang="ja-JP" altLang="en-US" dirty="0"/>
              <a:t>画像</a:t>
            </a:r>
            <a:r>
              <a:rPr lang="ja-JP" altLang="en-US" dirty="0" smtClean="0"/>
              <a:t>認識の学習</a:t>
            </a: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928153" y="1760017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3928153" y="235208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141638" y="177749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141638" y="253675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141638" y="354982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141638" y="5445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118085" y="1718806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0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7118085" y="2735934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16" name="円/楕円 15"/>
          <p:cNvSpPr/>
          <p:nvPr/>
        </p:nvSpPr>
        <p:spPr>
          <a:xfrm>
            <a:off x="7105073" y="5517288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9</a:t>
            </a:r>
            <a:endParaRPr kumimoji="1" lang="ja-JP" altLang="en-US" sz="2000" dirty="0"/>
          </a:p>
        </p:txBody>
      </p:sp>
      <p:sp>
        <p:nvSpPr>
          <p:cNvPr id="17" name="円/楕円 16"/>
          <p:cNvSpPr/>
          <p:nvPr/>
        </p:nvSpPr>
        <p:spPr>
          <a:xfrm>
            <a:off x="7118085" y="2227370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１</a:t>
            </a:r>
            <a:endParaRPr kumimoji="1" lang="ja-JP" altLang="en-US" sz="2000" dirty="0"/>
          </a:p>
        </p:txBody>
      </p:sp>
      <p:sp>
        <p:nvSpPr>
          <p:cNvPr id="18" name="円/楕円 17"/>
          <p:cNvSpPr/>
          <p:nvPr/>
        </p:nvSpPr>
        <p:spPr>
          <a:xfrm>
            <a:off x="7118085" y="3244498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3</a:t>
            </a:r>
            <a:endParaRPr kumimoji="1" lang="ja-JP" altLang="en-US" sz="2000" dirty="0"/>
          </a:p>
        </p:txBody>
      </p:sp>
      <p:sp>
        <p:nvSpPr>
          <p:cNvPr id="22" name="円/楕円 21"/>
          <p:cNvSpPr/>
          <p:nvPr/>
        </p:nvSpPr>
        <p:spPr>
          <a:xfrm>
            <a:off x="3928153" y="486977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3928153" y="551728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" b="12744"/>
          <a:stretch/>
        </p:blipFill>
        <p:spPr>
          <a:xfrm>
            <a:off x="251521" y="4161802"/>
            <a:ext cx="1274396" cy="1230594"/>
          </a:xfrm>
          <a:prstGeom prst="rect">
            <a:avLst/>
          </a:prstGeom>
        </p:spPr>
      </p:pic>
      <p:sp>
        <p:nvSpPr>
          <p:cNvPr id="25" name="四角形吹き出し 24"/>
          <p:cNvSpPr/>
          <p:nvPr/>
        </p:nvSpPr>
        <p:spPr>
          <a:xfrm>
            <a:off x="258710" y="2692859"/>
            <a:ext cx="1267208" cy="890893"/>
          </a:xfrm>
          <a:prstGeom prst="wedgeRectCallout">
            <a:avLst>
              <a:gd name="adj1" fmla="val -18900"/>
              <a:gd name="adj2" fmla="val 11826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28×28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=784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左中かっこ 25"/>
          <p:cNvSpPr/>
          <p:nvPr/>
        </p:nvSpPr>
        <p:spPr>
          <a:xfrm>
            <a:off x="1835696" y="1681742"/>
            <a:ext cx="621783" cy="4199299"/>
          </a:xfrm>
          <a:prstGeom prst="leftBrace">
            <a:avLst>
              <a:gd name="adj1" fmla="val 8333"/>
              <a:gd name="adj2" fmla="val 7125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95735" y="1844824"/>
            <a:ext cx="14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X=0,Y=0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95735" y="2419420"/>
            <a:ext cx="14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X=1,Y=0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67799" y="4937113"/>
            <a:ext cx="166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X=26,Y=27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67799" y="5511709"/>
            <a:ext cx="166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X=27,Y=27</a:t>
            </a:r>
            <a:endParaRPr kumimoji="1" lang="ja-JP" altLang="en-US" sz="2000" dirty="0"/>
          </a:p>
        </p:txBody>
      </p:sp>
      <p:sp>
        <p:nvSpPr>
          <p:cNvPr id="31" name="円/楕円 30"/>
          <p:cNvSpPr/>
          <p:nvPr/>
        </p:nvSpPr>
        <p:spPr>
          <a:xfrm>
            <a:off x="7118085" y="3753063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4</a:t>
            </a:r>
            <a:endParaRPr kumimoji="1" lang="ja-JP" altLang="en-US" sz="2000" dirty="0"/>
          </a:p>
        </p:txBody>
      </p:sp>
      <p:sp>
        <p:nvSpPr>
          <p:cNvPr id="32" name="円/楕円 31"/>
          <p:cNvSpPr/>
          <p:nvPr/>
        </p:nvSpPr>
        <p:spPr>
          <a:xfrm>
            <a:off x="7103760" y="5054445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8</a:t>
            </a:r>
            <a:endParaRPr kumimoji="1" lang="ja-JP" altLang="en-US" sz="2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671082" y="1777490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71082" y="3296443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671082" y="5621178"/>
            <a:ext cx="136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0.3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（誤り）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71082" y="3801828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B050"/>
                </a:solidFill>
              </a:rPr>
              <a:t>0.1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671082" y="2264017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0.1</a:t>
            </a:r>
            <a:endParaRPr kumimoji="1" lang="ja-JP" altLang="en-US" sz="2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71082" y="2787879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0.1</a:t>
            </a:r>
            <a:endParaRPr kumimoji="1" lang="ja-JP" altLang="en-US" sz="2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71082" y="5099674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23283" y="3228293"/>
            <a:ext cx="492443" cy="10287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 smtClean="0"/>
              <a:t>・・・・</a:t>
            </a:r>
            <a:endParaRPr kumimoji="1" lang="en-US" altLang="ja-JP" sz="20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52887" y="4345010"/>
            <a:ext cx="492443" cy="709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 smtClean="0"/>
              <a:t>・・・・</a:t>
            </a:r>
            <a:endParaRPr kumimoji="1" lang="en-US" altLang="ja-JP" sz="2000" dirty="0" smtClean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4427984" y="2012017"/>
            <a:ext cx="709485" cy="1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5" idx="6"/>
            <a:endCxn id="9" idx="2"/>
          </p:cNvCxnSpPr>
          <p:nvPr/>
        </p:nvCxnSpPr>
        <p:spPr>
          <a:xfrm>
            <a:off x="4432153" y="2012017"/>
            <a:ext cx="709485" cy="77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5" idx="6"/>
            <a:endCxn id="10" idx="2"/>
          </p:cNvCxnSpPr>
          <p:nvPr/>
        </p:nvCxnSpPr>
        <p:spPr>
          <a:xfrm>
            <a:off x="4432153" y="2012017"/>
            <a:ext cx="709485" cy="178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5" idx="6"/>
            <a:endCxn id="11" idx="2"/>
          </p:cNvCxnSpPr>
          <p:nvPr/>
        </p:nvCxnSpPr>
        <p:spPr>
          <a:xfrm>
            <a:off x="4432153" y="2012017"/>
            <a:ext cx="709485" cy="368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8" idx="6"/>
            <a:endCxn id="12" idx="2"/>
          </p:cNvCxnSpPr>
          <p:nvPr/>
        </p:nvCxnSpPr>
        <p:spPr>
          <a:xfrm flipV="1">
            <a:off x="5645638" y="1970806"/>
            <a:ext cx="1472447" cy="5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8" idx="6"/>
            <a:endCxn id="17" idx="2"/>
          </p:cNvCxnSpPr>
          <p:nvPr/>
        </p:nvCxnSpPr>
        <p:spPr>
          <a:xfrm>
            <a:off x="5645638" y="2029490"/>
            <a:ext cx="1472447" cy="44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8" idx="6"/>
            <a:endCxn id="13" idx="2"/>
          </p:cNvCxnSpPr>
          <p:nvPr/>
        </p:nvCxnSpPr>
        <p:spPr>
          <a:xfrm>
            <a:off x="5645638" y="2029490"/>
            <a:ext cx="1472447" cy="95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8" idx="6"/>
            <a:endCxn id="18" idx="2"/>
          </p:cNvCxnSpPr>
          <p:nvPr/>
        </p:nvCxnSpPr>
        <p:spPr>
          <a:xfrm>
            <a:off x="5645638" y="2029490"/>
            <a:ext cx="1472447" cy="146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8" idx="6"/>
            <a:endCxn id="31" idx="2"/>
          </p:cNvCxnSpPr>
          <p:nvPr/>
        </p:nvCxnSpPr>
        <p:spPr>
          <a:xfrm>
            <a:off x="5645638" y="2029490"/>
            <a:ext cx="1472447" cy="19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8" idx="6"/>
            <a:endCxn id="32" idx="2"/>
          </p:cNvCxnSpPr>
          <p:nvPr/>
        </p:nvCxnSpPr>
        <p:spPr>
          <a:xfrm>
            <a:off x="5645638" y="2029490"/>
            <a:ext cx="1458122" cy="327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8" idx="6"/>
            <a:endCxn id="16" idx="3"/>
          </p:cNvCxnSpPr>
          <p:nvPr/>
        </p:nvCxnSpPr>
        <p:spPr>
          <a:xfrm>
            <a:off x="5645638" y="2029490"/>
            <a:ext cx="1533252" cy="391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9" idx="6"/>
            <a:endCxn id="12" idx="2"/>
          </p:cNvCxnSpPr>
          <p:nvPr/>
        </p:nvCxnSpPr>
        <p:spPr>
          <a:xfrm flipV="1">
            <a:off x="5645638" y="1970806"/>
            <a:ext cx="1472447" cy="81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9" idx="6"/>
            <a:endCxn id="17" idx="2"/>
          </p:cNvCxnSpPr>
          <p:nvPr/>
        </p:nvCxnSpPr>
        <p:spPr>
          <a:xfrm flipV="1">
            <a:off x="5645638" y="2479370"/>
            <a:ext cx="1472447" cy="30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9" idx="6"/>
            <a:endCxn id="13" idx="2"/>
          </p:cNvCxnSpPr>
          <p:nvPr/>
        </p:nvCxnSpPr>
        <p:spPr>
          <a:xfrm>
            <a:off x="5645638" y="2788752"/>
            <a:ext cx="1472447" cy="19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9" idx="6"/>
            <a:endCxn id="18" idx="2"/>
          </p:cNvCxnSpPr>
          <p:nvPr/>
        </p:nvCxnSpPr>
        <p:spPr>
          <a:xfrm>
            <a:off x="5645638" y="2788752"/>
            <a:ext cx="1472447" cy="70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9" idx="6"/>
            <a:endCxn id="31" idx="2"/>
          </p:cNvCxnSpPr>
          <p:nvPr/>
        </p:nvCxnSpPr>
        <p:spPr>
          <a:xfrm>
            <a:off x="5645638" y="2788752"/>
            <a:ext cx="1472447" cy="121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9" idx="6"/>
            <a:endCxn id="32" idx="2"/>
          </p:cNvCxnSpPr>
          <p:nvPr/>
        </p:nvCxnSpPr>
        <p:spPr>
          <a:xfrm>
            <a:off x="5645638" y="2788752"/>
            <a:ext cx="1458122" cy="25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9" idx="6"/>
            <a:endCxn id="16" idx="2"/>
          </p:cNvCxnSpPr>
          <p:nvPr/>
        </p:nvCxnSpPr>
        <p:spPr>
          <a:xfrm>
            <a:off x="5645638" y="2788752"/>
            <a:ext cx="1459435" cy="298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4763198" y="1196752"/>
            <a:ext cx="1897033" cy="48245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隠れ</a:t>
            </a:r>
            <a:r>
              <a:rPr lang="ja-JP" altLang="en-US" sz="2000" dirty="0">
                <a:solidFill>
                  <a:schemeClr val="tx1"/>
                </a:solidFill>
              </a:rPr>
              <a:t>層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四角形吹き出し 104"/>
          <p:cNvSpPr/>
          <p:nvPr/>
        </p:nvSpPr>
        <p:spPr>
          <a:xfrm>
            <a:off x="1691681" y="3187989"/>
            <a:ext cx="2236472" cy="1099811"/>
          </a:xfrm>
          <a:prstGeom prst="wedgeRectCallout">
            <a:avLst>
              <a:gd name="adj1" fmla="val 92470"/>
              <a:gd name="adj2" fmla="val 602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正解に近づくように重みを変更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6876256" y="119675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類似する</a:t>
            </a:r>
            <a:r>
              <a:rPr kumimoji="1" lang="ja-JP" altLang="en-US" sz="2000" dirty="0" smtClean="0"/>
              <a:t>確率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16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 algn="ctr"/>
            <a:r>
              <a:rPr lang="en-US" altLang="ja-JP" dirty="0" smtClean="0"/>
              <a:t>Deep Learning</a:t>
            </a:r>
            <a:r>
              <a:rPr lang="ja-JP" altLang="en-US" dirty="0" smtClean="0"/>
              <a:t>画像認識の学習</a:t>
            </a: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928153" y="1760017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3928153" y="235208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141638" y="177749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141638" y="253675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141638" y="354982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141638" y="5445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118085" y="1718806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0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7118085" y="2735934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16" name="円/楕円 15"/>
          <p:cNvSpPr/>
          <p:nvPr/>
        </p:nvSpPr>
        <p:spPr>
          <a:xfrm>
            <a:off x="7105073" y="5517288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9</a:t>
            </a:r>
            <a:endParaRPr kumimoji="1" lang="ja-JP" altLang="en-US" sz="2000" dirty="0"/>
          </a:p>
        </p:txBody>
      </p:sp>
      <p:sp>
        <p:nvSpPr>
          <p:cNvPr id="17" name="円/楕円 16"/>
          <p:cNvSpPr/>
          <p:nvPr/>
        </p:nvSpPr>
        <p:spPr>
          <a:xfrm>
            <a:off x="7118085" y="2227370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１</a:t>
            </a:r>
            <a:endParaRPr kumimoji="1" lang="ja-JP" altLang="en-US" sz="2000" dirty="0"/>
          </a:p>
        </p:txBody>
      </p:sp>
      <p:sp>
        <p:nvSpPr>
          <p:cNvPr id="18" name="円/楕円 17"/>
          <p:cNvSpPr/>
          <p:nvPr/>
        </p:nvSpPr>
        <p:spPr>
          <a:xfrm>
            <a:off x="7118085" y="3244498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3</a:t>
            </a:r>
            <a:endParaRPr kumimoji="1" lang="ja-JP" altLang="en-US" sz="2000" dirty="0"/>
          </a:p>
        </p:txBody>
      </p:sp>
      <p:sp>
        <p:nvSpPr>
          <p:cNvPr id="22" name="円/楕円 21"/>
          <p:cNvSpPr/>
          <p:nvPr/>
        </p:nvSpPr>
        <p:spPr>
          <a:xfrm>
            <a:off x="3928153" y="486977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3928153" y="5517288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" b="12744"/>
          <a:stretch/>
        </p:blipFill>
        <p:spPr>
          <a:xfrm>
            <a:off x="251521" y="4161802"/>
            <a:ext cx="1274396" cy="1230594"/>
          </a:xfrm>
          <a:prstGeom prst="rect">
            <a:avLst/>
          </a:prstGeom>
        </p:spPr>
      </p:pic>
      <p:sp>
        <p:nvSpPr>
          <p:cNvPr id="25" name="四角形吹き出し 24"/>
          <p:cNvSpPr/>
          <p:nvPr/>
        </p:nvSpPr>
        <p:spPr>
          <a:xfrm>
            <a:off x="258710" y="2692859"/>
            <a:ext cx="1267208" cy="890893"/>
          </a:xfrm>
          <a:prstGeom prst="wedgeRectCallout">
            <a:avLst>
              <a:gd name="adj1" fmla="val -18900"/>
              <a:gd name="adj2" fmla="val 11826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28×28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=784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左中かっこ 25"/>
          <p:cNvSpPr/>
          <p:nvPr/>
        </p:nvSpPr>
        <p:spPr>
          <a:xfrm>
            <a:off x="1835696" y="1681742"/>
            <a:ext cx="621783" cy="4199299"/>
          </a:xfrm>
          <a:prstGeom prst="leftBrace">
            <a:avLst>
              <a:gd name="adj1" fmla="val 8333"/>
              <a:gd name="adj2" fmla="val 7125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95735" y="1844824"/>
            <a:ext cx="14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X=0,Y=0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95735" y="2419420"/>
            <a:ext cx="14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X=1,Y=0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67799" y="4937113"/>
            <a:ext cx="166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X=26,Y=27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67799" y="5511709"/>
            <a:ext cx="166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X=27,Y=27</a:t>
            </a:r>
            <a:endParaRPr kumimoji="1" lang="ja-JP" altLang="en-US" sz="2000" dirty="0"/>
          </a:p>
        </p:txBody>
      </p:sp>
      <p:sp>
        <p:nvSpPr>
          <p:cNvPr id="31" name="円/楕円 30"/>
          <p:cNvSpPr/>
          <p:nvPr/>
        </p:nvSpPr>
        <p:spPr>
          <a:xfrm>
            <a:off x="7118085" y="3753063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4</a:t>
            </a:r>
            <a:endParaRPr kumimoji="1" lang="ja-JP" altLang="en-US" sz="2000" dirty="0"/>
          </a:p>
        </p:txBody>
      </p:sp>
      <p:sp>
        <p:nvSpPr>
          <p:cNvPr id="32" name="円/楕円 31"/>
          <p:cNvSpPr/>
          <p:nvPr/>
        </p:nvSpPr>
        <p:spPr>
          <a:xfrm>
            <a:off x="7103760" y="5054445"/>
            <a:ext cx="50405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8</a:t>
            </a:r>
            <a:endParaRPr kumimoji="1" lang="ja-JP" altLang="en-US" sz="2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671082" y="1777490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71082" y="3296443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671082" y="5621178"/>
            <a:ext cx="136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71082" y="3801828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B050"/>
                </a:solidFill>
              </a:rPr>
              <a:t>1.0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671082" y="2264017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71082" y="2787879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71082" y="5099674"/>
            <a:ext cx="71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0.0</a:t>
            </a:r>
            <a:endParaRPr kumimoji="1" lang="ja-JP" altLang="en-US" sz="2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23283" y="3228293"/>
            <a:ext cx="492443" cy="10287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 smtClean="0"/>
              <a:t>・・・・</a:t>
            </a:r>
            <a:endParaRPr kumimoji="1" lang="en-US" altLang="ja-JP" sz="20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52887" y="4345010"/>
            <a:ext cx="492443" cy="709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 smtClean="0"/>
              <a:t>・・・・</a:t>
            </a:r>
            <a:endParaRPr kumimoji="1" lang="en-US" altLang="ja-JP" sz="2000" dirty="0" smtClean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4427984" y="2012017"/>
            <a:ext cx="709485" cy="1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5" idx="6"/>
            <a:endCxn id="9" idx="2"/>
          </p:cNvCxnSpPr>
          <p:nvPr/>
        </p:nvCxnSpPr>
        <p:spPr>
          <a:xfrm>
            <a:off x="4432153" y="2012017"/>
            <a:ext cx="709485" cy="77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5" idx="6"/>
            <a:endCxn id="10" idx="2"/>
          </p:cNvCxnSpPr>
          <p:nvPr/>
        </p:nvCxnSpPr>
        <p:spPr>
          <a:xfrm>
            <a:off x="4432153" y="2012017"/>
            <a:ext cx="709485" cy="178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5" idx="6"/>
            <a:endCxn id="11" idx="2"/>
          </p:cNvCxnSpPr>
          <p:nvPr/>
        </p:nvCxnSpPr>
        <p:spPr>
          <a:xfrm>
            <a:off x="4432153" y="2012017"/>
            <a:ext cx="709485" cy="368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8" idx="6"/>
            <a:endCxn id="12" idx="2"/>
          </p:cNvCxnSpPr>
          <p:nvPr/>
        </p:nvCxnSpPr>
        <p:spPr>
          <a:xfrm flipV="1">
            <a:off x="5645638" y="1970806"/>
            <a:ext cx="1472447" cy="5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8" idx="6"/>
            <a:endCxn id="17" idx="2"/>
          </p:cNvCxnSpPr>
          <p:nvPr/>
        </p:nvCxnSpPr>
        <p:spPr>
          <a:xfrm>
            <a:off x="5645638" y="2029490"/>
            <a:ext cx="1472447" cy="44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8" idx="6"/>
            <a:endCxn id="13" idx="2"/>
          </p:cNvCxnSpPr>
          <p:nvPr/>
        </p:nvCxnSpPr>
        <p:spPr>
          <a:xfrm>
            <a:off x="5645638" y="2029490"/>
            <a:ext cx="1472447" cy="95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8" idx="6"/>
            <a:endCxn id="18" idx="2"/>
          </p:cNvCxnSpPr>
          <p:nvPr/>
        </p:nvCxnSpPr>
        <p:spPr>
          <a:xfrm>
            <a:off x="5645638" y="2029490"/>
            <a:ext cx="1472447" cy="146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8" idx="6"/>
            <a:endCxn id="31" idx="2"/>
          </p:cNvCxnSpPr>
          <p:nvPr/>
        </p:nvCxnSpPr>
        <p:spPr>
          <a:xfrm>
            <a:off x="5645638" y="2029490"/>
            <a:ext cx="1472447" cy="19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8" idx="6"/>
            <a:endCxn id="32" idx="2"/>
          </p:cNvCxnSpPr>
          <p:nvPr/>
        </p:nvCxnSpPr>
        <p:spPr>
          <a:xfrm>
            <a:off x="5645638" y="2029490"/>
            <a:ext cx="1458122" cy="327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8" idx="6"/>
            <a:endCxn id="16" idx="3"/>
          </p:cNvCxnSpPr>
          <p:nvPr/>
        </p:nvCxnSpPr>
        <p:spPr>
          <a:xfrm>
            <a:off x="5645638" y="2029490"/>
            <a:ext cx="1533252" cy="3917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9" idx="6"/>
            <a:endCxn id="12" idx="2"/>
          </p:cNvCxnSpPr>
          <p:nvPr/>
        </p:nvCxnSpPr>
        <p:spPr>
          <a:xfrm flipV="1">
            <a:off x="5645638" y="1970806"/>
            <a:ext cx="1472447" cy="81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9" idx="6"/>
            <a:endCxn id="17" idx="2"/>
          </p:cNvCxnSpPr>
          <p:nvPr/>
        </p:nvCxnSpPr>
        <p:spPr>
          <a:xfrm flipV="1">
            <a:off x="5645638" y="2479370"/>
            <a:ext cx="1472447" cy="30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9" idx="6"/>
            <a:endCxn id="13" idx="2"/>
          </p:cNvCxnSpPr>
          <p:nvPr/>
        </p:nvCxnSpPr>
        <p:spPr>
          <a:xfrm>
            <a:off x="5645638" y="2788752"/>
            <a:ext cx="1472447" cy="19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9" idx="6"/>
            <a:endCxn id="18" idx="2"/>
          </p:cNvCxnSpPr>
          <p:nvPr/>
        </p:nvCxnSpPr>
        <p:spPr>
          <a:xfrm>
            <a:off x="5645638" y="2788752"/>
            <a:ext cx="1472447" cy="70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9" idx="6"/>
            <a:endCxn id="31" idx="2"/>
          </p:cNvCxnSpPr>
          <p:nvPr/>
        </p:nvCxnSpPr>
        <p:spPr>
          <a:xfrm>
            <a:off x="5645638" y="2788752"/>
            <a:ext cx="1472447" cy="121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9" idx="6"/>
            <a:endCxn id="32" idx="2"/>
          </p:cNvCxnSpPr>
          <p:nvPr/>
        </p:nvCxnSpPr>
        <p:spPr>
          <a:xfrm>
            <a:off x="5645638" y="2788752"/>
            <a:ext cx="1458122" cy="25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9" idx="6"/>
            <a:endCxn id="16" idx="2"/>
          </p:cNvCxnSpPr>
          <p:nvPr/>
        </p:nvCxnSpPr>
        <p:spPr>
          <a:xfrm>
            <a:off x="5645638" y="2788752"/>
            <a:ext cx="1459435" cy="298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吹き出し 58"/>
          <p:cNvSpPr/>
          <p:nvPr/>
        </p:nvSpPr>
        <p:spPr>
          <a:xfrm>
            <a:off x="1691681" y="3187989"/>
            <a:ext cx="2236472" cy="1099811"/>
          </a:xfrm>
          <a:prstGeom prst="wedgeRectCallout">
            <a:avLst>
              <a:gd name="adj1" fmla="val 92470"/>
              <a:gd name="adj2" fmla="val 602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最適な重み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788024" y="1196752"/>
            <a:ext cx="1897033" cy="48245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隠れ</a:t>
            </a:r>
            <a:r>
              <a:rPr lang="ja-JP" altLang="en-US" sz="2000" dirty="0">
                <a:solidFill>
                  <a:schemeClr val="tx1"/>
                </a:solidFill>
              </a:rPr>
              <a:t>層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876256" y="119675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類似する</a:t>
            </a:r>
            <a:r>
              <a:rPr kumimoji="1" lang="ja-JP" altLang="en-US" sz="2000" dirty="0" smtClean="0"/>
              <a:t>確率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28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手書き文字認識（</a:t>
            </a:r>
            <a:r>
              <a:rPr lang="en-US" altLang="ja-JP" dirty="0"/>
              <a:t>MNIST vs </a:t>
            </a:r>
            <a:r>
              <a:rPr lang="ja-JP" altLang="en-US" dirty="0"/>
              <a:t>俺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0925"/>
            <a:ext cx="8229600" cy="442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6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ja-JP" altLang="en-US" dirty="0" smtClean="0"/>
              <a:t>書籍紹介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Deep Learning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ja-JP" altLang="en-US" dirty="0" smtClean="0"/>
              <a:t>手書き文字認識（</a:t>
            </a:r>
            <a:r>
              <a:rPr lang="en-US" altLang="ja-JP" dirty="0"/>
              <a:t>MNIST vs </a:t>
            </a:r>
            <a:r>
              <a:rPr lang="ja-JP" altLang="en-US" dirty="0"/>
              <a:t>俺）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Deep Learning</a:t>
            </a:r>
            <a:r>
              <a:rPr lang="ja-JP" altLang="en-US" dirty="0" smtClean="0"/>
              <a:t>技術</a:t>
            </a: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8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手書き文字認識（</a:t>
            </a:r>
            <a:r>
              <a:rPr lang="en-US" altLang="ja-JP" dirty="0"/>
              <a:t>MNIST vs </a:t>
            </a:r>
            <a:r>
              <a:rPr lang="ja-JP" altLang="en-US" dirty="0"/>
              <a:t>俺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Qiita</a:t>
            </a:r>
            <a:r>
              <a:rPr lang="ja-JP" altLang="en-US" dirty="0" smtClean="0"/>
              <a:t>「</a:t>
            </a:r>
            <a:r>
              <a:rPr lang="en-US" altLang="ja-JP" dirty="0"/>
              <a:t>MNIST vs </a:t>
            </a:r>
            <a:r>
              <a:rPr lang="ja-JP" altLang="en-US" dirty="0"/>
              <a:t>俺 </a:t>
            </a:r>
            <a:r>
              <a:rPr lang="en-US" altLang="ja-JP" dirty="0"/>
              <a:t>(</a:t>
            </a:r>
            <a:r>
              <a:rPr lang="ja-JP" altLang="en-US" dirty="0"/>
              <a:t>俺の手書き文字を正しく認識できるか</a:t>
            </a:r>
            <a:r>
              <a:rPr lang="en-US" altLang="ja-JP" dirty="0"/>
              <a:t>)</a:t>
            </a:r>
            <a:r>
              <a:rPr lang="ja-JP" altLang="en-US" dirty="0"/>
              <a:t>」をもとに画像認識を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/>
              <a:t>環境</a:t>
            </a:r>
          </a:p>
          <a:p>
            <a:pPr lvl="1"/>
            <a:r>
              <a:rPr lang="en-US" altLang="ja-JP" dirty="0"/>
              <a:t>Python</a:t>
            </a:r>
          </a:p>
          <a:p>
            <a:pPr lvl="1"/>
            <a:r>
              <a:rPr lang="en-US" altLang="ja-JP" dirty="0" err="1"/>
              <a:t>Keras</a:t>
            </a:r>
            <a:endParaRPr lang="en-US" altLang="ja-JP" dirty="0"/>
          </a:p>
          <a:p>
            <a:pPr lvl="1"/>
            <a:r>
              <a:rPr lang="en-US" altLang="ja-JP" dirty="0" err="1" smtClean="0"/>
              <a:t>Tensorflow</a:t>
            </a:r>
            <a:endParaRPr lang="ja-JP" altLang="en-US" dirty="0"/>
          </a:p>
          <a:p>
            <a:pPr lvl="1"/>
            <a:r>
              <a:rPr lang="en-US" altLang="ja-JP" dirty="0" smtClean="0"/>
              <a:t>MNIST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7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0" y="1844824"/>
            <a:ext cx="7800308" cy="367240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手書き文字認識（</a:t>
            </a:r>
            <a:r>
              <a:rPr lang="en-US" altLang="ja-JP" dirty="0"/>
              <a:t>MNIST vs </a:t>
            </a:r>
            <a:r>
              <a:rPr lang="ja-JP" altLang="en-US" dirty="0"/>
              <a:t>俺）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3190383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結果：</a:t>
            </a:r>
            <a:r>
              <a:rPr kumimoji="1" lang="en-US" altLang="ja-JP" sz="2000" dirty="0" smtClean="0"/>
              <a:t>1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11760" y="3200936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結果：</a:t>
            </a:r>
            <a:r>
              <a:rPr kumimoji="1"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95936" y="3211489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結果：</a:t>
            </a:r>
            <a:r>
              <a:rPr lang="en-US" altLang="ja-JP" sz="2000" dirty="0"/>
              <a:t>3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80112" y="3211489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0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64288" y="3211489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5576" y="4920062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4930615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>
                <a:solidFill>
                  <a:srgbClr val="FF0000"/>
                </a:solidFill>
              </a:rPr>
              <a:t>1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95936" y="4941168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 smtClean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80112" y="4941168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0" y="1844824"/>
            <a:ext cx="7800308" cy="367240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Deep Learning</a:t>
            </a:r>
            <a:r>
              <a:rPr lang="ja-JP" altLang="en-US" dirty="0"/>
              <a:t>技術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3190383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結果：</a:t>
            </a:r>
            <a:r>
              <a:rPr kumimoji="1" lang="en-US" altLang="ja-JP" sz="2000" dirty="0" smtClean="0"/>
              <a:t>1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11760" y="3200936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結果：</a:t>
            </a:r>
            <a:r>
              <a:rPr kumimoji="1"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95936" y="3211489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結果：</a:t>
            </a:r>
            <a:r>
              <a:rPr lang="en-US" altLang="ja-JP" sz="2000" dirty="0"/>
              <a:t>3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80112" y="3211489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0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64288" y="3211489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5576" y="4920062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4930615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>
                <a:solidFill>
                  <a:srgbClr val="FF0000"/>
                </a:solidFill>
              </a:rPr>
              <a:t>1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95936" y="4941168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lang="en-US" altLang="ja-JP" sz="2000" dirty="0" smtClean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80112" y="4941168"/>
            <a:ext cx="14401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結果：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3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3202460" cy="4525962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書籍</a:t>
            </a:r>
            <a:r>
              <a:rPr lang="ja-JP" altLang="en-US" dirty="0" smtClean="0"/>
              <a:t>紹介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9952" y="1412776"/>
            <a:ext cx="457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200" dirty="0" smtClean="0"/>
              <a:t>ゼロ</a:t>
            </a:r>
            <a:r>
              <a:rPr lang="ja-JP" altLang="en-US" sz="2200" dirty="0"/>
              <a:t>から作る</a:t>
            </a:r>
            <a:r>
              <a:rPr lang="en-US" altLang="ja-JP" sz="2200" dirty="0"/>
              <a:t>Deep Learning</a:t>
            </a:r>
          </a:p>
          <a:p>
            <a:pPr lvl="1"/>
            <a:r>
              <a:rPr lang="en-US" altLang="ja-JP" sz="2200" dirty="0" smtClean="0"/>
              <a:t>Python</a:t>
            </a:r>
            <a:r>
              <a:rPr lang="ja-JP" altLang="en-US" sz="2200" dirty="0"/>
              <a:t>で学ぶディープラーニングの理論と実装</a:t>
            </a:r>
            <a:endParaRPr kumimoji="1" lang="en-US" altLang="ja-JP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200" dirty="0"/>
              <a:t>外部のライブラリに頼らずに、</a:t>
            </a:r>
            <a:r>
              <a:rPr lang="en-US" altLang="ja-JP" sz="2200" dirty="0"/>
              <a:t>Python 3</a:t>
            </a:r>
            <a:r>
              <a:rPr lang="ja-JP" altLang="en-US" sz="2200" dirty="0"/>
              <a:t>によってゼロからディープラーニングを作ることで、ディープラーニングの原理を楽しく学ぶ。</a:t>
            </a:r>
            <a:endParaRPr lang="en-US" altLang="ja-JP" sz="2200" dirty="0" smtClean="0"/>
          </a:p>
          <a:p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81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Deep </a:t>
            </a:r>
            <a:r>
              <a:rPr lang="en-US" altLang="ja-JP" dirty="0" smtClean="0"/>
              <a:t>Learning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t="6970" r="3269"/>
          <a:stretch/>
        </p:blipFill>
        <p:spPr bwMode="auto">
          <a:xfrm>
            <a:off x="251520" y="1340768"/>
            <a:ext cx="870938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9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AI</a:t>
            </a:r>
            <a:r>
              <a:rPr lang="ja-JP" altLang="en-US" dirty="0"/>
              <a:t>？　機械学習？　</a:t>
            </a:r>
            <a:r>
              <a:rPr lang="en-US" altLang="ja-JP" dirty="0"/>
              <a:t>Deep Learning</a:t>
            </a:r>
            <a:r>
              <a:rPr lang="ja-JP" altLang="en-US" dirty="0"/>
              <a:t>？</a:t>
            </a:r>
          </a:p>
        </p:txBody>
      </p:sp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11720"/>
              </p:ext>
            </p:extLst>
          </p:nvPr>
        </p:nvGraphicFramePr>
        <p:xfrm>
          <a:off x="827584" y="2132856"/>
          <a:ext cx="7509520" cy="2005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514"/>
                <a:gridCol w="5604006"/>
              </a:tblGrid>
              <a:tr h="792088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AI</a:t>
                      </a:r>
                      <a:endParaRPr kumimoji="1" lang="ja-JP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データから特徴を分析し、経験則的に高い精度で予測・分類を行うことができるプログラム機能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048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機械学習</a:t>
                      </a:r>
                      <a:endParaRPr kumimoji="1" lang="ja-JP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人間が事前に特徴を指定し、ルールを発見する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Deep Learning </a:t>
                      </a:r>
                      <a:endParaRPr kumimoji="1" lang="ja-JP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自ら特徴を見つけ、ルールを発見する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3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機械学習、</a:t>
            </a:r>
            <a:r>
              <a:rPr kumimoji="1" lang="en-US" altLang="ja-JP" dirty="0" smtClean="0"/>
              <a:t>Deep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Learning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違い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91" y="1481138"/>
            <a:ext cx="6638818" cy="4525962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2987824" y="4653136"/>
            <a:ext cx="3240360" cy="12464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500" b="1" dirty="0" smtClean="0"/>
              <a:t>バーネット</a:t>
            </a:r>
            <a:endParaRPr kumimoji="1" lang="en-US" altLang="ja-JP" sz="2500" b="1" dirty="0" smtClean="0"/>
          </a:p>
          <a:p>
            <a:pPr algn="ctr"/>
            <a:r>
              <a:rPr kumimoji="1" lang="en-US" altLang="ja-JP" sz="2500" b="1" dirty="0" smtClean="0"/>
              <a:t>Or</a:t>
            </a:r>
          </a:p>
          <a:p>
            <a:pPr algn="ctr"/>
            <a:r>
              <a:rPr kumimoji="1" lang="ja-JP" altLang="en-US" sz="2500" b="1" dirty="0" smtClean="0"/>
              <a:t>オンドルセグ</a:t>
            </a:r>
            <a:endParaRPr kumimoji="1" lang="ja-JP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7896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66" y="1484784"/>
            <a:ext cx="6638818" cy="4525962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機械学習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2987824" y="2589595"/>
            <a:ext cx="936104" cy="93610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660232" y="2492896"/>
            <a:ext cx="936104" cy="93610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47605"/>
            <a:ext cx="2857500" cy="2647950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>
          <a:xfrm>
            <a:off x="3455876" y="4005064"/>
            <a:ext cx="2772308" cy="936104"/>
          </a:xfrm>
          <a:prstGeom prst="wedgeRectCallout">
            <a:avLst>
              <a:gd name="adj1" fmla="val -106508"/>
              <a:gd name="adj2" fmla="val 5702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500" dirty="0" smtClean="0">
                <a:solidFill>
                  <a:schemeClr val="tx1"/>
                </a:solidFill>
              </a:rPr>
              <a:t>耳の形が特徴</a:t>
            </a:r>
            <a:endParaRPr kumimoji="1" lang="ja-JP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66" y="1484784"/>
            <a:ext cx="6638818" cy="4525962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Deep </a:t>
            </a:r>
            <a:r>
              <a:rPr lang="en-US" altLang="ja-JP" dirty="0" smtClean="0"/>
              <a:t>Learning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2987824" y="2589595"/>
            <a:ext cx="936104" cy="93610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660232" y="2492896"/>
            <a:ext cx="936104" cy="93610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3059832" y="4581128"/>
            <a:ext cx="2664296" cy="936104"/>
          </a:xfrm>
          <a:prstGeom prst="wedgeRectCallout">
            <a:avLst>
              <a:gd name="adj1" fmla="val -95007"/>
              <a:gd name="adj2" fmla="val -140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500" dirty="0" smtClean="0">
                <a:solidFill>
                  <a:schemeClr val="tx1"/>
                </a:solidFill>
              </a:rPr>
              <a:t>耳の形が特徴！</a:t>
            </a:r>
            <a:endParaRPr kumimoji="1" lang="ja-JP" altLang="en-US" sz="2500" dirty="0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4301579"/>
            <a:ext cx="1905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神経細胞（ニューロン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708660" lvl="1" indent="-342900"/>
            <a:r>
              <a:rPr lang="ja-JP" altLang="en-US" dirty="0" smtClean="0"/>
              <a:t>閾値</a:t>
            </a:r>
            <a:r>
              <a:rPr lang="ja-JP" altLang="en-US" dirty="0"/>
              <a:t>を超える（発火（</a:t>
            </a:r>
            <a:r>
              <a:rPr lang="en-US" altLang="ja-JP" dirty="0"/>
              <a:t>fire</a:t>
            </a:r>
            <a:r>
              <a:rPr lang="ja-JP" altLang="en-US" dirty="0"/>
              <a:t>））と、後列の細胞に電気信号を</a:t>
            </a:r>
            <a:r>
              <a:rPr lang="ja-JP" altLang="en-US" dirty="0" smtClean="0"/>
              <a:t>送る</a:t>
            </a:r>
            <a:endParaRPr lang="ja-JP" altLang="en-US" dirty="0"/>
          </a:p>
          <a:p>
            <a:r>
              <a:rPr lang="ja-JP" altLang="en-US" dirty="0" smtClean="0"/>
              <a:t>人工ニューロン</a:t>
            </a:r>
            <a:r>
              <a:rPr lang="en-US" altLang="ja-JP" dirty="0" smtClean="0"/>
              <a:t>=</a:t>
            </a:r>
            <a:r>
              <a:rPr lang="ja-JP" altLang="en-US" dirty="0" smtClean="0"/>
              <a:t>パーセプトロン</a:t>
            </a:r>
            <a:endParaRPr lang="en-US" altLang="ja-JP" dirty="0" smtClean="0"/>
          </a:p>
          <a:p>
            <a:pPr marL="708660" lvl="1" indent="-342900"/>
            <a:r>
              <a:rPr lang="ja-JP" altLang="en-US" dirty="0"/>
              <a:t>生物の神経細胞をモデル化したもの</a:t>
            </a:r>
          </a:p>
          <a:p>
            <a:r>
              <a:rPr lang="ja-JP" altLang="en-US" dirty="0" smtClean="0"/>
              <a:t>ニューラルネットワーク</a:t>
            </a:r>
            <a:endParaRPr lang="en-US" altLang="ja-JP" dirty="0" smtClean="0"/>
          </a:p>
          <a:p>
            <a:pPr marL="708660" lvl="1" indent="-342900"/>
            <a:r>
              <a:rPr lang="ja-JP" altLang="en-US" dirty="0"/>
              <a:t>人工ニューロンを複合結合したもの</a:t>
            </a:r>
            <a:endParaRPr lang="en-US" altLang="ja-JP" dirty="0"/>
          </a:p>
          <a:p>
            <a:pPr marL="708660" lvl="1" indent="-342900"/>
            <a:r>
              <a:rPr lang="ja-JP" altLang="en-US" dirty="0"/>
              <a:t>神経回路網</a:t>
            </a:r>
            <a:endParaRPr lang="en-US" altLang="ja-JP" dirty="0" smtClean="0"/>
          </a:p>
          <a:p>
            <a:r>
              <a:rPr lang="en-US" altLang="ja-JP" dirty="0"/>
              <a:t>Deep </a:t>
            </a:r>
            <a:r>
              <a:rPr lang="en-US" altLang="ja-JP" dirty="0" smtClean="0"/>
              <a:t>Learning</a:t>
            </a:r>
            <a:r>
              <a:rPr lang="ja-JP" altLang="en-US" dirty="0" smtClean="0"/>
              <a:t>画像認識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Deep Learning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20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1684</TotalTime>
  <Words>506</Words>
  <Application>Microsoft Office PowerPoint</Application>
  <PresentationFormat>画面に合わせる (4:3)</PresentationFormat>
  <Paragraphs>160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ビジネス</vt:lpstr>
      <vt:lpstr>ディープラーニング</vt:lpstr>
      <vt:lpstr>目次</vt:lpstr>
      <vt:lpstr>書籍紹介</vt:lpstr>
      <vt:lpstr>Deep Learningとは</vt:lpstr>
      <vt:lpstr>AI？　機械学習？　Deep Learning？</vt:lpstr>
      <vt:lpstr>機械学習、Deep Learningの違い</vt:lpstr>
      <vt:lpstr>機械学習</vt:lpstr>
      <vt:lpstr>Deep Learning</vt:lpstr>
      <vt:lpstr>Deep Learningとは</vt:lpstr>
      <vt:lpstr>神経細胞（ニューロン）</vt:lpstr>
      <vt:lpstr>神経細胞（ニューロン）</vt:lpstr>
      <vt:lpstr>人工ニューロン=パーセプトロン</vt:lpstr>
      <vt:lpstr>人工ニューロン=パーセプトロン</vt:lpstr>
      <vt:lpstr>人工ニューロン=パーセプトロン</vt:lpstr>
      <vt:lpstr>ニューラルネットワーク</vt:lpstr>
      <vt:lpstr>Deep Learning画像認識</vt:lpstr>
      <vt:lpstr>Deep Learning画像認識の学習</vt:lpstr>
      <vt:lpstr>Deep Learning画像認識の学習</vt:lpstr>
      <vt:lpstr>手書き文字認識（MNIST vs 俺）</vt:lpstr>
      <vt:lpstr>手書き文字認識（MNIST vs 俺）</vt:lpstr>
      <vt:lpstr>手書き文字認識（MNIST vs 俺）</vt:lpstr>
      <vt:lpstr>Deep Learning技術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ディープラーニング</dc:title>
  <dc:creator>win-user</dc:creator>
  <cp:lastModifiedBy>win-user</cp:lastModifiedBy>
  <cp:revision>125</cp:revision>
  <dcterms:created xsi:type="dcterms:W3CDTF">2020-11-22T03:31:29Z</dcterms:created>
  <dcterms:modified xsi:type="dcterms:W3CDTF">2020-11-23T07:45:57Z</dcterms:modified>
</cp:coreProperties>
</file>