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7" r:id="rId20"/>
    <p:sldId id="275" r:id="rId21"/>
    <p:sldId id="278" r:id="rId22"/>
    <p:sldId id="279" r:id="rId2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5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フリーフォーム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コネクタ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付プレースホルダー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90ED720-0104-4369-84BC-D37694168613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19" name="フッター プレースホルダー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0ED720-0104-4369-84BC-D37694168613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0ED720-0104-4369-84BC-D37694168613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0ED720-0104-4369-84BC-D37694168613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0ED720-0104-4369-84BC-D37694168613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山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山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0ED720-0104-4369-84BC-D37694168613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0ED720-0104-4369-84BC-D37694168613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0ED720-0104-4369-84BC-D37694168613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0ED720-0104-4369-84BC-D37694168613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90ED720-0104-4369-84BC-D37694168613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90ED720-0104-4369-84BC-D37694168613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8" name="フリーフォーム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フリーフォーム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山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山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フリーフォーム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コネクタ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タイトル プレースホルダー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90ED720-0104-4369-84BC-D37694168613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22" name="フッター プレースホルダー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1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gif"/><Relationship Id="rId5" Type="http://schemas.openxmlformats.org/officeDocument/2006/relationships/image" Target="../media/image21.gif"/><Relationship Id="rId4" Type="http://schemas.openxmlformats.org/officeDocument/2006/relationships/image" Target="../media/image20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3568" y="1772816"/>
            <a:ext cx="7772400" cy="1829761"/>
          </a:xfrm>
        </p:spPr>
        <p:txBody>
          <a:bodyPr/>
          <a:lstStyle/>
          <a:p>
            <a:r>
              <a:rPr kumimoji="1" lang="ja-JP" altLang="en-US" dirty="0" smtClean="0"/>
              <a:t>ディープラーニング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服部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1881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479"/>
          <a:stretch/>
        </p:blipFill>
        <p:spPr>
          <a:xfrm>
            <a:off x="467544" y="1412776"/>
            <a:ext cx="8311858" cy="4248472"/>
          </a:xfrm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dirty="0"/>
              <a:t>神経細胞（ニューロン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4600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164"/>
          <a:stretch/>
        </p:blipFill>
        <p:spPr>
          <a:xfrm>
            <a:off x="539551" y="1700808"/>
            <a:ext cx="8051587" cy="3384376"/>
          </a:xfrm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dirty="0"/>
              <a:t>神経細胞（ニューロン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620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8" y="1268760"/>
            <a:ext cx="6264696" cy="4594110"/>
          </a:xfrm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24078" indent="-514350" algn="ctr"/>
            <a:r>
              <a:rPr lang="ja-JP" altLang="en-US" dirty="0"/>
              <a:t>人工ニューロン</a:t>
            </a:r>
            <a:r>
              <a:rPr lang="en-US" altLang="ja-JP" dirty="0"/>
              <a:t>=</a:t>
            </a:r>
            <a:r>
              <a:rPr lang="ja-JP" altLang="en-US" dirty="0"/>
              <a:t>パーセプトロン</a:t>
            </a:r>
            <a:endParaRPr lang="en-US" altLang="ja-JP" dirty="0"/>
          </a:p>
        </p:txBody>
      </p:sp>
      <p:graphicFrame>
        <p:nvGraphicFramePr>
          <p:cNvPr id="5" name="コンテンツ プレースホルダー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2742148"/>
              </p:ext>
            </p:extLst>
          </p:nvPr>
        </p:nvGraphicFramePr>
        <p:xfrm>
          <a:off x="3059832" y="4203536"/>
          <a:ext cx="6048672" cy="1889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77806"/>
                <a:gridCol w="4770866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出力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0</a:t>
                      </a:r>
                      <a:r>
                        <a:rPr kumimoji="1" lang="ja-JP" altLang="en-US" sz="2000" dirty="0" smtClean="0"/>
                        <a:t> </a:t>
                      </a:r>
                      <a:r>
                        <a:rPr kumimoji="1" lang="en-US" altLang="ja-JP" sz="2000" dirty="0" smtClean="0"/>
                        <a:t>or</a:t>
                      </a:r>
                      <a:r>
                        <a:rPr kumimoji="1" lang="ja-JP" altLang="en-US" sz="2000" dirty="0" smtClean="0"/>
                        <a:t> </a:t>
                      </a:r>
                      <a:r>
                        <a:rPr kumimoji="1" lang="en-US" altLang="ja-JP" sz="2000" dirty="0" smtClean="0"/>
                        <a:t>1</a:t>
                      </a:r>
                      <a:r>
                        <a:rPr kumimoji="1" lang="ja-JP" altLang="en-US" sz="2000" dirty="0" smtClean="0"/>
                        <a:t>を</a:t>
                      </a:r>
                      <a:r>
                        <a:rPr kumimoji="1" lang="ja-JP" altLang="en-US" sz="2000" dirty="0" smtClean="0"/>
                        <a:t>出力する</a:t>
                      </a:r>
                      <a:endParaRPr kumimoji="1" lang="ja-JP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バイアス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1</a:t>
                      </a:r>
                      <a:r>
                        <a:rPr kumimoji="1" lang="ja-JP" altLang="en-US" sz="2000" dirty="0" smtClean="0"/>
                        <a:t>を出力する度合を調整するための値</a:t>
                      </a:r>
                      <a:endParaRPr kumimoji="1" lang="ja-JP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入力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入力値</a:t>
                      </a:r>
                      <a:endParaRPr kumimoji="1" lang="en-US" altLang="ja-JP" sz="2000" dirty="0" smtClean="0"/>
                    </a:p>
                    <a:p>
                      <a:r>
                        <a:rPr kumimoji="1" lang="ja-JP" altLang="en-US" sz="2000" dirty="0" smtClean="0"/>
                        <a:t>複数指定が可能</a:t>
                      </a:r>
                      <a:endParaRPr kumimoji="1" lang="ja-JP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重み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入力の重要度を調整する値</a:t>
                      </a:r>
                      <a:endParaRPr kumimoji="1" lang="ja-JP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107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24078" indent="-514350" algn="ctr"/>
            <a:r>
              <a:rPr lang="ja-JP" altLang="en-US" dirty="0"/>
              <a:t>人工ニューロン</a:t>
            </a:r>
            <a:r>
              <a:rPr lang="en-US" altLang="ja-JP" dirty="0"/>
              <a:t>=</a:t>
            </a:r>
            <a:r>
              <a:rPr lang="ja-JP" altLang="en-US" dirty="0"/>
              <a:t>パーセプトロン</a:t>
            </a:r>
            <a:endParaRPr lang="en-US" altLang="ja-JP" dirty="0"/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バイアス </a:t>
            </a:r>
            <a:r>
              <a:rPr lang="en-US" altLang="ja-JP" dirty="0"/>
              <a:t>+</a:t>
            </a:r>
            <a:r>
              <a:rPr lang="ja-JP" altLang="en-US" dirty="0"/>
              <a:t>（入力</a:t>
            </a:r>
            <a:r>
              <a:rPr lang="en-US" altLang="ja-JP" dirty="0"/>
              <a:t>1 × </a:t>
            </a:r>
            <a:r>
              <a:rPr lang="ja-JP" altLang="en-US" dirty="0"/>
              <a:t>重み</a:t>
            </a:r>
            <a:r>
              <a:rPr lang="en-US" altLang="ja-JP" dirty="0"/>
              <a:t>1</a:t>
            </a:r>
            <a:r>
              <a:rPr lang="ja-JP" altLang="en-US" dirty="0"/>
              <a:t>）</a:t>
            </a:r>
            <a:r>
              <a:rPr lang="en-US" altLang="ja-JP" dirty="0"/>
              <a:t>+</a:t>
            </a:r>
            <a:r>
              <a:rPr lang="ja-JP" altLang="en-US" dirty="0"/>
              <a:t>（入力</a:t>
            </a:r>
            <a:r>
              <a:rPr lang="en-US" altLang="ja-JP" dirty="0"/>
              <a:t>2 × </a:t>
            </a:r>
            <a:r>
              <a:rPr lang="ja-JP" altLang="en-US" dirty="0"/>
              <a:t>重み</a:t>
            </a:r>
            <a:r>
              <a:rPr lang="en-US" altLang="ja-JP" dirty="0"/>
              <a:t>2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= a</a:t>
            </a:r>
            <a:endParaRPr lang="en-US" altLang="ja-JP" dirty="0"/>
          </a:p>
          <a:p>
            <a:pPr lvl="1"/>
            <a:r>
              <a:rPr lang="en-US" altLang="ja-JP" dirty="0"/>
              <a:t>a ≦ 0 </a:t>
            </a:r>
            <a:r>
              <a:rPr lang="ja-JP" altLang="en-US" dirty="0"/>
              <a:t>なら </a:t>
            </a:r>
            <a:r>
              <a:rPr lang="en-US" altLang="ja-JP" dirty="0"/>
              <a:t>0 </a:t>
            </a:r>
            <a:r>
              <a:rPr lang="ja-JP" altLang="en-US" dirty="0"/>
              <a:t>を出力</a:t>
            </a:r>
          </a:p>
          <a:p>
            <a:pPr lvl="1"/>
            <a:r>
              <a:rPr lang="en-US" altLang="ja-JP" dirty="0"/>
              <a:t>a &gt; 0 </a:t>
            </a:r>
            <a:r>
              <a:rPr lang="ja-JP" altLang="en-US" dirty="0"/>
              <a:t>なら </a:t>
            </a:r>
            <a:r>
              <a:rPr lang="en-US" altLang="ja-JP" dirty="0"/>
              <a:t>1 </a:t>
            </a:r>
            <a:r>
              <a:rPr lang="ja-JP" altLang="en-US" dirty="0"/>
              <a:t>を出力</a:t>
            </a:r>
          </a:p>
          <a:p>
            <a:endParaRPr kumimoji="1"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695527"/>
              </p:ext>
            </p:extLst>
          </p:nvPr>
        </p:nvGraphicFramePr>
        <p:xfrm>
          <a:off x="1043608" y="3391624"/>
          <a:ext cx="6552729" cy="27736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184243"/>
                <a:gridCol w="2184243"/>
                <a:gridCol w="2184243"/>
              </a:tblGrid>
              <a:tr h="380614"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バイアス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-0.5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-0.3</a:t>
                      </a:r>
                      <a:endParaRPr kumimoji="1" lang="ja-JP" altLang="en-US" sz="2000" dirty="0"/>
                    </a:p>
                  </a:txBody>
                  <a:tcPr/>
                </a:tc>
              </a:tr>
              <a:tr h="380614"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入力</a:t>
                      </a:r>
                      <a:r>
                        <a:rPr kumimoji="1" lang="en-US" altLang="ja-JP" sz="2000" dirty="0" smtClean="0"/>
                        <a:t>1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1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1</a:t>
                      </a:r>
                      <a:endParaRPr kumimoji="1" lang="ja-JP" altLang="en-US" sz="2000" dirty="0"/>
                    </a:p>
                  </a:txBody>
                  <a:tcPr/>
                </a:tc>
              </a:tr>
              <a:tr h="380614"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入力</a:t>
                      </a:r>
                      <a:r>
                        <a:rPr kumimoji="1" lang="en-US" altLang="ja-JP" sz="2000" dirty="0" smtClean="0"/>
                        <a:t>2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0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0</a:t>
                      </a:r>
                      <a:endParaRPr kumimoji="1" lang="ja-JP" altLang="en-US" sz="2000" dirty="0"/>
                    </a:p>
                  </a:txBody>
                  <a:tcPr/>
                </a:tc>
              </a:tr>
              <a:tr h="380614"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重み</a:t>
                      </a:r>
                      <a:r>
                        <a:rPr kumimoji="1" lang="en-US" altLang="ja-JP" sz="2000" dirty="0" smtClean="0"/>
                        <a:t>1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0.3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0.7</a:t>
                      </a:r>
                      <a:endParaRPr kumimoji="1" lang="ja-JP" altLang="en-US" sz="2000" dirty="0"/>
                    </a:p>
                  </a:txBody>
                  <a:tcPr/>
                </a:tc>
              </a:tr>
              <a:tr h="380614"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重み</a:t>
                      </a:r>
                      <a:r>
                        <a:rPr kumimoji="1" lang="en-US" altLang="ja-JP" sz="2000" dirty="0" smtClean="0"/>
                        <a:t>2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0.3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0.7</a:t>
                      </a:r>
                      <a:endParaRPr kumimoji="1" lang="ja-JP" altLang="en-US" sz="2000" dirty="0"/>
                    </a:p>
                  </a:txBody>
                  <a:tcPr/>
                </a:tc>
              </a:tr>
              <a:tr h="380614"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計算結果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smtClean="0">
                          <a:solidFill>
                            <a:srgbClr val="FF0000"/>
                          </a:solidFill>
                        </a:rPr>
                        <a:t>-</a:t>
                      </a:r>
                      <a:r>
                        <a:rPr kumimoji="1" lang="en-US" altLang="ja-JP" sz="2000" smtClean="0">
                          <a:solidFill>
                            <a:srgbClr val="FF0000"/>
                          </a:solidFill>
                        </a:rPr>
                        <a:t>0.2</a:t>
                      </a:r>
                      <a:r>
                        <a:rPr kumimoji="1" lang="ja-JP" altLang="en-US" sz="2000" smtClean="0">
                          <a:solidFill>
                            <a:srgbClr val="FF0000"/>
                          </a:solidFill>
                        </a:rPr>
                        <a:t>（</a:t>
                      </a:r>
                      <a:r>
                        <a:rPr kumimoji="1" lang="en-US" altLang="ja-JP" sz="200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kumimoji="1" lang="ja-JP" altLang="en-US" sz="2000" smtClean="0">
                          <a:solidFill>
                            <a:srgbClr val="FF0000"/>
                          </a:solidFill>
                        </a:rPr>
                        <a:t>未満）</a:t>
                      </a:r>
                      <a:endParaRPr kumimoji="1" lang="ja-JP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>
                          <a:solidFill>
                            <a:srgbClr val="FF0000"/>
                          </a:solidFill>
                        </a:rPr>
                        <a:t>0.4</a:t>
                      </a:r>
                      <a:r>
                        <a:rPr kumimoji="1" lang="ja-JP" altLang="en-US" sz="2000" dirty="0" smtClean="0">
                          <a:solidFill>
                            <a:srgbClr val="FF0000"/>
                          </a:solidFill>
                        </a:rPr>
                        <a:t>（</a:t>
                      </a:r>
                      <a:r>
                        <a:rPr kumimoji="1" lang="en-US" altLang="ja-JP" sz="2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kumimoji="1" lang="ja-JP" altLang="en-US" sz="2000" dirty="0" smtClean="0">
                          <a:solidFill>
                            <a:srgbClr val="FF0000"/>
                          </a:solidFill>
                        </a:rPr>
                        <a:t>以上）</a:t>
                      </a:r>
                      <a:endParaRPr kumimoji="1" lang="ja-JP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0614"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出力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kumimoji="1" lang="ja-JP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kumimoji="1" lang="ja-JP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393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24078" indent="-514350" algn="ctr"/>
            <a:r>
              <a:rPr lang="ja-JP" altLang="en-US" dirty="0"/>
              <a:t>ニューラルネットワーク</a:t>
            </a:r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84784"/>
            <a:ext cx="6940779" cy="4508638"/>
          </a:xfrm>
        </p:spPr>
      </p:pic>
    </p:spTree>
    <p:extLst>
      <p:ext uri="{BB962C8B-B14F-4D97-AF65-F5344CB8AC3E}">
        <p14:creationId xmlns:p14="http://schemas.microsoft.com/office/powerpoint/2010/main" val="246680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24078" indent="-514350" algn="ctr"/>
            <a:r>
              <a:rPr lang="en-US" altLang="ja-JP" dirty="0"/>
              <a:t>Deep Learning</a:t>
            </a:r>
            <a:r>
              <a:rPr lang="ja-JP" altLang="en-US" dirty="0"/>
              <a:t>画像</a:t>
            </a:r>
            <a:r>
              <a:rPr lang="ja-JP" altLang="en-US" dirty="0" smtClean="0"/>
              <a:t>認識</a:t>
            </a:r>
            <a:endParaRPr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8" t="15967" r="5570"/>
          <a:stretch/>
        </p:blipFill>
        <p:spPr>
          <a:xfrm>
            <a:off x="683568" y="1340768"/>
            <a:ext cx="8106628" cy="4752528"/>
          </a:xfrm>
        </p:spPr>
      </p:pic>
    </p:spTree>
    <p:extLst>
      <p:ext uri="{BB962C8B-B14F-4D97-AF65-F5344CB8AC3E}">
        <p14:creationId xmlns:p14="http://schemas.microsoft.com/office/powerpoint/2010/main" val="56136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24078" indent="-514350" algn="ctr"/>
            <a:r>
              <a:rPr lang="en-US" altLang="ja-JP" dirty="0"/>
              <a:t>Deep Learning</a:t>
            </a:r>
            <a:r>
              <a:rPr lang="ja-JP" altLang="en-US" dirty="0"/>
              <a:t>画像</a:t>
            </a:r>
            <a:r>
              <a:rPr lang="ja-JP" altLang="en-US" dirty="0" smtClean="0"/>
              <a:t>認識の学習</a:t>
            </a:r>
            <a:endParaRPr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3928153" y="1760017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円/楕円 5"/>
          <p:cNvSpPr/>
          <p:nvPr/>
        </p:nvSpPr>
        <p:spPr>
          <a:xfrm>
            <a:off x="3928153" y="2352086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円/楕円 7"/>
          <p:cNvSpPr/>
          <p:nvPr/>
        </p:nvSpPr>
        <p:spPr>
          <a:xfrm>
            <a:off x="5141638" y="1777490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5141638" y="2536752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5141638" y="3549828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5141638" y="5445280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7118085" y="1718806"/>
            <a:ext cx="504056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0</a:t>
            </a:r>
            <a:endParaRPr kumimoji="1" lang="ja-JP" altLang="en-US" sz="2000" dirty="0"/>
          </a:p>
        </p:txBody>
      </p:sp>
      <p:sp>
        <p:nvSpPr>
          <p:cNvPr id="13" name="円/楕円 12"/>
          <p:cNvSpPr/>
          <p:nvPr/>
        </p:nvSpPr>
        <p:spPr>
          <a:xfrm>
            <a:off x="7118085" y="2735934"/>
            <a:ext cx="504056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2</a:t>
            </a:r>
            <a:endParaRPr kumimoji="1" lang="ja-JP" altLang="en-US" sz="2000" dirty="0"/>
          </a:p>
        </p:txBody>
      </p:sp>
      <p:sp>
        <p:nvSpPr>
          <p:cNvPr id="16" name="円/楕円 15"/>
          <p:cNvSpPr/>
          <p:nvPr/>
        </p:nvSpPr>
        <p:spPr>
          <a:xfrm>
            <a:off x="7105073" y="5517288"/>
            <a:ext cx="504056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9</a:t>
            </a:r>
            <a:endParaRPr kumimoji="1" lang="ja-JP" altLang="en-US" sz="2000" dirty="0"/>
          </a:p>
        </p:txBody>
      </p:sp>
      <p:sp>
        <p:nvSpPr>
          <p:cNvPr id="17" name="円/楕円 16"/>
          <p:cNvSpPr/>
          <p:nvPr/>
        </p:nvSpPr>
        <p:spPr>
          <a:xfrm>
            <a:off x="7118085" y="2227370"/>
            <a:ext cx="504056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１</a:t>
            </a:r>
            <a:endParaRPr kumimoji="1" lang="ja-JP" altLang="en-US" sz="2000" dirty="0"/>
          </a:p>
        </p:txBody>
      </p:sp>
      <p:sp>
        <p:nvSpPr>
          <p:cNvPr id="18" name="円/楕円 17"/>
          <p:cNvSpPr/>
          <p:nvPr/>
        </p:nvSpPr>
        <p:spPr>
          <a:xfrm>
            <a:off x="7118085" y="3244498"/>
            <a:ext cx="504056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/>
              <a:t>3</a:t>
            </a:r>
            <a:endParaRPr kumimoji="1" lang="ja-JP" altLang="en-US" sz="2000" dirty="0"/>
          </a:p>
        </p:txBody>
      </p:sp>
      <p:sp>
        <p:nvSpPr>
          <p:cNvPr id="22" name="円/楕円 21"/>
          <p:cNvSpPr/>
          <p:nvPr/>
        </p:nvSpPr>
        <p:spPr>
          <a:xfrm>
            <a:off x="3928153" y="4869779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3928153" y="5517288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92" b="12744"/>
          <a:stretch/>
        </p:blipFill>
        <p:spPr>
          <a:xfrm>
            <a:off x="251521" y="4161802"/>
            <a:ext cx="1274396" cy="1230594"/>
          </a:xfrm>
          <a:prstGeom prst="rect">
            <a:avLst/>
          </a:prstGeom>
        </p:spPr>
      </p:pic>
      <p:sp>
        <p:nvSpPr>
          <p:cNvPr id="25" name="四角形吹き出し 24"/>
          <p:cNvSpPr/>
          <p:nvPr/>
        </p:nvSpPr>
        <p:spPr>
          <a:xfrm>
            <a:off x="258710" y="2692859"/>
            <a:ext cx="1267208" cy="890893"/>
          </a:xfrm>
          <a:prstGeom prst="wedgeRectCallout">
            <a:avLst>
              <a:gd name="adj1" fmla="val -18900"/>
              <a:gd name="adj2" fmla="val 118266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28×28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=784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左中かっこ 25"/>
          <p:cNvSpPr/>
          <p:nvPr/>
        </p:nvSpPr>
        <p:spPr>
          <a:xfrm>
            <a:off x="1835696" y="1681742"/>
            <a:ext cx="621783" cy="4199299"/>
          </a:xfrm>
          <a:prstGeom prst="leftBrace">
            <a:avLst>
              <a:gd name="adj1" fmla="val 8333"/>
              <a:gd name="adj2" fmla="val 71255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195735" y="1844824"/>
            <a:ext cx="1435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X=0,Y=0</a:t>
            </a:r>
            <a:endParaRPr kumimoji="1" lang="ja-JP" altLang="en-US" sz="20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195735" y="2419420"/>
            <a:ext cx="1435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X=1,Y=0</a:t>
            </a:r>
            <a:endParaRPr kumimoji="1" lang="ja-JP" altLang="en-US" sz="20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267799" y="4937113"/>
            <a:ext cx="1660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X=26,Y=27</a:t>
            </a:r>
            <a:endParaRPr kumimoji="1" lang="ja-JP" altLang="en-US" sz="20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267799" y="5511709"/>
            <a:ext cx="1660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X=27,Y=27</a:t>
            </a:r>
            <a:endParaRPr kumimoji="1" lang="ja-JP" altLang="en-US" sz="2000" dirty="0"/>
          </a:p>
        </p:txBody>
      </p:sp>
      <p:sp>
        <p:nvSpPr>
          <p:cNvPr id="31" name="円/楕円 30"/>
          <p:cNvSpPr/>
          <p:nvPr/>
        </p:nvSpPr>
        <p:spPr>
          <a:xfrm>
            <a:off x="7118085" y="3753063"/>
            <a:ext cx="504056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/>
              <a:t>4</a:t>
            </a:r>
            <a:endParaRPr kumimoji="1" lang="ja-JP" altLang="en-US" sz="2000" dirty="0"/>
          </a:p>
        </p:txBody>
      </p:sp>
      <p:sp>
        <p:nvSpPr>
          <p:cNvPr id="32" name="円/楕円 31"/>
          <p:cNvSpPr/>
          <p:nvPr/>
        </p:nvSpPr>
        <p:spPr>
          <a:xfrm>
            <a:off x="7103760" y="5054445"/>
            <a:ext cx="504056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/>
              <a:t>8</a:t>
            </a:r>
            <a:endParaRPr kumimoji="1" lang="ja-JP" altLang="en-US" sz="2000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7671082" y="1777490"/>
            <a:ext cx="717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0.0</a:t>
            </a:r>
            <a:endParaRPr kumimoji="1" lang="ja-JP" altLang="en-US" sz="20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7671082" y="3296443"/>
            <a:ext cx="717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0.0</a:t>
            </a:r>
            <a:endParaRPr kumimoji="1" lang="ja-JP" altLang="en-US" sz="20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7671082" y="5621178"/>
            <a:ext cx="1365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solidFill>
                  <a:srgbClr val="FF0000"/>
                </a:solidFill>
              </a:rPr>
              <a:t>0.3</a:t>
            </a:r>
            <a:r>
              <a:rPr kumimoji="1" lang="ja-JP" altLang="en-US" sz="2000" dirty="0" smtClean="0">
                <a:solidFill>
                  <a:srgbClr val="FF0000"/>
                </a:solidFill>
              </a:rPr>
              <a:t>（誤り）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7671082" y="3801828"/>
            <a:ext cx="717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solidFill>
                  <a:srgbClr val="00B050"/>
                </a:solidFill>
              </a:rPr>
              <a:t>0.1</a:t>
            </a:r>
            <a:endParaRPr kumimoji="1" lang="ja-JP" altLang="en-US" sz="2000" dirty="0">
              <a:solidFill>
                <a:srgbClr val="00B05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7671082" y="2264017"/>
            <a:ext cx="717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0.1</a:t>
            </a:r>
            <a:endParaRPr kumimoji="1" lang="ja-JP" altLang="en-US" sz="20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671082" y="2787879"/>
            <a:ext cx="717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0.1</a:t>
            </a:r>
            <a:endParaRPr kumimoji="1" lang="ja-JP" altLang="en-US" sz="20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7671082" y="5099674"/>
            <a:ext cx="717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0.0</a:t>
            </a:r>
            <a:endParaRPr kumimoji="1" lang="ja-JP" altLang="en-US" sz="20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923283" y="3228293"/>
            <a:ext cx="492443" cy="102876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2000" dirty="0" smtClean="0"/>
              <a:t>・・・・</a:t>
            </a:r>
            <a:endParaRPr kumimoji="1" lang="en-US" altLang="ja-JP" sz="2000" dirty="0" smtClean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7152887" y="4345010"/>
            <a:ext cx="492443" cy="7094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2000" dirty="0" smtClean="0"/>
              <a:t>・・・・</a:t>
            </a:r>
            <a:endParaRPr kumimoji="1" lang="en-US" altLang="ja-JP" sz="2000" dirty="0" smtClean="0"/>
          </a:p>
        </p:txBody>
      </p:sp>
      <p:cxnSp>
        <p:nvCxnSpPr>
          <p:cNvPr id="43" name="直線コネクタ 42"/>
          <p:cNvCxnSpPr/>
          <p:nvPr/>
        </p:nvCxnSpPr>
        <p:spPr>
          <a:xfrm>
            <a:off x="4427984" y="2012017"/>
            <a:ext cx="709485" cy="17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>
            <a:stCxn id="5" idx="6"/>
            <a:endCxn id="9" idx="2"/>
          </p:cNvCxnSpPr>
          <p:nvPr/>
        </p:nvCxnSpPr>
        <p:spPr>
          <a:xfrm>
            <a:off x="4432153" y="2012017"/>
            <a:ext cx="709485" cy="776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5" idx="6"/>
            <a:endCxn id="10" idx="2"/>
          </p:cNvCxnSpPr>
          <p:nvPr/>
        </p:nvCxnSpPr>
        <p:spPr>
          <a:xfrm>
            <a:off x="4432153" y="2012017"/>
            <a:ext cx="709485" cy="1789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5" idx="6"/>
            <a:endCxn id="11" idx="2"/>
          </p:cNvCxnSpPr>
          <p:nvPr/>
        </p:nvCxnSpPr>
        <p:spPr>
          <a:xfrm>
            <a:off x="4432153" y="2012017"/>
            <a:ext cx="709485" cy="3685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>
            <a:stCxn id="8" idx="6"/>
            <a:endCxn id="12" idx="2"/>
          </p:cNvCxnSpPr>
          <p:nvPr/>
        </p:nvCxnSpPr>
        <p:spPr>
          <a:xfrm flipV="1">
            <a:off x="5645638" y="1970806"/>
            <a:ext cx="1472447" cy="58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8" idx="6"/>
            <a:endCxn id="17" idx="2"/>
          </p:cNvCxnSpPr>
          <p:nvPr/>
        </p:nvCxnSpPr>
        <p:spPr>
          <a:xfrm>
            <a:off x="5645638" y="2029490"/>
            <a:ext cx="1472447" cy="449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8" idx="6"/>
            <a:endCxn id="13" idx="2"/>
          </p:cNvCxnSpPr>
          <p:nvPr/>
        </p:nvCxnSpPr>
        <p:spPr>
          <a:xfrm>
            <a:off x="5645638" y="2029490"/>
            <a:ext cx="1472447" cy="958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>
            <a:stCxn id="8" idx="6"/>
            <a:endCxn id="18" idx="2"/>
          </p:cNvCxnSpPr>
          <p:nvPr/>
        </p:nvCxnSpPr>
        <p:spPr>
          <a:xfrm>
            <a:off x="5645638" y="2029490"/>
            <a:ext cx="1472447" cy="1467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>
            <a:stCxn id="8" idx="6"/>
            <a:endCxn id="31" idx="2"/>
          </p:cNvCxnSpPr>
          <p:nvPr/>
        </p:nvCxnSpPr>
        <p:spPr>
          <a:xfrm>
            <a:off x="5645638" y="2029490"/>
            <a:ext cx="1472447" cy="1975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>
            <a:stCxn id="8" idx="6"/>
            <a:endCxn id="32" idx="2"/>
          </p:cNvCxnSpPr>
          <p:nvPr/>
        </p:nvCxnSpPr>
        <p:spPr>
          <a:xfrm>
            <a:off x="5645638" y="2029490"/>
            <a:ext cx="1458122" cy="3276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/>
          <p:cNvCxnSpPr>
            <a:stCxn id="8" idx="6"/>
            <a:endCxn id="16" idx="3"/>
          </p:cNvCxnSpPr>
          <p:nvPr/>
        </p:nvCxnSpPr>
        <p:spPr>
          <a:xfrm>
            <a:off x="5645638" y="2029490"/>
            <a:ext cx="1533252" cy="3917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/>
          <p:cNvCxnSpPr>
            <a:stCxn id="9" idx="6"/>
            <a:endCxn id="12" idx="2"/>
          </p:cNvCxnSpPr>
          <p:nvPr/>
        </p:nvCxnSpPr>
        <p:spPr>
          <a:xfrm flipV="1">
            <a:off x="5645638" y="1970806"/>
            <a:ext cx="1472447" cy="817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>
            <a:stCxn id="9" idx="6"/>
            <a:endCxn id="17" idx="2"/>
          </p:cNvCxnSpPr>
          <p:nvPr/>
        </p:nvCxnSpPr>
        <p:spPr>
          <a:xfrm flipV="1">
            <a:off x="5645638" y="2479370"/>
            <a:ext cx="1472447" cy="309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/>
          <p:cNvCxnSpPr>
            <a:stCxn id="9" idx="6"/>
            <a:endCxn id="13" idx="2"/>
          </p:cNvCxnSpPr>
          <p:nvPr/>
        </p:nvCxnSpPr>
        <p:spPr>
          <a:xfrm>
            <a:off x="5645638" y="2788752"/>
            <a:ext cx="1472447" cy="199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>
            <a:stCxn id="9" idx="6"/>
            <a:endCxn id="18" idx="2"/>
          </p:cNvCxnSpPr>
          <p:nvPr/>
        </p:nvCxnSpPr>
        <p:spPr>
          <a:xfrm>
            <a:off x="5645638" y="2788752"/>
            <a:ext cx="1472447" cy="707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>
            <a:stCxn id="9" idx="6"/>
            <a:endCxn id="31" idx="2"/>
          </p:cNvCxnSpPr>
          <p:nvPr/>
        </p:nvCxnSpPr>
        <p:spPr>
          <a:xfrm>
            <a:off x="5645638" y="2788752"/>
            <a:ext cx="1472447" cy="1216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>
            <a:stCxn id="9" idx="6"/>
            <a:endCxn id="32" idx="2"/>
          </p:cNvCxnSpPr>
          <p:nvPr/>
        </p:nvCxnSpPr>
        <p:spPr>
          <a:xfrm>
            <a:off x="5645638" y="2788752"/>
            <a:ext cx="1458122" cy="2517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/>
          <p:cNvCxnSpPr>
            <a:stCxn id="9" idx="6"/>
            <a:endCxn id="16" idx="2"/>
          </p:cNvCxnSpPr>
          <p:nvPr/>
        </p:nvCxnSpPr>
        <p:spPr>
          <a:xfrm>
            <a:off x="5645638" y="2788752"/>
            <a:ext cx="1459435" cy="2980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正方形/長方形 102"/>
          <p:cNvSpPr/>
          <p:nvPr/>
        </p:nvSpPr>
        <p:spPr>
          <a:xfrm>
            <a:off x="4763198" y="1196752"/>
            <a:ext cx="1897033" cy="482453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隠れ</a:t>
            </a:r>
            <a:r>
              <a:rPr lang="ja-JP" altLang="en-US" sz="2000" dirty="0">
                <a:solidFill>
                  <a:schemeClr val="tx1"/>
                </a:solidFill>
              </a:rPr>
              <a:t>層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05" name="四角形吹き出し 104"/>
          <p:cNvSpPr/>
          <p:nvPr/>
        </p:nvSpPr>
        <p:spPr>
          <a:xfrm>
            <a:off x="1691681" y="3187989"/>
            <a:ext cx="2236472" cy="1099811"/>
          </a:xfrm>
          <a:prstGeom prst="wedgeRectCallout">
            <a:avLst>
              <a:gd name="adj1" fmla="val 92470"/>
              <a:gd name="adj2" fmla="val 602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正解に近づくように重みを変更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6876256" y="1196752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類似する</a:t>
            </a:r>
            <a:r>
              <a:rPr kumimoji="1" lang="ja-JP" altLang="en-US" sz="2000" dirty="0" smtClean="0"/>
              <a:t>確率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7164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24078" indent="-514350" algn="ctr"/>
            <a:r>
              <a:rPr lang="en-US" altLang="ja-JP" dirty="0" smtClean="0"/>
              <a:t>Deep Learning</a:t>
            </a:r>
            <a:r>
              <a:rPr lang="ja-JP" altLang="en-US" dirty="0" smtClean="0"/>
              <a:t>画像認識の学習</a:t>
            </a:r>
            <a:endParaRPr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3928153" y="1760017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円/楕円 5"/>
          <p:cNvSpPr/>
          <p:nvPr/>
        </p:nvSpPr>
        <p:spPr>
          <a:xfrm>
            <a:off x="3928153" y="2352086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円/楕円 7"/>
          <p:cNvSpPr/>
          <p:nvPr/>
        </p:nvSpPr>
        <p:spPr>
          <a:xfrm>
            <a:off x="5141638" y="1777490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5141638" y="2536752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5141638" y="3549828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5141638" y="5445280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7118085" y="1718806"/>
            <a:ext cx="504056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0</a:t>
            </a:r>
            <a:endParaRPr kumimoji="1" lang="ja-JP" altLang="en-US" sz="2000" dirty="0"/>
          </a:p>
        </p:txBody>
      </p:sp>
      <p:sp>
        <p:nvSpPr>
          <p:cNvPr id="13" name="円/楕円 12"/>
          <p:cNvSpPr/>
          <p:nvPr/>
        </p:nvSpPr>
        <p:spPr>
          <a:xfrm>
            <a:off x="7118085" y="2735934"/>
            <a:ext cx="504056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2</a:t>
            </a:r>
            <a:endParaRPr kumimoji="1" lang="ja-JP" altLang="en-US" sz="2000" dirty="0"/>
          </a:p>
        </p:txBody>
      </p:sp>
      <p:sp>
        <p:nvSpPr>
          <p:cNvPr id="16" name="円/楕円 15"/>
          <p:cNvSpPr/>
          <p:nvPr/>
        </p:nvSpPr>
        <p:spPr>
          <a:xfrm>
            <a:off x="7105073" y="5517288"/>
            <a:ext cx="504056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9</a:t>
            </a:r>
            <a:endParaRPr kumimoji="1" lang="ja-JP" altLang="en-US" sz="2000" dirty="0"/>
          </a:p>
        </p:txBody>
      </p:sp>
      <p:sp>
        <p:nvSpPr>
          <p:cNvPr id="17" name="円/楕円 16"/>
          <p:cNvSpPr/>
          <p:nvPr/>
        </p:nvSpPr>
        <p:spPr>
          <a:xfrm>
            <a:off x="7118085" y="2227370"/>
            <a:ext cx="504056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１</a:t>
            </a:r>
            <a:endParaRPr kumimoji="1" lang="ja-JP" altLang="en-US" sz="2000" dirty="0"/>
          </a:p>
        </p:txBody>
      </p:sp>
      <p:sp>
        <p:nvSpPr>
          <p:cNvPr id="18" name="円/楕円 17"/>
          <p:cNvSpPr/>
          <p:nvPr/>
        </p:nvSpPr>
        <p:spPr>
          <a:xfrm>
            <a:off x="7118085" y="3244498"/>
            <a:ext cx="504056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/>
              <a:t>3</a:t>
            </a:r>
            <a:endParaRPr kumimoji="1" lang="ja-JP" altLang="en-US" sz="2000" dirty="0"/>
          </a:p>
        </p:txBody>
      </p:sp>
      <p:sp>
        <p:nvSpPr>
          <p:cNvPr id="22" name="円/楕円 21"/>
          <p:cNvSpPr/>
          <p:nvPr/>
        </p:nvSpPr>
        <p:spPr>
          <a:xfrm>
            <a:off x="3928153" y="4869779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3928153" y="5517288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92" b="12744"/>
          <a:stretch/>
        </p:blipFill>
        <p:spPr>
          <a:xfrm>
            <a:off x="251521" y="4161802"/>
            <a:ext cx="1274396" cy="1230594"/>
          </a:xfrm>
          <a:prstGeom prst="rect">
            <a:avLst/>
          </a:prstGeom>
        </p:spPr>
      </p:pic>
      <p:sp>
        <p:nvSpPr>
          <p:cNvPr id="25" name="四角形吹き出し 24"/>
          <p:cNvSpPr/>
          <p:nvPr/>
        </p:nvSpPr>
        <p:spPr>
          <a:xfrm>
            <a:off x="258710" y="2692859"/>
            <a:ext cx="1267208" cy="890893"/>
          </a:xfrm>
          <a:prstGeom prst="wedgeRectCallout">
            <a:avLst>
              <a:gd name="adj1" fmla="val -18900"/>
              <a:gd name="adj2" fmla="val 118266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28×28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=784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左中かっこ 25"/>
          <p:cNvSpPr/>
          <p:nvPr/>
        </p:nvSpPr>
        <p:spPr>
          <a:xfrm>
            <a:off x="1835696" y="1681742"/>
            <a:ext cx="621783" cy="4199299"/>
          </a:xfrm>
          <a:prstGeom prst="leftBrace">
            <a:avLst>
              <a:gd name="adj1" fmla="val 8333"/>
              <a:gd name="adj2" fmla="val 71255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195735" y="1844824"/>
            <a:ext cx="1435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X=0,Y=0</a:t>
            </a:r>
            <a:endParaRPr kumimoji="1" lang="ja-JP" altLang="en-US" sz="20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195735" y="2419420"/>
            <a:ext cx="1435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X=1,Y=0</a:t>
            </a:r>
            <a:endParaRPr kumimoji="1" lang="ja-JP" altLang="en-US" sz="20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267799" y="4937113"/>
            <a:ext cx="1660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X=26,Y=27</a:t>
            </a:r>
            <a:endParaRPr kumimoji="1" lang="ja-JP" altLang="en-US" sz="20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267799" y="5511709"/>
            <a:ext cx="1660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X=27,Y=27</a:t>
            </a:r>
            <a:endParaRPr kumimoji="1" lang="ja-JP" altLang="en-US" sz="2000" dirty="0"/>
          </a:p>
        </p:txBody>
      </p:sp>
      <p:sp>
        <p:nvSpPr>
          <p:cNvPr id="31" name="円/楕円 30"/>
          <p:cNvSpPr/>
          <p:nvPr/>
        </p:nvSpPr>
        <p:spPr>
          <a:xfrm>
            <a:off x="7118085" y="3753063"/>
            <a:ext cx="504056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/>
              <a:t>4</a:t>
            </a:r>
            <a:endParaRPr kumimoji="1" lang="ja-JP" altLang="en-US" sz="2000" dirty="0"/>
          </a:p>
        </p:txBody>
      </p:sp>
      <p:sp>
        <p:nvSpPr>
          <p:cNvPr id="32" name="円/楕円 31"/>
          <p:cNvSpPr/>
          <p:nvPr/>
        </p:nvSpPr>
        <p:spPr>
          <a:xfrm>
            <a:off x="7103760" y="5054445"/>
            <a:ext cx="504056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/>
              <a:t>8</a:t>
            </a:r>
            <a:endParaRPr kumimoji="1" lang="ja-JP" altLang="en-US" sz="2000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7671082" y="1777490"/>
            <a:ext cx="717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0.0</a:t>
            </a:r>
            <a:endParaRPr kumimoji="1" lang="ja-JP" altLang="en-US" sz="20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7671082" y="3296443"/>
            <a:ext cx="717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0.0</a:t>
            </a:r>
            <a:endParaRPr kumimoji="1" lang="ja-JP" altLang="en-US" sz="20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7671082" y="5621178"/>
            <a:ext cx="1365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0.0</a:t>
            </a:r>
            <a:endParaRPr kumimoji="1" lang="ja-JP" altLang="en-US" sz="2000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7671082" y="3801828"/>
            <a:ext cx="717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solidFill>
                  <a:srgbClr val="00B050"/>
                </a:solidFill>
              </a:rPr>
              <a:t>1.0</a:t>
            </a:r>
            <a:endParaRPr kumimoji="1" lang="ja-JP" altLang="en-US" sz="2000" dirty="0">
              <a:solidFill>
                <a:srgbClr val="00B05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7671082" y="2264017"/>
            <a:ext cx="717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0.0</a:t>
            </a:r>
            <a:endParaRPr kumimoji="1" lang="ja-JP" altLang="en-US" sz="20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671082" y="2787879"/>
            <a:ext cx="717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0.0</a:t>
            </a:r>
            <a:endParaRPr kumimoji="1" lang="ja-JP" altLang="en-US" sz="20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7671082" y="5099674"/>
            <a:ext cx="717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0.0</a:t>
            </a:r>
            <a:endParaRPr kumimoji="1" lang="ja-JP" altLang="en-US" sz="20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923283" y="3228293"/>
            <a:ext cx="492443" cy="102876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2000" dirty="0" smtClean="0"/>
              <a:t>・・・・</a:t>
            </a:r>
            <a:endParaRPr kumimoji="1" lang="en-US" altLang="ja-JP" sz="2000" dirty="0" smtClean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7152887" y="4345010"/>
            <a:ext cx="492443" cy="7094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2000" dirty="0" smtClean="0"/>
              <a:t>・・・・</a:t>
            </a:r>
            <a:endParaRPr kumimoji="1" lang="en-US" altLang="ja-JP" sz="2000" dirty="0" smtClean="0"/>
          </a:p>
        </p:txBody>
      </p:sp>
      <p:cxnSp>
        <p:nvCxnSpPr>
          <p:cNvPr id="43" name="直線コネクタ 42"/>
          <p:cNvCxnSpPr/>
          <p:nvPr/>
        </p:nvCxnSpPr>
        <p:spPr>
          <a:xfrm>
            <a:off x="4427984" y="2012017"/>
            <a:ext cx="709485" cy="17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>
            <a:stCxn id="5" idx="6"/>
            <a:endCxn id="9" idx="2"/>
          </p:cNvCxnSpPr>
          <p:nvPr/>
        </p:nvCxnSpPr>
        <p:spPr>
          <a:xfrm>
            <a:off x="4432153" y="2012017"/>
            <a:ext cx="709485" cy="776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5" idx="6"/>
            <a:endCxn id="10" idx="2"/>
          </p:cNvCxnSpPr>
          <p:nvPr/>
        </p:nvCxnSpPr>
        <p:spPr>
          <a:xfrm>
            <a:off x="4432153" y="2012017"/>
            <a:ext cx="709485" cy="1789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5" idx="6"/>
            <a:endCxn id="11" idx="2"/>
          </p:cNvCxnSpPr>
          <p:nvPr/>
        </p:nvCxnSpPr>
        <p:spPr>
          <a:xfrm>
            <a:off x="4432153" y="2012017"/>
            <a:ext cx="709485" cy="3685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>
            <a:stCxn id="8" idx="6"/>
            <a:endCxn id="12" idx="2"/>
          </p:cNvCxnSpPr>
          <p:nvPr/>
        </p:nvCxnSpPr>
        <p:spPr>
          <a:xfrm flipV="1">
            <a:off x="5645638" y="1970806"/>
            <a:ext cx="1472447" cy="58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8" idx="6"/>
            <a:endCxn id="17" idx="2"/>
          </p:cNvCxnSpPr>
          <p:nvPr/>
        </p:nvCxnSpPr>
        <p:spPr>
          <a:xfrm>
            <a:off x="5645638" y="2029490"/>
            <a:ext cx="1472447" cy="449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8" idx="6"/>
            <a:endCxn id="13" idx="2"/>
          </p:cNvCxnSpPr>
          <p:nvPr/>
        </p:nvCxnSpPr>
        <p:spPr>
          <a:xfrm>
            <a:off x="5645638" y="2029490"/>
            <a:ext cx="1472447" cy="958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>
            <a:stCxn id="8" idx="6"/>
            <a:endCxn id="18" idx="2"/>
          </p:cNvCxnSpPr>
          <p:nvPr/>
        </p:nvCxnSpPr>
        <p:spPr>
          <a:xfrm>
            <a:off x="5645638" y="2029490"/>
            <a:ext cx="1472447" cy="1467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>
            <a:stCxn id="8" idx="6"/>
            <a:endCxn id="31" idx="2"/>
          </p:cNvCxnSpPr>
          <p:nvPr/>
        </p:nvCxnSpPr>
        <p:spPr>
          <a:xfrm>
            <a:off x="5645638" y="2029490"/>
            <a:ext cx="1472447" cy="1975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>
            <a:stCxn id="8" idx="6"/>
            <a:endCxn id="32" idx="2"/>
          </p:cNvCxnSpPr>
          <p:nvPr/>
        </p:nvCxnSpPr>
        <p:spPr>
          <a:xfrm>
            <a:off x="5645638" y="2029490"/>
            <a:ext cx="1458122" cy="3276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/>
          <p:cNvCxnSpPr>
            <a:stCxn id="8" idx="6"/>
            <a:endCxn id="16" idx="3"/>
          </p:cNvCxnSpPr>
          <p:nvPr/>
        </p:nvCxnSpPr>
        <p:spPr>
          <a:xfrm>
            <a:off x="5645638" y="2029490"/>
            <a:ext cx="1533252" cy="3917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/>
          <p:cNvCxnSpPr>
            <a:stCxn id="9" idx="6"/>
            <a:endCxn id="12" idx="2"/>
          </p:cNvCxnSpPr>
          <p:nvPr/>
        </p:nvCxnSpPr>
        <p:spPr>
          <a:xfrm flipV="1">
            <a:off x="5645638" y="1970806"/>
            <a:ext cx="1472447" cy="817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>
            <a:stCxn id="9" idx="6"/>
            <a:endCxn id="17" idx="2"/>
          </p:cNvCxnSpPr>
          <p:nvPr/>
        </p:nvCxnSpPr>
        <p:spPr>
          <a:xfrm flipV="1">
            <a:off x="5645638" y="2479370"/>
            <a:ext cx="1472447" cy="309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/>
          <p:cNvCxnSpPr>
            <a:stCxn id="9" idx="6"/>
            <a:endCxn id="13" idx="2"/>
          </p:cNvCxnSpPr>
          <p:nvPr/>
        </p:nvCxnSpPr>
        <p:spPr>
          <a:xfrm>
            <a:off x="5645638" y="2788752"/>
            <a:ext cx="1472447" cy="199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>
            <a:stCxn id="9" idx="6"/>
            <a:endCxn id="18" idx="2"/>
          </p:cNvCxnSpPr>
          <p:nvPr/>
        </p:nvCxnSpPr>
        <p:spPr>
          <a:xfrm>
            <a:off x="5645638" y="2788752"/>
            <a:ext cx="1472447" cy="707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>
            <a:stCxn id="9" idx="6"/>
            <a:endCxn id="31" idx="2"/>
          </p:cNvCxnSpPr>
          <p:nvPr/>
        </p:nvCxnSpPr>
        <p:spPr>
          <a:xfrm>
            <a:off x="5645638" y="2788752"/>
            <a:ext cx="1472447" cy="1216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>
            <a:stCxn id="9" idx="6"/>
            <a:endCxn id="32" idx="2"/>
          </p:cNvCxnSpPr>
          <p:nvPr/>
        </p:nvCxnSpPr>
        <p:spPr>
          <a:xfrm>
            <a:off x="5645638" y="2788752"/>
            <a:ext cx="1458122" cy="2517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/>
          <p:cNvCxnSpPr>
            <a:stCxn id="9" idx="6"/>
            <a:endCxn id="16" idx="2"/>
          </p:cNvCxnSpPr>
          <p:nvPr/>
        </p:nvCxnSpPr>
        <p:spPr>
          <a:xfrm>
            <a:off x="5645638" y="2788752"/>
            <a:ext cx="1459435" cy="2980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四角形吹き出し 58"/>
          <p:cNvSpPr/>
          <p:nvPr/>
        </p:nvSpPr>
        <p:spPr>
          <a:xfrm>
            <a:off x="1691681" y="3187989"/>
            <a:ext cx="2236472" cy="1099811"/>
          </a:xfrm>
          <a:prstGeom prst="wedgeRectCallout">
            <a:avLst>
              <a:gd name="adj1" fmla="val 92470"/>
              <a:gd name="adj2" fmla="val 602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最適な重み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4788024" y="1196752"/>
            <a:ext cx="1897033" cy="482453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隠れ</a:t>
            </a:r>
            <a:r>
              <a:rPr lang="ja-JP" altLang="en-US" sz="2000" dirty="0">
                <a:solidFill>
                  <a:schemeClr val="tx1"/>
                </a:solidFill>
              </a:rPr>
              <a:t>層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6876256" y="1196752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類似する</a:t>
            </a:r>
            <a:r>
              <a:rPr kumimoji="1" lang="ja-JP" altLang="en-US" sz="2000" dirty="0" smtClean="0"/>
              <a:t>確率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4281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dirty="0"/>
              <a:t>手書き文字認識（</a:t>
            </a:r>
            <a:r>
              <a:rPr lang="en-US" altLang="ja-JP" dirty="0"/>
              <a:t>MNIST vs </a:t>
            </a:r>
            <a:r>
              <a:rPr lang="ja-JP" altLang="en-US" dirty="0"/>
              <a:t>俺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30925"/>
            <a:ext cx="8229600" cy="442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164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dirty="0"/>
              <a:t>手書き文字認識（</a:t>
            </a:r>
            <a:r>
              <a:rPr lang="en-US" altLang="ja-JP" dirty="0"/>
              <a:t>MNIST vs </a:t>
            </a:r>
            <a:r>
              <a:rPr lang="ja-JP" altLang="en-US" dirty="0"/>
              <a:t>俺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27992"/>
          </a:xfrm>
        </p:spPr>
        <p:txBody>
          <a:bodyPr>
            <a:normAutofit/>
          </a:bodyPr>
          <a:lstStyle/>
          <a:p>
            <a:r>
              <a:rPr lang="en-US" altLang="ja-JP" dirty="0" err="1" smtClean="0"/>
              <a:t>Qiita</a:t>
            </a:r>
            <a:r>
              <a:rPr lang="ja-JP" altLang="en-US" dirty="0" smtClean="0"/>
              <a:t>「</a:t>
            </a:r>
            <a:r>
              <a:rPr lang="en-US" altLang="ja-JP" dirty="0"/>
              <a:t>MNIST vs </a:t>
            </a:r>
            <a:r>
              <a:rPr lang="ja-JP" altLang="en-US" dirty="0"/>
              <a:t>俺 </a:t>
            </a:r>
            <a:r>
              <a:rPr lang="en-US" altLang="ja-JP" dirty="0"/>
              <a:t>(</a:t>
            </a:r>
            <a:r>
              <a:rPr lang="ja-JP" altLang="en-US" dirty="0"/>
              <a:t>俺の手書き文字を正しく認識できるか</a:t>
            </a:r>
            <a:r>
              <a:rPr lang="en-US" altLang="ja-JP" dirty="0"/>
              <a:t>)</a:t>
            </a:r>
            <a:r>
              <a:rPr lang="ja-JP" altLang="en-US" dirty="0"/>
              <a:t>」をもとに画像認識を</a:t>
            </a:r>
            <a:r>
              <a:rPr lang="ja-JP" altLang="en-US" dirty="0" smtClean="0"/>
              <a:t>する</a:t>
            </a:r>
            <a:endParaRPr lang="ja-JP" altLang="en-US" dirty="0"/>
          </a:p>
          <a:p>
            <a:r>
              <a:rPr lang="ja-JP" altLang="en-US" dirty="0"/>
              <a:t>環境</a:t>
            </a:r>
          </a:p>
          <a:p>
            <a:pPr lvl="1"/>
            <a:r>
              <a:rPr lang="en-US" altLang="ja-JP" dirty="0"/>
              <a:t>Python</a:t>
            </a:r>
          </a:p>
          <a:p>
            <a:pPr lvl="1"/>
            <a:r>
              <a:rPr lang="en-US" altLang="ja-JP" dirty="0" err="1" smtClean="0"/>
              <a:t>Keras</a:t>
            </a:r>
            <a:endParaRPr lang="en-US" altLang="ja-JP" dirty="0" smtClean="0"/>
          </a:p>
          <a:p>
            <a:pPr lvl="2"/>
            <a:r>
              <a:rPr lang="en-US" altLang="ja-JP" dirty="0" err="1"/>
              <a:t>TensorFlow</a:t>
            </a:r>
            <a:r>
              <a:rPr lang="ja-JP" altLang="en-US" dirty="0"/>
              <a:t>上で動くニューラルネットワークライブラリ</a:t>
            </a:r>
          </a:p>
          <a:p>
            <a:pPr lvl="2"/>
            <a:r>
              <a:rPr lang="ja-JP" altLang="en-US" dirty="0"/>
              <a:t>数学的理論の部分をゼロから開発せずとも、比較的短いソースコードで実装できる</a:t>
            </a:r>
            <a:endParaRPr lang="en-US" altLang="ja-JP" dirty="0"/>
          </a:p>
          <a:p>
            <a:pPr lvl="1"/>
            <a:r>
              <a:rPr lang="en-US" altLang="ja-JP" dirty="0" err="1" smtClean="0"/>
              <a:t>Tensorflow</a:t>
            </a:r>
            <a:endParaRPr lang="en-US" altLang="ja-JP" dirty="0" smtClean="0"/>
          </a:p>
          <a:p>
            <a:pPr lvl="2"/>
            <a:r>
              <a:rPr lang="ja-JP" altLang="en-US" dirty="0"/>
              <a:t>グーグルによって開発された高速数値解析用</a:t>
            </a:r>
            <a:r>
              <a:rPr lang="ja-JP" altLang="en-US" dirty="0" smtClean="0"/>
              <a:t>のライブラリ</a:t>
            </a:r>
            <a:endParaRPr lang="ja-JP" altLang="en-US" dirty="0"/>
          </a:p>
          <a:p>
            <a:pPr lvl="1"/>
            <a:r>
              <a:rPr lang="en-US" altLang="ja-JP" dirty="0" smtClean="0"/>
              <a:t>MNIST</a:t>
            </a:r>
          </a:p>
          <a:p>
            <a:pPr lvl="2"/>
            <a:r>
              <a:rPr lang="ja-JP" altLang="en-US" dirty="0"/>
              <a:t>手書き数字の画像データセット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7178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ja-JP" altLang="en-US" dirty="0" smtClean="0"/>
              <a:t>書籍紹介</a:t>
            </a:r>
            <a:endParaRPr kumimoji="1" lang="en-US" altLang="ja-JP" dirty="0" smtClean="0"/>
          </a:p>
          <a:p>
            <a:pPr marL="624078" indent="-514350">
              <a:buFont typeface="+mj-lt"/>
              <a:buAutoNum type="arabicPeriod"/>
            </a:pPr>
            <a:r>
              <a:rPr lang="en-US" altLang="ja-JP" dirty="0" smtClean="0"/>
              <a:t>Deep Learning</a:t>
            </a:r>
            <a:r>
              <a:rPr lang="ja-JP" altLang="en-US" dirty="0" smtClean="0"/>
              <a:t>とは</a:t>
            </a:r>
            <a:endParaRPr lang="en-US" altLang="ja-JP" dirty="0" smtClean="0"/>
          </a:p>
          <a:p>
            <a:pPr marL="624078" indent="-514350">
              <a:buFont typeface="+mj-lt"/>
              <a:buAutoNum type="arabicPeriod"/>
            </a:pPr>
            <a:r>
              <a:rPr lang="ja-JP" altLang="en-US" dirty="0" smtClean="0"/>
              <a:t>手書き文字認識（</a:t>
            </a:r>
            <a:r>
              <a:rPr lang="en-US" altLang="ja-JP" dirty="0"/>
              <a:t>MNIST vs </a:t>
            </a:r>
            <a:r>
              <a:rPr lang="ja-JP" altLang="en-US" dirty="0"/>
              <a:t>俺）</a:t>
            </a:r>
            <a:endParaRPr kumimoji="1" lang="en-US" altLang="ja-JP" dirty="0" smtClean="0"/>
          </a:p>
          <a:p>
            <a:pPr marL="624078" indent="-514350">
              <a:buFont typeface="+mj-lt"/>
              <a:buAutoNum type="arabicPeriod"/>
            </a:pPr>
            <a:r>
              <a:rPr lang="en-US" altLang="ja-JP" dirty="0" smtClean="0"/>
              <a:t>Deep Learning</a:t>
            </a:r>
            <a:r>
              <a:rPr lang="ja-JP" altLang="en-US" dirty="0" smtClean="0"/>
              <a:t>技術</a:t>
            </a:r>
            <a:endParaRPr kumimoji="1"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180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50" y="1844824"/>
            <a:ext cx="7800308" cy="3672408"/>
          </a:xfrm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/>
              <a:t>手書き文字認識（</a:t>
            </a:r>
            <a:r>
              <a:rPr lang="en-US" altLang="ja-JP" dirty="0"/>
              <a:t>MNIST vs </a:t>
            </a:r>
            <a:r>
              <a:rPr lang="ja-JP" altLang="en-US" dirty="0"/>
              <a:t>俺）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55576" y="3190383"/>
            <a:ext cx="144016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/>
              <a:t>結果：</a:t>
            </a:r>
            <a:r>
              <a:rPr kumimoji="1" lang="en-US" altLang="ja-JP" sz="2000" dirty="0" smtClean="0"/>
              <a:t>1</a:t>
            </a:r>
            <a:endParaRPr kumimoji="1" lang="ja-JP" altLang="en-US" sz="20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411760" y="3200936"/>
            <a:ext cx="144016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/>
              <a:t>結果：</a:t>
            </a:r>
            <a:r>
              <a:rPr kumimoji="1" lang="en-US" altLang="ja-JP" sz="2000" dirty="0" smtClean="0"/>
              <a:t>2</a:t>
            </a:r>
            <a:endParaRPr kumimoji="1" lang="ja-JP" altLang="en-US" sz="20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995936" y="3211489"/>
            <a:ext cx="144016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/>
              <a:t>結果：</a:t>
            </a:r>
            <a:r>
              <a:rPr lang="en-US" altLang="ja-JP" sz="2000" dirty="0"/>
              <a:t>3</a:t>
            </a:r>
            <a:endParaRPr kumimoji="1" lang="ja-JP" altLang="en-US" sz="20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580112" y="3211489"/>
            <a:ext cx="144016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>
                <a:solidFill>
                  <a:srgbClr val="FF0000"/>
                </a:solidFill>
              </a:rPr>
              <a:t>結果：</a:t>
            </a:r>
            <a:r>
              <a:rPr kumimoji="1" lang="en-US" altLang="ja-JP" sz="2000" dirty="0" smtClean="0">
                <a:solidFill>
                  <a:srgbClr val="FF0000"/>
                </a:solidFill>
              </a:rPr>
              <a:t>0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164288" y="3211489"/>
            <a:ext cx="144016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>
                <a:solidFill>
                  <a:srgbClr val="FF0000"/>
                </a:solidFill>
              </a:rPr>
              <a:t>結果：</a:t>
            </a:r>
            <a:r>
              <a:rPr lang="en-US" altLang="ja-JP" sz="2000" dirty="0">
                <a:solidFill>
                  <a:srgbClr val="FF0000"/>
                </a:solidFill>
              </a:rPr>
              <a:t>3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55576" y="4920062"/>
            <a:ext cx="144016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>
                <a:solidFill>
                  <a:srgbClr val="FF0000"/>
                </a:solidFill>
              </a:rPr>
              <a:t>結果：</a:t>
            </a:r>
            <a:r>
              <a:rPr lang="en-US" altLang="ja-JP" sz="2000" dirty="0">
                <a:solidFill>
                  <a:srgbClr val="FF0000"/>
                </a:solidFill>
              </a:rPr>
              <a:t>3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411760" y="4930615"/>
            <a:ext cx="144016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>
                <a:solidFill>
                  <a:srgbClr val="FF0000"/>
                </a:solidFill>
              </a:rPr>
              <a:t>結果：</a:t>
            </a:r>
            <a:r>
              <a:rPr lang="en-US" altLang="ja-JP" sz="2000" dirty="0">
                <a:solidFill>
                  <a:srgbClr val="FF0000"/>
                </a:solidFill>
              </a:rPr>
              <a:t>1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995936" y="4941168"/>
            <a:ext cx="144016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>
                <a:solidFill>
                  <a:srgbClr val="FF0000"/>
                </a:solidFill>
              </a:rPr>
              <a:t>結果：</a:t>
            </a:r>
            <a:r>
              <a:rPr lang="en-US" altLang="ja-JP" sz="2000" dirty="0" smtClean="0">
                <a:solidFill>
                  <a:srgbClr val="FF0000"/>
                </a:solidFill>
              </a:rPr>
              <a:t>3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580112" y="4941168"/>
            <a:ext cx="144016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>
                <a:solidFill>
                  <a:srgbClr val="FF0000"/>
                </a:solidFill>
              </a:rPr>
              <a:t>結果：</a:t>
            </a:r>
            <a:r>
              <a:rPr kumimoji="1" lang="en-US" altLang="ja-JP" sz="2000" dirty="0" smtClean="0">
                <a:solidFill>
                  <a:srgbClr val="FF0000"/>
                </a:solidFill>
              </a:rPr>
              <a:t>3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91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dirty="0"/>
              <a:t>Deep Learning</a:t>
            </a:r>
            <a:r>
              <a:rPr lang="ja-JP" altLang="en-US" dirty="0"/>
              <a:t>技術</a:t>
            </a:r>
            <a:endParaRPr kumimoji="1" lang="ja-JP" altLang="en-US" dirty="0"/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パーセプトロン</a:t>
            </a:r>
          </a:p>
          <a:p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5" y="800100"/>
            <a:ext cx="611505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952500"/>
            <a:ext cx="611505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5" y="1484784"/>
            <a:ext cx="611505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5" y="952500"/>
            <a:ext cx="611505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260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2050" name="Picture 2" descr="論理和のベン図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060848"/>
            <a:ext cx="904875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否定のベン図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909" y="2852936"/>
            <a:ext cx="904875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否定論理積のベン図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365104"/>
            <a:ext cx="904875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否定論理積のベン図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5373216"/>
            <a:ext cx="904875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排他的論理和のベン図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645024"/>
            <a:ext cx="904875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論理積のベン図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060848"/>
            <a:ext cx="904875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044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412776"/>
            <a:ext cx="3202460" cy="4525962"/>
          </a:xfr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dirty="0"/>
              <a:t>書籍</a:t>
            </a:r>
            <a:r>
              <a:rPr lang="ja-JP" altLang="en-US" dirty="0" smtClean="0"/>
              <a:t>紹介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139952" y="1412776"/>
            <a:ext cx="4572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200" dirty="0" smtClean="0"/>
              <a:t>ゼロ</a:t>
            </a:r>
            <a:r>
              <a:rPr lang="ja-JP" altLang="en-US" sz="2200" dirty="0"/>
              <a:t>から作る</a:t>
            </a:r>
            <a:r>
              <a:rPr lang="en-US" altLang="ja-JP" sz="2200" dirty="0"/>
              <a:t>Deep Learning</a:t>
            </a:r>
          </a:p>
          <a:p>
            <a:pPr lvl="1"/>
            <a:r>
              <a:rPr lang="en-US" altLang="ja-JP" sz="2200" dirty="0" smtClean="0"/>
              <a:t>Python</a:t>
            </a:r>
            <a:r>
              <a:rPr lang="ja-JP" altLang="en-US" sz="2200" dirty="0"/>
              <a:t>で学ぶディープラーニングの理論と実装</a:t>
            </a:r>
            <a:endParaRPr kumimoji="1" lang="en-US" altLang="ja-JP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200" dirty="0"/>
              <a:t>外部のライブラリに頼らずに、</a:t>
            </a:r>
            <a:r>
              <a:rPr lang="en-US" altLang="ja-JP" sz="2200" dirty="0"/>
              <a:t>Python 3</a:t>
            </a:r>
            <a:r>
              <a:rPr lang="ja-JP" altLang="en-US" sz="2200" dirty="0"/>
              <a:t>によってゼロからディープラーニングを作ることで、ディープラーニングの原理を楽しく学ぶ。</a:t>
            </a:r>
            <a:endParaRPr lang="en-US" altLang="ja-JP" sz="2200" dirty="0" smtClean="0"/>
          </a:p>
          <a:p>
            <a:endParaRPr kumimoji="1" lang="ja-JP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78124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dirty="0"/>
              <a:t>Deep </a:t>
            </a:r>
            <a:r>
              <a:rPr lang="en-US" altLang="ja-JP" dirty="0" smtClean="0"/>
              <a:t>Learning</a:t>
            </a:r>
            <a:r>
              <a:rPr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kumimoji="1" lang="ja-JP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2" t="6970" r="3269"/>
          <a:stretch/>
        </p:blipFill>
        <p:spPr bwMode="auto">
          <a:xfrm>
            <a:off x="251520" y="1340768"/>
            <a:ext cx="8709386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192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ja-JP" dirty="0"/>
              <a:t>AI</a:t>
            </a:r>
            <a:r>
              <a:rPr lang="ja-JP" altLang="en-US" dirty="0"/>
              <a:t>？　機械学習？　</a:t>
            </a:r>
            <a:r>
              <a:rPr lang="en-US" altLang="ja-JP" dirty="0"/>
              <a:t>Deep Learning</a:t>
            </a:r>
            <a:r>
              <a:rPr lang="ja-JP" altLang="en-US" dirty="0"/>
              <a:t>？</a:t>
            </a:r>
          </a:p>
        </p:txBody>
      </p:sp>
      <p:graphicFrame>
        <p:nvGraphicFramePr>
          <p:cNvPr id="7" name="コンテンツ プレースホルダー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2611720"/>
              </p:ext>
            </p:extLst>
          </p:nvPr>
        </p:nvGraphicFramePr>
        <p:xfrm>
          <a:off x="827584" y="2132856"/>
          <a:ext cx="7509520" cy="2005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05514"/>
                <a:gridCol w="5604006"/>
              </a:tblGrid>
              <a:tr h="792088"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AI</a:t>
                      </a:r>
                      <a:endParaRPr kumimoji="1" lang="ja-JP" altLang="en-US" sz="2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データから特徴を分析し、経験則的に高い精度で予測・分類を行うことができるプログラム機能</a:t>
                      </a:r>
                      <a:endParaRPr kumimoji="1" lang="ja-JP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2048"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機械学習</a:t>
                      </a:r>
                      <a:endParaRPr kumimoji="1" lang="ja-JP" altLang="en-US" sz="2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人間が事前に特徴を指定し、ルールを発見する</a:t>
                      </a:r>
                      <a:endParaRPr kumimoji="1" lang="ja-JP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Deep Learning </a:t>
                      </a:r>
                      <a:endParaRPr kumimoji="1" lang="ja-JP" altLang="en-US" sz="2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自ら特徴を見つけ、ルールを発見する</a:t>
                      </a:r>
                      <a:endParaRPr kumimoji="1" lang="ja-JP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335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 smtClean="0"/>
              <a:t>機械学習、</a:t>
            </a:r>
            <a:r>
              <a:rPr kumimoji="1" lang="en-US" altLang="ja-JP" dirty="0" smtClean="0"/>
              <a:t>Deep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Learning</a:t>
            </a:r>
            <a:r>
              <a:rPr kumimoji="1" lang="ja-JP" altLang="en-US" dirty="0" smtClean="0"/>
              <a:t>の</a:t>
            </a:r>
            <a:r>
              <a:rPr lang="ja-JP" altLang="en-US" dirty="0" smtClean="0"/>
              <a:t>違い</a:t>
            </a:r>
            <a:endParaRPr kumimoji="1" lang="ja-JP" altLang="en-US" dirty="0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591" y="1481138"/>
            <a:ext cx="6638818" cy="4525962"/>
          </a:xfrm>
        </p:spPr>
      </p:pic>
      <p:sp>
        <p:nvSpPr>
          <p:cNvPr id="7" name="テキスト ボックス 6"/>
          <p:cNvSpPr txBox="1"/>
          <p:nvPr/>
        </p:nvSpPr>
        <p:spPr>
          <a:xfrm>
            <a:off x="2987824" y="4653136"/>
            <a:ext cx="3240360" cy="1246495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2500" b="1" dirty="0" smtClean="0"/>
              <a:t>バーネット</a:t>
            </a:r>
            <a:endParaRPr kumimoji="1" lang="en-US" altLang="ja-JP" sz="2500" b="1" dirty="0" smtClean="0"/>
          </a:p>
          <a:p>
            <a:pPr algn="ctr"/>
            <a:r>
              <a:rPr kumimoji="1" lang="en-US" altLang="ja-JP" sz="2500" b="1" dirty="0" smtClean="0"/>
              <a:t>Or</a:t>
            </a:r>
          </a:p>
          <a:p>
            <a:pPr algn="ctr"/>
            <a:r>
              <a:rPr kumimoji="1" lang="ja-JP" altLang="en-US" sz="2500" b="1" dirty="0" smtClean="0"/>
              <a:t>オンドルセグ</a:t>
            </a:r>
            <a:endParaRPr kumimoji="1" lang="ja-JP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78968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コンテンツ プレースホルダ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366" y="1484784"/>
            <a:ext cx="6638818" cy="4525962"/>
          </a:xfrm>
          <a:prstGeom prst="rect">
            <a:avLst/>
          </a:prstGeom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 smtClean="0"/>
              <a:t>機械学習</a:t>
            </a:r>
            <a:endParaRPr kumimoji="1" lang="ja-JP" altLang="en-US" dirty="0"/>
          </a:p>
        </p:txBody>
      </p:sp>
      <p:sp>
        <p:nvSpPr>
          <p:cNvPr id="2" name="円/楕円 1"/>
          <p:cNvSpPr/>
          <p:nvPr/>
        </p:nvSpPr>
        <p:spPr>
          <a:xfrm>
            <a:off x="2987824" y="2589595"/>
            <a:ext cx="936104" cy="936104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6660232" y="2492896"/>
            <a:ext cx="936104" cy="936104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747605"/>
            <a:ext cx="2857500" cy="2647950"/>
          </a:xfrm>
          <a:prstGeom prst="rect">
            <a:avLst/>
          </a:prstGeom>
        </p:spPr>
      </p:pic>
      <p:sp>
        <p:nvSpPr>
          <p:cNvPr id="10" name="四角形吹き出し 9"/>
          <p:cNvSpPr/>
          <p:nvPr/>
        </p:nvSpPr>
        <p:spPr>
          <a:xfrm>
            <a:off x="3455876" y="4005064"/>
            <a:ext cx="2772308" cy="936104"/>
          </a:xfrm>
          <a:prstGeom prst="wedgeRectCallout">
            <a:avLst>
              <a:gd name="adj1" fmla="val -106508"/>
              <a:gd name="adj2" fmla="val 57023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500" dirty="0" smtClean="0">
                <a:solidFill>
                  <a:schemeClr val="tx1"/>
                </a:solidFill>
              </a:rPr>
              <a:t>耳の形が特徴</a:t>
            </a:r>
            <a:endParaRPr kumimoji="1" lang="ja-JP" altLang="en-US" sz="2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コンテンツ プレースホルダ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366" y="1484784"/>
            <a:ext cx="6638818" cy="4525962"/>
          </a:xfrm>
          <a:prstGeom prst="rect">
            <a:avLst/>
          </a:prstGeom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dirty="0"/>
              <a:t>Deep </a:t>
            </a:r>
            <a:r>
              <a:rPr lang="en-US" altLang="ja-JP" dirty="0" smtClean="0"/>
              <a:t>Learning</a:t>
            </a:r>
            <a:endParaRPr kumimoji="1" lang="ja-JP" altLang="en-US" dirty="0"/>
          </a:p>
        </p:txBody>
      </p:sp>
      <p:sp>
        <p:nvSpPr>
          <p:cNvPr id="2" name="円/楕円 1"/>
          <p:cNvSpPr/>
          <p:nvPr/>
        </p:nvSpPr>
        <p:spPr>
          <a:xfrm>
            <a:off x="2987824" y="2589595"/>
            <a:ext cx="936104" cy="936104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6660232" y="2492896"/>
            <a:ext cx="936104" cy="936104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吹き出し 9"/>
          <p:cNvSpPr/>
          <p:nvPr/>
        </p:nvSpPr>
        <p:spPr>
          <a:xfrm>
            <a:off x="3059832" y="4581128"/>
            <a:ext cx="2664296" cy="936104"/>
          </a:xfrm>
          <a:prstGeom prst="wedgeRectCallout">
            <a:avLst>
              <a:gd name="adj1" fmla="val -95007"/>
              <a:gd name="adj2" fmla="val -1404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500" dirty="0" smtClean="0">
                <a:solidFill>
                  <a:schemeClr val="tx1"/>
                </a:solidFill>
              </a:rPr>
              <a:t>耳の形が特徴！</a:t>
            </a:r>
            <a:endParaRPr kumimoji="1" lang="ja-JP" altLang="en-US" sz="2500" dirty="0">
              <a:solidFill>
                <a:schemeClr val="tx1"/>
              </a:solidFill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66" y="4301579"/>
            <a:ext cx="190500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38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>
            <a:normAutofit/>
          </a:bodyPr>
          <a:lstStyle/>
          <a:p>
            <a:r>
              <a:rPr lang="ja-JP" altLang="en-US" dirty="0"/>
              <a:t>神経細胞（ニューロン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marL="708660" lvl="1" indent="-342900"/>
            <a:r>
              <a:rPr lang="ja-JP" altLang="en-US" dirty="0" smtClean="0"/>
              <a:t>閾値</a:t>
            </a:r>
            <a:r>
              <a:rPr lang="ja-JP" altLang="en-US" dirty="0"/>
              <a:t>を超える（発火（</a:t>
            </a:r>
            <a:r>
              <a:rPr lang="en-US" altLang="ja-JP" dirty="0"/>
              <a:t>fire</a:t>
            </a:r>
            <a:r>
              <a:rPr lang="ja-JP" altLang="en-US" dirty="0"/>
              <a:t>））と、後列の細胞に電気信号を</a:t>
            </a:r>
            <a:r>
              <a:rPr lang="ja-JP" altLang="en-US" dirty="0" smtClean="0"/>
              <a:t>送る</a:t>
            </a:r>
            <a:endParaRPr lang="ja-JP" altLang="en-US" dirty="0"/>
          </a:p>
          <a:p>
            <a:r>
              <a:rPr lang="ja-JP" altLang="en-US" dirty="0" smtClean="0"/>
              <a:t>人工ニューロン</a:t>
            </a:r>
            <a:r>
              <a:rPr lang="en-US" altLang="ja-JP" dirty="0" smtClean="0"/>
              <a:t>=</a:t>
            </a:r>
            <a:r>
              <a:rPr lang="ja-JP" altLang="en-US" dirty="0" smtClean="0"/>
              <a:t>パーセプトロン</a:t>
            </a:r>
            <a:endParaRPr lang="en-US" altLang="ja-JP" dirty="0" smtClean="0"/>
          </a:p>
          <a:p>
            <a:pPr marL="708660" lvl="1" indent="-342900"/>
            <a:r>
              <a:rPr lang="ja-JP" altLang="en-US" dirty="0"/>
              <a:t>生物の神経細胞をモデル化したもの</a:t>
            </a:r>
          </a:p>
          <a:p>
            <a:r>
              <a:rPr lang="ja-JP" altLang="en-US" dirty="0" smtClean="0"/>
              <a:t>ニューラルネットワーク</a:t>
            </a:r>
            <a:endParaRPr lang="en-US" altLang="ja-JP" dirty="0" smtClean="0"/>
          </a:p>
          <a:p>
            <a:pPr marL="708660" lvl="1" indent="-342900"/>
            <a:r>
              <a:rPr lang="ja-JP" altLang="en-US" dirty="0"/>
              <a:t>人工ニューロンを複合結合したもの</a:t>
            </a:r>
            <a:endParaRPr lang="en-US" altLang="ja-JP" dirty="0"/>
          </a:p>
          <a:p>
            <a:pPr marL="708660" lvl="1" indent="-342900"/>
            <a:r>
              <a:rPr lang="ja-JP" altLang="en-US" dirty="0"/>
              <a:t>神経回路網</a:t>
            </a:r>
            <a:endParaRPr lang="en-US" altLang="ja-JP" dirty="0" smtClean="0"/>
          </a:p>
          <a:p>
            <a:r>
              <a:rPr lang="en-US" altLang="ja-JP" dirty="0"/>
              <a:t>Deep </a:t>
            </a:r>
            <a:r>
              <a:rPr lang="en-US" altLang="ja-JP" dirty="0" smtClean="0"/>
              <a:t>Learning</a:t>
            </a:r>
            <a:r>
              <a:rPr lang="ja-JP" altLang="en-US" dirty="0" smtClean="0"/>
              <a:t>画像認識</a:t>
            </a:r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dirty="0"/>
              <a:t>Deep Learning</a:t>
            </a:r>
            <a:r>
              <a:rPr lang="ja-JP" altLang="en-US" dirty="0"/>
              <a:t>とは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7206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ビジネス">
  <a:themeElements>
    <a:clrScheme name="ビジネス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ビジネス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2460</TotalTime>
  <Words>518</Words>
  <Application>Microsoft Office PowerPoint</Application>
  <PresentationFormat>画面に合わせる (4:3)</PresentationFormat>
  <Paragraphs>154</Paragraphs>
  <Slides>22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3" baseType="lpstr">
      <vt:lpstr>ビジネス</vt:lpstr>
      <vt:lpstr>ディープラーニング</vt:lpstr>
      <vt:lpstr>目次</vt:lpstr>
      <vt:lpstr>書籍紹介</vt:lpstr>
      <vt:lpstr>Deep Learningとは</vt:lpstr>
      <vt:lpstr>AI？　機械学習？　Deep Learning？</vt:lpstr>
      <vt:lpstr>機械学習、Deep Learningの違い</vt:lpstr>
      <vt:lpstr>機械学習</vt:lpstr>
      <vt:lpstr>Deep Learning</vt:lpstr>
      <vt:lpstr>Deep Learningとは</vt:lpstr>
      <vt:lpstr>神経細胞（ニューロン）</vt:lpstr>
      <vt:lpstr>神経細胞（ニューロン）</vt:lpstr>
      <vt:lpstr>人工ニューロン=パーセプトロン</vt:lpstr>
      <vt:lpstr>人工ニューロン=パーセプトロン</vt:lpstr>
      <vt:lpstr>ニューラルネットワーク</vt:lpstr>
      <vt:lpstr>Deep Learning画像認識</vt:lpstr>
      <vt:lpstr>Deep Learning画像認識の学習</vt:lpstr>
      <vt:lpstr>Deep Learning画像認識の学習</vt:lpstr>
      <vt:lpstr>手書き文字認識（MNIST vs 俺）</vt:lpstr>
      <vt:lpstr>手書き文字認識（MNIST vs 俺）</vt:lpstr>
      <vt:lpstr>手書き文字認識（MNIST vs 俺）</vt:lpstr>
      <vt:lpstr>Deep Learning技術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ディープラーニング</dc:title>
  <dc:creator>win-user</dc:creator>
  <cp:lastModifiedBy>win-user</cp:lastModifiedBy>
  <cp:revision>137</cp:revision>
  <dcterms:created xsi:type="dcterms:W3CDTF">2020-11-22T03:31:29Z</dcterms:created>
  <dcterms:modified xsi:type="dcterms:W3CDTF">2020-11-23T21:13:53Z</dcterms:modified>
</cp:coreProperties>
</file>