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7" r:id="rId12"/>
    <p:sldId id="266" r:id="rId13"/>
    <p:sldId id="268" r:id="rId14"/>
    <p:sldId id="271" r:id="rId15"/>
    <p:sldId id="270" r:id="rId16"/>
    <p:sldId id="272" r:id="rId17"/>
    <p:sldId id="269" r:id="rId18"/>
    <p:sldId id="273" r:id="rId19"/>
    <p:sldId id="275" r:id="rId20"/>
    <p:sldId id="276" r:id="rId21"/>
    <p:sldId id="277" r:id="rId22"/>
    <p:sldId id="278" r:id="rId23"/>
    <p:sldId id="279" r:id="rId24"/>
    <p:sldId id="280" r:id="rId25"/>
    <p:sldId id="283" r:id="rId26"/>
    <p:sldId id="282" r:id="rId27"/>
    <p:sldId id="284" r:id="rId28"/>
    <p:sldId id="285" r:id="rId29"/>
    <p:sldId id="287" r:id="rId30"/>
    <p:sldId id="288" r:id="rId31"/>
    <p:sldId id="289" r:id="rId32"/>
    <p:sldId id="290" r:id="rId33"/>
    <p:sldId id="291" r:id="rId34"/>
    <p:sldId id="292" r:id="rId35"/>
    <p:sldId id="293" r:id="rId36"/>
    <p:sldId id="294" r:id="rId37"/>
    <p:sldId id="295" r:id="rId38"/>
    <p:sldId id="297" r:id="rId39"/>
    <p:sldId id="296"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3" r:id="rId64"/>
    <p:sldId id="324" r:id="rId65"/>
    <p:sldId id="321" r:id="rId66"/>
    <p:sldId id="322" r:id="rId67"/>
    <p:sldId id="325" r:id="rId68"/>
    <p:sldId id="326" r:id="rId69"/>
    <p:sldId id="328" r:id="rId70"/>
    <p:sldId id="329" r:id="rId71"/>
    <p:sldId id="331" r:id="rId72"/>
    <p:sldId id="332" r:id="rId73"/>
    <p:sldId id="334" r:id="rId74"/>
    <p:sldId id="335" r:id="rId75"/>
    <p:sldId id="336" r:id="rId76"/>
    <p:sldId id="340" r:id="rId77"/>
    <p:sldId id="337" r:id="rId78"/>
    <p:sldId id="338" r:id="rId79"/>
    <p:sldId id="339" r:id="rId80"/>
    <p:sldId id="341" r:id="rId81"/>
    <p:sldId id="342" r:id="rId82"/>
    <p:sldId id="343" r:id="rId8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5" autoAdjust="0"/>
    <p:restoredTop sz="94660"/>
  </p:normalViewPr>
  <p:slideViewPr>
    <p:cSldViewPr snapToGrid="0">
      <p:cViewPr varScale="1">
        <p:scale>
          <a:sx n="77" d="100"/>
          <a:sy n="77" d="100"/>
        </p:scale>
        <p:origin x="6" y="19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050439-F177-4248-B61A-BBA8222AC5C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副標題 2">
            <a:extLst>
              <a:ext uri="{FF2B5EF4-FFF2-40B4-BE49-F238E27FC236}">
                <a16:creationId xmlns:a16="http://schemas.microsoft.com/office/drawing/2014/main" id="{903D1161-524A-493D-A86E-3A08DA94D0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日期版面配置區 3">
            <a:extLst>
              <a:ext uri="{FF2B5EF4-FFF2-40B4-BE49-F238E27FC236}">
                <a16:creationId xmlns:a16="http://schemas.microsoft.com/office/drawing/2014/main" id="{B3E54AFF-B28C-4EF9-A069-B46ADA0D5360}"/>
              </a:ext>
            </a:extLst>
          </p:cNvPr>
          <p:cNvSpPr>
            <a:spLocks noGrp="1"/>
          </p:cNvSpPr>
          <p:nvPr>
            <p:ph type="dt" sz="half" idx="10"/>
          </p:nvPr>
        </p:nvSpPr>
        <p:spPr/>
        <p:txBody>
          <a:bodyPr/>
          <a:lstStyle/>
          <a:p>
            <a:fld id="{0958BDD7-FD63-4EC4-800F-98B2CB52862A}" type="datetimeFigureOut">
              <a:rPr lang="en-US" smtClean="0"/>
              <a:t>4/24/2022</a:t>
            </a:fld>
            <a:endParaRPr lang="en-US"/>
          </a:p>
        </p:txBody>
      </p:sp>
      <p:sp>
        <p:nvSpPr>
          <p:cNvPr id="5" name="頁尾版面配置區 4">
            <a:extLst>
              <a:ext uri="{FF2B5EF4-FFF2-40B4-BE49-F238E27FC236}">
                <a16:creationId xmlns:a16="http://schemas.microsoft.com/office/drawing/2014/main" id="{EF0F8627-DFF4-4C3A-A1E7-BD8E0B1017DF}"/>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F05248BA-50BA-48A3-AF79-134BB2AADB6A}"/>
              </a:ext>
            </a:extLst>
          </p:cNvPr>
          <p:cNvSpPr>
            <a:spLocks noGrp="1"/>
          </p:cNvSpPr>
          <p:nvPr>
            <p:ph type="sldNum" sz="quarter" idx="12"/>
          </p:nvPr>
        </p:nvSpPr>
        <p:spPr/>
        <p:txBody>
          <a:bodyPr/>
          <a:lstStyle/>
          <a:p>
            <a:fld id="{D866C4F9-33B1-4C30-94DF-D2986C0671AA}" type="slidenum">
              <a:rPr lang="en-US" smtClean="0"/>
              <a:t>‹#›</a:t>
            </a:fld>
            <a:endParaRPr lang="en-US"/>
          </a:p>
        </p:txBody>
      </p:sp>
    </p:spTree>
    <p:extLst>
      <p:ext uri="{BB962C8B-B14F-4D97-AF65-F5344CB8AC3E}">
        <p14:creationId xmlns:p14="http://schemas.microsoft.com/office/powerpoint/2010/main" val="1237051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91DD1D-EA24-42E6-9864-9CABF6AE742B}"/>
              </a:ext>
            </a:extLst>
          </p:cNvPr>
          <p:cNvSpPr>
            <a:spLocks noGrp="1"/>
          </p:cNvSpPr>
          <p:nvPr>
            <p:ph type="title"/>
          </p:nvPr>
        </p:nvSpPr>
        <p:spPr/>
        <p:txBody>
          <a:bodyPr/>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A1BCC438-371F-4ADE-AD17-F2F4A2D396C0}"/>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182A1D49-F17B-4B75-8207-D0EE74CDC5B1}"/>
              </a:ext>
            </a:extLst>
          </p:cNvPr>
          <p:cNvSpPr>
            <a:spLocks noGrp="1"/>
          </p:cNvSpPr>
          <p:nvPr>
            <p:ph type="dt" sz="half" idx="10"/>
          </p:nvPr>
        </p:nvSpPr>
        <p:spPr/>
        <p:txBody>
          <a:bodyPr/>
          <a:lstStyle/>
          <a:p>
            <a:fld id="{0958BDD7-FD63-4EC4-800F-98B2CB52862A}" type="datetimeFigureOut">
              <a:rPr lang="en-US" smtClean="0"/>
              <a:t>4/24/2022</a:t>
            </a:fld>
            <a:endParaRPr lang="en-US"/>
          </a:p>
        </p:txBody>
      </p:sp>
      <p:sp>
        <p:nvSpPr>
          <p:cNvPr id="5" name="頁尾版面配置區 4">
            <a:extLst>
              <a:ext uri="{FF2B5EF4-FFF2-40B4-BE49-F238E27FC236}">
                <a16:creationId xmlns:a16="http://schemas.microsoft.com/office/drawing/2014/main" id="{05AC2FFD-8982-4279-ABD8-851C4AA090A6}"/>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311ECAD4-CB77-4F94-9574-8643DDF6A926}"/>
              </a:ext>
            </a:extLst>
          </p:cNvPr>
          <p:cNvSpPr>
            <a:spLocks noGrp="1"/>
          </p:cNvSpPr>
          <p:nvPr>
            <p:ph type="sldNum" sz="quarter" idx="12"/>
          </p:nvPr>
        </p:nvSpPr>
        <p:spPr/>
        <p:txBody>
          <a:bodyPr/>
          <a:lstStyle/>
          <a:p>
            <a:fld id="{D866C4F9-33B1-4C30-94DF-D2986C0671AA}" type="slidenum">
              <a:rPr lang="en-US" smtClean="0"/>
              <a:t>‹#›</a:t>
            </a:fld>
            <a:endParaRPr lang="en-US"/>
          </a:p>
        </p:txBody>
      </p:sp>
    </p:spTree>
    <p:extLst>
      <p:ext uri="{BB962C8B-B14F-4D97-AF65-F5344CB8AC3E}">
        <p14:creationId xmlns:p14="http://schemas.microsoft.com/office/powerpoint/2010/main" val="117850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BAA1EED-6328-4B85-9A58-5E9E559A072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EFF2F642-5BB4-46B5-A7E5-515EE315DA6F}"/>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6274580E-7435-4B1F-820E-860F7F7AB197}"/>
              </a:ext>
            </a:extLst>
          </p:cNvPr>
          <p:cNvSpPr>
            <a:spLocks noGrp="1"/>
          </p:cNvSpPr>
          <p:nvPr>
            <p:ph type="dt" sz="half" idx="10"/>
          </p:nvPr>
        </p:nvSpPr>
        <p:spPr/>
        <p:txBody>
          <a:bodyPr/>
          <a:lstStyle/>
          <a:p>
            <a:fld id="{0958BDD7-FD63-4EC4-800F-98B2CB52862A}" type="datetimeFigureOut">
              <a:rPr lang="en-US" smtClean="0"/>
              <a:t>4/24/2022</a:t>
            </a:fld>
            <a:endParaRPr lang="en-US"/>
          </a:p>
        </p:txBody>
      </p:sp>
      <p:sp>
        <p:nvSpPr>
          <p:cNvPr id="5" name="頁尾版面配置區 4">
            <a:extLst>
              <a:ext uri="{FF2B5EF4-FFF2-40B4-BE49-F238E27FC236}">
                <a16:creationId xmlns:a16="http://schemas.microsoft.com/office/drawing/2014/main" id="{D7A37397-650D-4CA1-979F-F4A5E21EBB3E}"/>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A0DFDE95-14B6-4C6C-A819-41796EC3EF9B}"/>
              </a:ext>
            </a:extLst>
          </p:cNvPr>
          <p:cNvSpPr>
            <a:spLocks noGrp="1"/>
          </p:cNvSpPr>
          <p:nvPr>
            <p:ph type="sldNum" sz="quarter" idx="12"/>
          </p:nvPr>
        </p:nvSpPr>
        <p:spPr/>
        <p:txBody>
          <a:bodyPr/>
          <a:lstStyle/>
          <a:p>
            <a:fld id="{D866C4F9-33B1-4C30-94DF-D2986C0671AA}" type="slidenum">
              <a:rPr lang="en-US" smtClean="0"/>
              <a:t>‹#›</a:t>
            </a:fld>
            <a:endParaRPr lang="en-US"/>
          </a:p>
        </p:txBody>
      </p:sp>
    </p:spTree>
    <p:extLst>
      <p:ext uri="{BB962C8B-B14F-4D97-AF65-F5344CB8AC3E}">
        <p14:creationId xmlns:p14="http://schemas.microsoft.com/office/powerpoint/2010/main" val="2952775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DAA3AC-FED0-451A-B4DF-36E033BB9C42}"/>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FF3EA437-8B4A-4C38-A644-A8EA855E4617}"/>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E16DD70A-0251-4D8C-9659-3EBAA3B0E14C}"/>
              </a:ext>
            </a:extLst>
          </p:cNvPr>
          <p:cNvSpPr>
            <a:spLocks noGrp="1"/>
          </p:cNvSpPr>
          <p:nvPr>
            <p:ph type="dt" sz="half" idx="10"/>
          </p:nvPr>
        </p:nvSpPr>
        <p:spPr/>
        <p:txBody>
          <a:bodyPr/>
          <a:lstStyle/>
          <a:p>
            <a:fld id="{0958BDD7-FD63-4EC4-800F-98B2CB52862A}" type="datetimeFigureOut">
              <a:rPr lang="en-US" smtClean="0"/>
              <a:t>4/24/2022</a:t>
            </a:fld>
            <a:endParaRPr lang="en-US"/>
          </a:p>
        </p:txBody>
      </p:sp>
      <p:sp>
        <p:nvSpPr>
          <p:cNvPr id="5" name="頁尾版面配置區 4">
            <a:extLst>
              <a:ext uri="{FF2B5EF4-FFF2-40B4-BE49-F238E27FC236}">
                <a16:creationId xmlns:a16="http://schemas.microsoft.com/office/drawing/2014/main" id="{D9A4EBBB-DE22-4F73-B4A9-F48CE7DCE352}"/>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770E99D8-68C5-4B55-B073-BADA3445DA18}"/>
              </a:ext>
            </a:extLst>
          </p:cNvPr>
          <p:cNvSpPr>
            <a:spLocks noGrp="1"/>
          </p:cNvSpPr>
          <p:nvPr>
            <p:ph type="sldNum" sz="quarter" idx="12"/>
          </p:nvPr>
        </p:nvSpPr>
        <p:spPr/>
        <p:txBody>
          <a:bodyPr/>
          <a:lstStyle/>
          <a:p>
            <a:fld id="{D866C4F9-33B1-4C30-94DF-D2986C0671AA}" type="slidenum">
              <a:rPr lang="en-US" smtClean="0"/>
              <a:t>‹#›</a:t>
            </a:fld>
            <a:endParaRPr lang="en-US"/>
          </a:p>
        </p:txBody>
      </p:sp>
    </p:spTree>
    <p:extLst>
      <p:ext uri="{BB962C8B-B14F-4D97-AF65-F5344CB8AC3E}">
        <p14:creationId xmlns:p14="http://schemas.microsoft.com/office/powerpoint/2010/main" val="539187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9C25A9-7AF7-4E02-89CC-969B220DD87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3F40A8BA-712C-474C-8576-00133EAB4A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F5C9A780-1519-4C26-A2CD-9BA6E7BE6F4A}"/>
              </a:ext>
            </a:extLst>
          </p:cNvPr>
          <p:cNvSpPr>
            <a:spLocks noGrp="1"/>
          </p:cNvSpPr>
          <p:nvPr>
            <p:ph type="dt" sz="half" idx="10"/>
          </p:nvPr>
        </p:nvSpPr>
        <p:spPr/>
        <p:txBody>
          <a:bodyPr/>
          <a:lstStyle/>
          <a:p>
            <a:fld id="{0958BDD7-FD63-4EC4-800F-98B2CB52862A}" type="datetimeFigureOut">
              <a:rPr lang="en-US" smtClean="0"/>
              <a:t>4/24/2022</a:t>
            </a:fld>
            <a:endParaRPr lang="en-US"/>
          </a:p>
        </p:txBody>
      </p:sp>
      <p:sp>
        <p:nvSpPr>
          <p:cNvPr id="5" name="頁尾版面配置區 4">
            <a:extLst>
              <a:ext uri="{FF2B5EF4-FFF2-40B4-BE49-F238E27FC236}">
                <a16:creationId xmlns:a16="http://schemas.microsoft.com/office/drawing/2014/main" id="{1C771090-05A0-401B-BD0B-7075A03293A1}"/>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C3A5A1A8-184E-4E3E-A433-3382B10CA752}"/>
              </a:ext>
            </a:extLst>
          </p:cNvPr>
          <p:cNvSpPr>
            <a:spLocks noGrp="1"/>
          </p:cNvSpPr>
          <p:nvPr>
            <p:ph type="sldNum" sz="quarter" idx="12"/>
          </p:nvPr>
        </p:nvSpPr>
        <p:spPr/>
        <p:txBody>
          <a:bodyPr/>
          <a:lstStyle/>
          <a:p>
            <a:fld id="{D866C4F9-33B1-4C30-94DF-D2986C0671AA}" type="slidenum">
              <a:rPr lang="en-US" smtClean="0"/>
              <a:t>‹#›</a:t>
            </a:fld>
            <a:endParaRPr lang="en-US"/>
          </a:p>
        </p:txBody>
      </p:sp>
    </p:spTree>
    <p:extLst>
      <p:ext uri="{BB962C8B-B14F-4D97-AF65-F5344CB8AC3E}">
        <p14:creationId xmlns:p14="http://schemas.microsoft.com/office/powerpoint/2010/main" val="3441320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88363B-CF2A-4B89-99E0-DEC978255C31}"/>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F4F650F3-CF2B-42D3-807A-D0993A82182C}"/>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a:extLst>
              <a:ext uri="{FF2B5EF4-FFF2-40B4-BE49-F238E27FC236}">
                <a16:creationId xmlns:a16="http://schemas.microsoft.com/office/drawing/2014/main" id="{6C2D1F91-44B0-4A3B-80F4-06A1FF012652}"/>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4">
            <a:extLst>
              <a:ext uri="{FF2B5EF4-FFF2-40B4-BE49-F238E27FC236}">
                <a16:creationId xmlns:a16="http://schemas.microsoft.com/office/drawing/2014/main" id="{245A35CC-B8AA-4E97-B440-0CB377FE26D6}"/>
              </a:ext>
            </a:extLst>
          </p:cNvPr>
          <p:cNvSpPr>
            <a:spLocks noGrp="1"/>
          </p:cNvSpPr>
          <p:nvPr>
            <p:ph type="dt" sz="half" idx="10"/>
          </p:nvPr>
        </p:nvSpPr>
        <p:spPr/>
        <p:txBody>
          <a:bodyPr/>
          <a:lstStyle/>
          <a:p>
            <a:fld id="{0958BDD7-FD63-4EC4-800F-98B2CB52862A}" type="datetimeFigureOut">
              <a:rPr lang="en-US" smtClean="0"/>
              <a:t>4/24/2022</a:t>
            </a:fld>
            <a:endParaRPr lang="en-US"/>
          </a:p>
        </p:txBody>
      </p:sp>
      <p:sp>
        <p:nvSpPr>
          <p:cNvPr id="6" name="頁尾版面配置區 5">
            <a:extLst>
              <a:ext uri="{FF2B5EF4-FFF2-40B4-BE49-F238E27FC236}">
                <a16:creationId xmlns:a16="http://schemas.microsoft.com/office/drawing/2014/main" id="{0D29D061-6861-409C-8469-1E7DB29DC8EF}"/>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772B690C-49F3-42B9-B6C9-35B1DD739A97}"/>
              </a:ext>
            </a:extLst>
          </p:cNvPr>
          <p:cNvSpPr>
            <a:spLocks noGrp="1"/>
          </p:cNvSpPr>
          <p:nvPr>
            <p:ph type="sldNum" sz="quarter" idx="12"/>
          </p:nvPr>
        </p:nvSpPr>
        <p:spPr/>
        <p:txBody>
          <a:bodyPr/>
          <a:lstStyle/>
          <a:p>
            <a:fld id="{D866C4F9-33B1-4C30-94DF-D2986C0671AA}" type="slidenum">
              <a:rPr lang="en-US" smtClean="0"/>
              <a:t>‹#›</a:t>
            </a:fld>
            <a:endParaRPr lang="en-US"/>
          </a:p>
        </p:txBody>
      </p:sp>
    </p:spTree>
    <p:extLst>
      <p:ext uri="{BB962C8B-B14F-4D97-AF65-F5344CB8AC3E}">
        <p14:creationId xmlns:p14="http://schemas.microsoft.com/office/powerpoint/2010/main" val="79020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2ECD2C-9607-441B-9CF7-F252A92CC31B}"/>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BCB26CD1-5B65-43A8-A203-06E0F99546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EBE213CE-3307-477E-9754-8A7F91BC2F54}"/>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文字版面配置區 4">
            <a:extLst>
              <a:ext uri="{FF2B5EF4-FFF2-40B4-BE49-F238E27FC236}">
                <a16:creationId xmlns:a16="http://schemas.microsoft.com/office/drawing/2014/main" id="{1F24118D-C5BA-48D9-8467-F0A546A4C2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CA0601DE-6254-4858-ADA2-7C869B2CE2D6}"/>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6">
            <a:extLst>
              <a:ext uri="{FF2B5EF4-FFF2-40B4-BE49-F238E27FC236}">
                <a16:creationId xmlns:a16="http://schemas.microsoft.com/office/drawing/2014/main" id="{246E37DC-9349-4847-B27D-52FA80C5A246}"/>
              </a:ext>
            </a:extLst>
          </p:cNvPr>
          <p:cNvSpPr>
            <a:spLocks noGrp="1"/>
          </p:cNvSpPr>
          <p:nvPr>
            <p:ph type="dt" sz="half" idx="10"/>
          </p:nvPr>
        </p:nvSpPr>
        <p:spPr/>
        <p:txBody>
          <a:bodyPr/>
          <a:lstStyle/>
          <a:p>
            <a:fld id="{0958BDD7-FD63-4EC4-800F-98B2CB52862A}" type="datetimeFigureOut">
              <a:rPr lang="en-US" smtClean="0"/>
              <a:t>4/24/2022</a:t>
            </a:fld>
            <a:endParaRPr lang="en-US"/>
          </a:p>
        </p:txBody>
      </p:sp>
      <p:sp>
        <p:nvSpPr>
          <p:cNvPr id="8" name="頁尾版面配置區 7">
            <a:extLst>
              <a:ext uri="{FF2B5EF4-FFF2-40B4-BE49-F238E27FC236}">
                <a16:creationId xmlns:a16="http://schemas.microsoft.com/office/drawing/2014/main" id="{B1B2AF67-3146-4B3B-B35A-A93A857E6D80}"/>
              </a:ext>
            </a:extLst>
          </p:cNvPr>
          <p:cNvSpPr>
            <a:spLocks noGrp="1"/>
          </p:cNvSpPr>
          <p:nvPr>
            <p:ph type="ftr" sz="quarter" idx="11"/>
          </p:nvPr>
        </p:nvSpPr>
        <p:spPr/>
        <p:txBody>
          <a:bodyPr/>
          <a:lstStyle/>
          <a:p>
            <a:endParaRPr lang="en-US"/>
          </a:p>
        </p:txBody>
      </p:sp>
      <p:sp>
        <p:nvSpPr>
          <p:cNvPr id="9" name="投影片編號版面配置區 8">
            <a:extLst>
              <a:ext uri="{FF2B5EF4-FFF2-40B4-BE49-F238E27FC236}">
                <a16:creationId xmlns:a16="http://schemas.microsoft.com/office/drawing/2014/main" id="{AF96FD22-6874-4412-9483-5D3FB8FCFE7F}"/>
              </a:ext>
            </a:extLst>
          </p:cNvPr>
          <p:cNvSpPr>
            <a:spLocks noGrp="1"/>
          </p:cNvSpPr>
          <p:nvPr>
            <p:ph type="sldNum" sz="quarter" idx="12"/>
          </p:nvPr>
        </p:nvSpPr>
        <p:spPr/>
        <p:txBody>
          <a:bodyPr/>
          <a:lstStyle/>
          <a:p>
            <a:fld id="{D866C4F9-33B1-4C30-94DF-D2986C0671AA}" type="slidenum">
              <a:rPr lang="en-US" smtClean="0"/>
              <a:t>‹#›</a:t>
            </a:fld>
            <a:endParaRPr lang="en-US"/>
          </a:p>
        </p:txBody>
      </p:sp>
    </p:spTree>
    <p:extLst>
      <p:ext uri="{BB962C8B-B14F-4D97-AF65-F5344CB8AC3E}">
        <p14:creationId xmlns:p14="http://schemas.microsoft.com/office/powerpoint/2010/main" val="36125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A67F53-CF6D-488D-90B7-724F25E3107B}"/>
              </a:ext>
            </a:extLst>
          </p:cNvPr>
          <p:cNvSpPr>
            <a:spLocks noGrp="1"/>
          </p:cNvSpPr>
          <p:nvPr>
            <p:ph type="title"/>
          </p:nvPr>
        </p:nvSpPr>
        <p:spPr/>
        <p:txBody>
          <a:bodyPr/>
          <a:lstStyle/>
          <a:p>
            <a:r>
              <a:rPr lang="zh-TW" altLang="en-US"/>
              <a:t>按一下以編輯母片標題樣式</a:t>
            </a:r>
            <a:endParaRPr lang="en-US"/>
          </a:p>
        </p:txBody>
      </p:sp>
      <p:sp>
        <p:nvSpPr>
          <p:cNvPr id="3" name="日期版面配置區 2">
            <a:extLst>
              <a:ext uri="{FF2B5EF4-FFF2-40B4-BE49-F238E27FC236}">
                <a16:creationId xmlns:a16="http://schemas.microsoft.com/office/drawing/2014/main" id="{BFFEF374-E5F3-4C36-9A80-C4093424A536}"/>
              </a:ext>
            </a:extLst>
          </p:cNvPr>
          <p:cNvSpPr>
            <a:spLocks noGrp="1"/>
          </p:cNvSpPr>
          <p:nvPr>
            <p:ph type="dt" sz="half" idx="10"/>
          </p:nvPr>
        </p:nvSpPr>
        <p:spPr/>
        <p:txBody>
          <a:bodyPr/>
          <a:lstStyle/>
          <a:p>
            <a:fld id="{0958BDD7-FD63-4EC4-800F-98B2CB52862A}" type="datetimeFigureOut">
              <a:rPr lang="en-US" smtClean="0"/>
              <a:t>4/24/2022</a:t>
            </a:fld>
            <a:endParaRPr lang="en-US"/>
          </a:p>
        </p:txBody>
      </p:sp>
      <p:sp>
        <p:nvSpPr>
          <p:cNvPr id="4" name="頁尾版面配置區 3">
            <a:extLst>
              <a:ext uri="{FF2B5EF4-FFF2-40B4-BE49-F238E27FC236}">
                <a16:creationId xmlns:a16="http://schemas.microsoft.com/office/drawing/2014/main" id="{3E5CA973-DFFA-471F-91F0-376182DFDAEA}"/>
              </a:ext>
            </a:extLst>
          </p:cNvPr>
          <p:cNvSpPr>
            <a:spLocks noGrp="1"/>
          </p:cNvSpPr>
          <p:nvPr>
            <p:ph type="ftr" sz="quarter" idx="11"/>
          </p:nvPr>
        </p:nvSpPr>
        <p:spPr/>
        <p:txBody>
          <a:bodyPr/>
          <a:lstStyle/>
          <a:p>
            <a:endParaRPr lang="en-US"/>
          </a:p>
        </p:txBody>
      </p:sp>
      <p:sp>
        <p:nvSpPr>
          <p:cNvPr id="5" name="投影片編號版面配置區 4">
            <a:extLst>
              <a:ext uri="{FF2B5EF4-FFF2-40B4-BE49-F238E27FC236}">
                <a16:creationId xmlns:a16="http://schemas.microsoft.com/office/drawing/2014/main" id="{48A6D6BA-1F5C-4260-82C2-D5EEC1A6659D}"/>
              </a:ext>
            </a:extLst>
          </p:cNvPr>
          <p:cNvSpPr>
            <a:spLocks noGrp="1"/>
          </p:cNvSpPr>
          <p:nvPr>
            <p:ph type="sldNum" sz="quarter" idx="12"/>
          </p:nvPr>
        </p:nvSpPr>
        <p:spPr/>
        <p:txBody>
          <a:bodyPr/>
          <a:lstStyle/>
          <a:p>
            <a:fld id="{D866C4F9-33B1-4C30-94DF-D2986C0671AA}" type="slidenum">
              <a:rPr lang="en-US" smtClean="0"/>
              <a:t>‹#›</a:t>
            </a:fld>
            <a:endParaRPr lang="en-US"/>
          </a:p>
        </p:txBody>
      </p:sp>
    </p:spTree>
    <p:extLst>
      <p:ext uri="{BB962C8B-B14F-4D97-AF65-F5344CB8AC3E}">
        <p14:creationId xmlns:p14="http://schemas.microsoft.com/office/powerpoint/2010/main" val="2527547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55841A38-736B-4098-9511-F70D96FC632F}"/>
              </a:ext>
            </a:extLst>
          </p:cNvPr>
          <p:cNvSpPr>
            <a:spLocks noGrp="1"/>
          </p:cNvSpPr>
          <p:nvPr>
            <p:ph type="dt" sz="half" idx="10"/>
          </p:nvPr>
        </p:nvSpPr>
        <p:spPr/>
        <p:txBody>
          <a:bodyPr/>
          <a:lstStyle/>
          <a:p>
            <a:fld id="{0958BDD7-FD63-4EC4-800F-98B2CB52862A}" type="datetimeFigureOut">
              <a:rPr lang="en-US" smtClean="0"/>
              <a:t>4/24/2022</a:t>
            </a:fld>
            <a:endParaRPr lang="en-US"/>
          </a:p>
        </p:txBody>
      </p:sp>
      <p:sp>
        <p:nvSpPr>
          <p:cNvPr id="3" name="頁尾版面配置區 2">
            <a:extLst>
              <a:ext uri="{FF2B5EF4-FFF2-40B4-BE49-F238E27FC236}">
                <a16:creationId xmlns:a16="http://schemas.microsoft.com/office/drawing/2014/main" id="{0DD58A83-E879-4CDB-BFDA-72DA7DC4E590}"/>
              </a:ext>
            </a:extLst>
          </p:cNvPr>
          <p:cNvSpPr>
            <a:spLocks noGrp="1"/>
          </p:cNvSpPr>
          <p:nvPr>
            <p:ph type="ftr" sz="quarter" idx="11"/>
          </p:nvPr>
        </p:nvSpPr>
        <p:spPr/>
        <p:txBody>
          <a:bodyPr/>
          <a:lstStyle/>
          <a:p>
            <a:endParaRPr lang="en-US"/>
          </a:p>
        </p:txBody>
      </p:sp>
      <p:sp>
        <p:nvSpPr>
          <p:cNvPr id="4" name="投影片編號版面配置區 3">
            <a:extLst>
              <a:ext uri="{FF2B5EF4-FFF2-40B4-BE49-F238E27FC236}">
                <a16:creationId xmlns:a16="http://schemas.microsoft.com/office/drawing/2014/main" id="{1F1581C8-3B02-47E8-B0B3-978D1F83F2C4}"/>
              </a:ext>
            </a:extLst>
          </p:cNvPr>
          <p:cNvSpPr>
            <a:spLocks noGrp="1"/>
          </p:cNvSpPr>
          <p:nvPr>
            <p:ph type="sldNum" sz="quarter" idx="12"/>
          </p:nvPr>
        </p:nvSpPr>
        <p:spPr/>
        <p:txBody>
          <a:bodyPr/>
          <a:lstStyle/>
          <a:p>
            <a:fld id="{D866C4F9-33B1-4C30-94DF-D2986C0671AA}" type="slidenum">
              <a:rPr lang="en-US" smtClean="0"/>
              <a:t>‹#›</a:t>
            </a:fld>
            <a:endParaRPr lang="en-US"/>
          </a:p>
        </p:txBody>
      </p:sp>
    </p:spTree>
    <p:extLst>
      <p:ext uri="{BB962C8B-B14F-4D97-AF65-F5344CB8AC3E}">
        <p14:creationId xmlns:p14="http://schemas.microsoft.com/office/powerpoint/2010/main" val="1506966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09A763-A0D1-4E33-A9E2-0F74D2C9867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28B46FBD-962B-4FD8-AE4C-B15ABAA3E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文字版面配置區 3">
            <a:extLst>
              <a:ext uri="{FF2B5EF4-FFF2-40B4-BE49-F238E27FC236}">
                <a16:creationId xmlns:a16="http://schemas.microsoft.com/office/drawing/2014/main" id="{1488AA70-A700-4FE1-B33A-C78F94EB7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D0AF7A6C-C2C8-45FC-BE6C-007939A5A0D1}"/>
              </a:ext>
            </a:extLst>
          </p:cNvPr>
          <p:cNvSpPr>
            <a:spLocks noGrp="1"/>
          </p:cNvSpPr>
          <p:nvPr>
            <p:ph type="dt" sz="half" idx="10"/>
          </p:nvPr>
        </p:nvSpPr>
        <p:spPr/>
        <p:txBody>
          <a:bodyPr/>
          <a:lstStyle/>
          <a:p>
            <a:fld id="{0958BDD7-FD63-4EC4-800F-98B2CB52862A}" type="datetimeFigureOut">
              <a:rPr lang="en-US" smtClean="0"/>
              <a:t>4/24/2022</a:t>
            </a:fld>
            <a:endParaRPr lang="en-US"/>
          </a:p>
        </p:txBody>
      </p:sp>
      <p:sp>
        <p:nvSpPr>
          <p:cNvPr id="6" name="頁尾版面配置區 5">
            <a:extLst>
              <a:ext uri="{FF2B5EF4-FFF2-40B4-BE49-F238E27FC236}">
                <a16:creationId xmlns:a16="http://schemas.microsoft.com/office/drawing/2014/main" id="{E65C9309-6BC8-45D5-BD8B-82F9DD3815CC}"/>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DCB3BFC4-9B8E-4C8A-9D6F-3DAA2EF45725}"/>
              </a:ext>
            </a:extLst>
          </p:cNvPr>
          <p:cNvSpPr>
            <a:spLocks noGrp="1"/>
          </p:cNvSpPr>
          <p:nvPr>
            <p:ph type="sldNum" sz="quarter" idx="12"/>
          </p:nvPr>
        </p:nvSpPr>
        <p:spPr/>
        <p:txBody>
          <a:bodyPr/>
          <a:lstStyle/>
          <a:p>
            <a:fld id="{D866C4F9-33B1-4C30-94DF-D2986C0671AA}" type="slidenum">
              <a:rPr lang="en-US" smtClean="0"/>
              <a:t>‹#›</a:t>
            </a:fld>
            <a:endParaRPr lang="en-US"/>
          </a:p>
        </p:txBody>
      </p:sp>
    </p:spTree>
    <p:extLst>
      <p:ext uri="{BB962C8B-B14F-4D97-AF65-F5344CB8AC3E}">
        <p14:creationId xmlns:p14="http://schemas.microsoft.com/office/powerpoint/2010/main" val="3061220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C819B4-7C10-419A-B791-E277372BFC4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圖片版面配置區 2">
            <a:extLst>
              <a:ext uri="{FF2B5EF4-FFF2-40B4-BE49-F238E27FC236}">
                <a16:creationId xmlns:a16="http://schemas.microsoft.com/office/drawing/2014/main" id="{83B9CA0C-1415-42A5-8042-BA9CE4EC01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a:extLst>
              <a:ext uri="{FF2B5EF4-FFF2-40B4-BE49-F238E27FC236}">
                <a16:creationId xmlns:a16="http://schemas.microsoft.com/office/drawing/2014/main" id="{5DBD2138-E894-441D-AC61-EAAC341CD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BED6358C-4C0C-4B1D-9AF9-1053BD42093F}"/>
              </a:ext>
            </a:extLst>
          </p:cNvPr>
          <p:cNvSpPr>
            <a:spLocks noGrp="1"/>
          </p:cNvSpPr>
          <p:nvPr>
            <p:ph type="dt" sz="half" idx="10"/>
          </p:nvPr>
        </p:nvSpPr>
        <p:spPr/>
        <p:txBody>
          <a:bodyPr/>
          <a:lstStyle/>
          <a:p>
            <a:fld id="{0958BDD7-FD63-4EC4-800F-98B2CB52862A}" type="datetimeFigureOut">
              <a:rPr lang="en-US" smtClean="0"/>
              <a:t>4/24/2022</a:t>
            </a:fld>
            <a:endParaRPr lang="en-US"/>
          </a:p>
        </p:txBody>
      </p:sp>
      <p:sp>
        <p:nvSpPr>
          <p:cNvPr id="6" name="頁尾版面配置區 5">
            <a:extLst>
              <a:ext uri="{FF2B5EF4-FFF2-40B4-BE49-F238E27FC236}">
                <a16:creationId xmlns:a16="http://schemas.microsoft.com/office/drawing/2014/main" id="{11732706-2184-4154-B519-3798EEF67C63}"/>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8C0368BC-8AA4-4EA2-AEE6-DA5A6E01B5C4}"/>
              </a:ext>
            </a:extLst>
          </p:cNvPr>
          <p:cNvSpPr>
            <a:spLocks noGrp="1"/>
          </p:cNvSpPr>
          <p:nvPr>
            <p:ph type="sldNum" sz="quarter" idx="12"/>
          </p:nvPr>
        </p:nvSpPr>
        <p:spPr/>
        <p:txBody>
          <a:bodyPr/>
          <a:lstStyle/>
          <a:p>
            <a:fld id="{D866C4F9-33B1-4C30-94DF-D2986C0671AA}" type="slidenum">
              <a:rPr lang="en-US" smtClean="0"/>
              <a:t>‹#›</a:t>
            </a:fld>
            <a:endParaRPr lang="en-US"/>
          </a:p>
        </p:txBody>
      </p:sp>
    </p:spTree>
    <p:extLst>
      <p:ext uri="{BB962C8B-B14F-4D97-AF65-F5344CB8AC3E}">
        <p14:creationId xmlns:p14="http://schemas.microsoft.com/office/powerpoint/2010/main" val="4087146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E573FBE-EBA6-4A7C-AAAB-A96CD83A1B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9B30C235-F266-4224-BDC4-88C51E560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D107CDFC-2E06-4693-8858-6CF632ADE9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58BDD7-FD63-4EC4-800F-98B2CB52862A}" type="datetimeFigureOut">
              <a:rPr lang="en-US" smtClean="0"/>
              <a:t>4/24/2022</a:t>
            </a:fld>
            <a:endParaRPr lang="en-US"/>
          </a:p>
        </p:txBody>
      </p:sp>
      <p:sp>
        <p:nvSpPr>
          <p:cNvPr id="5" name="頁尾版面配置區 4">
            <a:extLst>
              <a:ext uri="{FF2B5EF4-FFF2-40B4-BE49-F238E27FC236}">
                <a16:creationId xmlns:a16="http://schemas.microsoft.com/office/drawing/2014/main" id="{D3ED609E-2A73-4A12-9247-E3F5E0EFE7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a:extLst>
              <a:ext uri="{FF2B5EF4-FFF2-40B4-BE49-F238E27FC236}">
                <a16:creationId xmlns:a16="http://schemas.microsoft.com/office/drawing/2014/main" id="{22E11591-FADD-4442-8D67-0D3FC36E49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6C4F9-33B1-4C30-94DF-D2986C0671AA}" type="slidenum">
              <a:rPr lang="en-US" smtClean="0"/>
              <a:t>‹#›</a:t>
            </a:fld>
            <a:endParaRPr lang="en-US"/>
          </a:p>
        </p:txBody>
      </p:sp>
    </p:spTree>
    <p:extLst>
      <p:ext uri="{BB962C8B-B14F-4D97-AF65-F5344CB8AC3E}">
        <p14:creationId xmlns:p14="http://schemas.microsoft.com/office/powerpoint/2010/main" val="1862715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83204A-B8DD-4F1F-B964-B4428A637973}"/>
              </a:ext>
            </a:extLst>
          </p:cNvPr>
          <p:cNvSpPr>
            <a:spLocks noGrp="1"/>
          </p:cNvSpPr>
          <p:nvPr>
            <p:ph type="ctrTitle"/>
          </p:nvPr>
        </p:nvSpPr>
        <p:spPr/>
        <p:txBody>
          <a:bodyPr/>
          <a:lstStyle/>
          <a:p>
            <a:r>
              <a:rPr lang="en-US" altLang="zh-TW" dirty="0"/>
              <a:t>Chapter 3</a:t>
            </a:r>
            <a:br>
              <a:rPr lang="en-US" altLang="zh-TW" dirty="0"/>
            </a:br>
            <a:r>
              <a:rPr lang="en-US" altLang="zh-TW" dirty="0" err="1"/>
              <a:t>Floorplanning</a:t>
            </a:r>
            <a:endParaRPr lang="en-US" dirty="0"/>
          </a:p>
        </p:txBody>
      </p:sp>
      <p:sp>
        <p:nvSpPr>
          <p:cNvPr id="3" name="副標題 2">
            <a:extLst>
              <a:ext uri="{FF2B5EF4-FFF2-40B4-BE49-F238E27FC236}">
                <a16:creationId xmlns:a16="http://schemas.microsoft.com/office/drawing/2014/main" id="{24B1C4C9-7D9C-4B5F-8B92-D0846BABFCC5}"/>
              </a:ext>
            </a:extLst>
          </p:cNvPr>
          <p:cNvSpPr>
            <a:spLocks noGrp="1"/>
          </p:cNvSpPr>
          <p:nvPr>
            <p:ph type="subTitle" idx="1"/>
          </p:nvPr>
        </p:nvSpPr>
        <p:spPr>
          <a:xfrm>
            <a:off x="1524000" y="4079875"/>
            <a:ext cx="9144000" cy="1655762"/>
          </a:xfrm>
        </p:spPr>
        <p:txBody>
          <a:bodyPr/>
          <a:lstStyle/>
          <a:p>
            <a:r>
              <a:rPr lang="en-US" dirty="0"/>
              <a:t>108062135</a:t>
            </a:r>
            <a:r>
              <a:rPr lang="zh-TW" altLang="en-US" dirty="0"/>
              <a:t> 呂佳恩</a:t>
            </a:r>
            <a:endParaRPr lang="en-US" dirty="0"/>
          </a:p>
        </p:txBody>
      </p:sp>
    </p:spTree>
    <p:extLst>
      <p:ext uri="{BB962C8B-B14F-4D97-AF65-F5344CB8AC3E}">
        <p14:creationId xmlns:p14="http://schemas.microsoft.com/office/powerpoint/2010/main" val="32145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451970F-9E6E-4F71-BB2E-76ABE3E68325}"/>
              </a:ext>
            </a:extLst>
          </p:cNvPr>
          <p:cNvSpPr>
            <a:spLocks noGrp="1"/>
          </p:cNvSpPr>
          <p:nvPr>
            <p:ph idx="1"/>
          </p:nvPr>
        </p:nvSpPr>
        <p:spPr>
          <a:xfrm>
            <a:off x="838200" y="1690688"/>
            <a:ext cx="10515600" cy="5023263"/>
          </a:xfrm>
        </p:spPr>
        <p:txBody>
          <a:bodyPr>
            <a:normAutofit lnSpcReduction="10000"/>
          </a:bodyPr>
          <a:lstStyle/>
          <a:p>
            <a:r>
              <a:rPr lang="en-US" dirty="0"/>
              <a:t>Vertical Slice : </a:t>
            </a:r>
          </a:p>
          <a:p>
            <a:pPr lvl="1"/>
            <a:r>
              <a:rPr lang="en-US" dirty="0"/>
              <a:t>Suppose we have two children that are leaves ( bottom up ), we denote the dimensions of the nodes as </a:t>
            </a:r>
            <a:r>
              <a:rPr lang="en-US" altLang="zh-TW" dirty="0"/>
              <a:t>left (</a:t>
            </a:r>
            <a:r>
              <a:rPr lang="en-US" altLang="zh-TW" i="1" dirty="0" err="1"/>
              <a:t>wl</a:t>
            </a:r>
            <a:r>
              <a:rPr lang="en-US" altLang="zh-TW" i="1" dirty="0"/>
              <a:t>, hl</a:t>
            </a:r>
            <a:r>
              <a:rPr lang="en-US" altLang="zh-TW" dirty="0"/>
              <a:t>), right child (</a:t>
            </a:r>
            <a:r>
              <a:rPr lang="en-US" altLang="zh-TW" i="1" dirty="0" err="1"/>
              <a:t>wr</a:t>
            </a:r>
            <a:r>
              <a:rPr lang="en-US" altLang="zh-TW" i="1" dirty="0"/>
              <a:t>, </a:t>
            </a:r>
            <a:r>
              <a:rPr lang="en-US" altLang="zh-TW" i="1" dirty="0" err="1"/>
              <a:t>hr</a:t>
            </a:r>
            <a:r>
              <a:rPr lang="en-US" altLang="zh-TW" dirty="0"/>
              <a:t>)</a:t>
            </a:r>
          </a:p>
          <a:p>
            <a:pPr lvl="1"/>
            <a:r>
              <a:rPr lang="en-US" dirty="0"/>
              <a:t>Dimensions of the left and the right child are sorted so that the width is </a:t>
            </a:r>
            <a:r>
              <a:rPr lang="en-US" dirty="0">
                <a:solidFill>
                  <a:srgbClr val="FF0000"/>
                </a:solidFill>
              </a:rPr>
              <a:t>increasing</a:t>
            </a:r>
            <a:r>
              <a:rPr lang="en-US" dirty="0"/>
              <a:t> and the height is </a:t>
            </a:r>
            <a:r>
              <a:rPr lang="en-US" dirty="0">
                <a:solidFill>
                  <a:srgbClr val="FF0000"/>
                </a:solidFill>
              </a:rPr>
              <a:t>decreasing</a:t>
            </a:r>
          </a:p>
          <a:p>
            <a:pPr lvl="1"/>
            <a:r>
              <a:rPr lang="en-US" dirty="0"/>
              <a:t>The resulting dimension after the merging is  </a:t>
            </a:r>
            <a:r>
              <a:rPr lang="en-US" altLang="zh-TW" dirty="0"/>
              <a:t>(</a:t>
            </a:r>
            <a:r>
              <a:rPr lang="en-US" altLang="zh-TW" i="1" dirty="0" err="1"/>
              <a:t>wl</a:t>
            </a:r>
            <a:r>
              <a:rPr lang="en-US" altLang="zh-TW" i="1" dirty="0"/>
              <a:t> </a:t>
            </a:r>
            <a:r>
              <a:rPr lang="en-US" altLang="zh-TW" dirty="0"/>
              <a:t>+ </a:t>
            </a:r>
            <a:r>
              <a:rPr lang="en-US" altLang="zh-TW" i="1" dirty="0" err="1"/>
              <a:t>wr</a:t>
            </a:r>
            <a:r>
              <a:rPr lang="en-US" altLang="zh-TW" i="1" dirty="0"/>
              <a:t> , </a:t>
            </a:r>
            <a:r>
              <a:rPr lang="en-US" altLang="zh-TW" dirty="0"/>
              <a:t>max</a:t>
            </a:r>
            <a:r>
              <a:rPr lang="en-US" altLang="zh-TW" i="1" dirty="0"/>
              <a:t>{hl, </a:t>
            </a:r>
            <a:r>
              <a:rPr lang="en-US" altLang="zh-TW" i="1" dirty="0" err="1"/>
              <a:t>hr</a:t>
            </a:r>
            <a:r>
              <a:rPr lang="en-US" altLang="zh-TW" i="1" dirty="0"/>
              <a:t>}</a:t>
            </a:r>
            <a:r>
              <a:rPr lang="en-US" altLang="zh-TW" dirty="0"/>
              <a:t>)</a:t>
            </a:r>
          </a:p>
          <a:p>
            <a:pPr lvl="1"/>
            <a:r>
              <a:rPr lang="en-US" dirty="0">
                <a:solidFill>
                  <a:srgbClr val="FF0000"/>
                </a:solidFill>
              </a:rPr>
              <a:t>If </a:t>
            </a:r>
            <a:r>
              <a:rPr lang="en-US" altLang="zh-TW" i="1" dirty="0">
                <a:solidFill>
                  <a:srgbClr val="FF0000"/>
                </a:solidFill>
              </a:rPr>
              <a:t>hl &gt; </a:t>
            </a:r>
            <a:r>
              <a:rPr lang="en-US" altLang="zh-TW" i="1" dirty="0" err="1">
                <a:solidFill>
                  <a:srgbClr val="FF0000"/>
                </a:solidFill>
              </a:rPr>
              <a:t>hr</a:t>
            </a:r>
            <a:r>
              <a:rPr lang="en-US" altLang="zh-TW" i="1" dirty="0"/>
              <a:t>, </a:t>
            </a:r>
            <a:r>
              <a:rPr lang="en-US" altLang="zh-TW" dirty="0"/>
              <a:t>we merge the second dimension of the left child and the first dimension of the right child </a:t>
            </a:r>
          </a:p>
          <a:p>
            <a:pPr lvl="1"/>
            <a:r>
              <a:rPr lang="en-US" altLang="zh-TW" dirty="0">
                <a:solidFill>
                  <a:srgbClr val="FF0000"/>
                </a:solidFill>
              </a:rPr>
              <a:t>If </a:t>
            </a:r>
            <a:r>
              <a:rPr lang="en-US" altLang="zh-TW" i="1" dirty="0">
                <a:solidFill>
                  <a:srgbClr val="FF0000"/>
                </a:solidFill>
              </a:rPr>
              <a:t>hl &lt; </a:t>
            </a:r>
            <a:r>
              <a:rPr lang="en-US" altLang="zh-TW" i="1" dirty="0" err="1">
                <a:solidFill>
                  <a:srgbClr val="FF0000"/>
                </a:solidFill>
              </a:rPr>
              <a:t>hr</a:t>
            </a:r>
            <a:r>
              <a:rPr lang="en-US" altLang="zh-TW" i="1" dirty="0"/>
              <a:t>, </a:t>
            </a:r>
            <a:r>
              <a:rPr lang="en-US" altLang="zh-TW" dirty="0"/>
              <a:t>we merge the first dimension of the left child and the second dimension of the right child </a:t>
            </a:r>
          </a:p>
          <a:p>
            <a:pPr lvl="1"/>
            <a:r>
              <a:rPr lang="en-US" altLang="zh-TW" dirty="0">
                <a:solidFill>
                  <a:srgbClr val="FF0000"/>
                </a:solidFill>
              </a:rPr>
              <a:t>If </a:t>
            </a:r>
            <a:r>
              <a:rPr lang="en-US" altLang="zh-TW" i="1" dirty="0">
                <a:solidFill>
                  <a:srgbClr val="FF0000"/>
                </a:solidFill>
              </a:rPr>
              <a:t>hl = </a:t>
            </a:r>
            <a:r>
              <a:rPr lang="en-US" altLang="zh-TW" i="1" dirty="0" err="1">
                <a:solidFill>
                  <a:srgbClr val="FF0000"/>
                </a:solidFill>
              </a:rPr>
              <a:t>hr</a:t>
            </a:r>
            <a:r>
              <a:rPr lang="en-US" altLang="zh-TW" i="1" dirty="0"/>
              <a:t>, </a:t>
            </a:r>
            <a:r>
              <a:rPr lang="en-US" altLang="zh-TW" dirty="0"/>
              <a:t>we merge the second dimension of the left child and the second dimension of the right child </a:t>
            </a:r>
          </a:p>
          <a:p>
            <a:pPr lvl="1"/>
            <a:r>
              <a:rPr lang="en-US" altLang="zh-TW" dirty="0"/>
              <a:t>The merging is ended when we reach the end of the dimension list for either the left or the right child </a:t>
            </a:r>
          </a:p>
          <a:p>
            <a:pPr lvl="1"/>
            <a:endParaRPr lang="en-US" altLang="zh-TW" dirty="0"/>
          </a:p>
          <a:p>
            <a:pPr lvl="1"/>
            <a:endParaRPr lang="en-US" dirty="0">
              <a:solidFill>
                <a:srgbClr val="FF0000"/>
              </a:solidFill>
            </a:endParaRPr>
          </a:p>
        </p:txBody>
      </p:sp>
      <p:sp>
        <p:nvSpPr>
          <p:cNvPr id="4" name="標題 1">
            <a:extLst>
              <a:ext uri="{FF2B5EF4-FFF2-40B4-BE49-F238E27FC236}">
                <a16:creationId xmlns:a16="http://schemas.microsoft.com/office/drawing/2014/main" id="{49AE7233-F71E-4438-949A-16603B739470}"/>
              </a:ext>
            </a:extLst>
          </p:cNvPr>
          <p:cNvSpPr>
            <a:spLocks noGrp="1"/>
          </p:cNvSpPr>
          <p:nvPr>
            <p:ph type="title"/>
          </p:nvPr>
        </p:nvSpPr>
        <p:spPr>
          <a:xfrm>
            <a:off x="838200" y="365125"/>
            <a:ext cx="10515600" cy="1325563"/>
          </a:xfrm>
        </p:spPr>
        <p:txBody>
          <a:bodyPr/>
          <a:lstStyle/>
          <a:p>
            <a:r>
              <a:rPr lang="en-US" dirty="0" err="1"/>
              <a:t>Stockmeyer</a:t>
            </a:r>
            <a:r>
              <a:rPr lang="en-US" dirty="0"/>
              <a:t> algorithm</a:t>
            </a:r>
          </a:p>
        </p:txBody>
      </p:sp>
    </p:spTree>
    <p:extLst>
      <p:ext uri="{BB962C8B-B14F-4D97-AF65-F5344CB8AC3E}">
        <p14:creationId xmlns:p14="http://schemas.microsoft.com/office/powerpoint/2010/main" val="4224855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451970F-9E6E-4F71-BB2E-76ABE3E68325}"/>
              </a:ext>
            </a:extLst>
          </p:cNvPr>
          <p:cNvSpPr>
            <a:spLocks noGrp="1"/>
          </p:cNvSpPr>
          <p:nvPr>
            <p:ph idx="1"/>
          </p:nvPr>
        </p:nvSpPr>
        <p:spPr>
          <a:xfrm>
            <a:off x="838200" y="1690688"/>
            <a:ext cx="10515600" cy="5023263"/>
          </a:xfrm>
        </p:spPr>
        <p:txBody>
          <a:bodyPr>
            <a:normAutofit lnSpcReduction="10000"/>
          </a:bodyPr>
          <a:lstStyle/>
          <a:p>
            <a:r>
              <a:rPr lang="en-US" dirty="0"/>
              <a:t>Horizontal Slice : </a:t>
            </a:r>
          </a:p>
          <a:p>
            <a:pPr lvl="1"/>
            <a:r>
              <a:rPr lang="en-US" dirty="0"/>
              <a:t>Suppose we have two children that are leaves ( bottom up ), we denote the dimensions of the nodes as </a:t>
            </a:r>
            <a:r>
              <a:rPr lang="en-US" altLang="zh-TW" dirty="0"/>
              <a:t>left (</a:t>
            </a:r>
            <a:r>
              <a:rPr lang="en-US" altLang="zh-TW" i="1" dirty="0" err="1"/>
              <a:t>wl</a:t>
            </a:r>
            <a:r>
              <a:rPr lang="en-US" altLang="zh-TW" i="1" dirty="0"/>
              <a:t>, hl</a:t>
            </a:r>
            <a:r>
              <a:rPr lang="en-US" altLang="zh-TW" dirty="0"/>
              <a:t>), right child (</a:t>
            </a:r>
            <a:r>
              <a:rPr lang="en-US" altLang="zh-TW" i="1" dirty="0" err="1"/>
              <a:t>wr</a:t>
            </a:r>
            <a:r>
              <a:rPr lang="en-US" altLang="zh-TW" i="1" dirty="0"/>
              <a:t>, </a:t>
            </a:r>
            <a:r>
              <a:rPr lang="en-US" altLang="zh-TW" i="1" dirty="0" err="1"/>
              <a:t>hr</a:t>
            </a:r>
            <a:r>
              <a:rPr lang="en-US" altLang="zh-TW" dirty="0"/>
              <a:t>)</a:t>
            </a:r>
          </a:p>
          <a:p>
            <a:pPr lvl="1"/>
            <a:r>
              <a:rPr lang="en-US" dirty="0"/>
              <a:t>Dimensions of the left and the right child are sorted so that the width is </a:t>
            </a:r>
            <a:r>
              <a:rPr lang="en-US" dirty="0">
                <a:solidFill>
                  <a:srgbClr val="FF0000"/>
                </a:solidFill>
              </a:rPr>
              <a:t>decreasing </a:t>
            </a:r>
            <a:r>
              <a:rPr lang="en-US" dirty="0"/>
              <a:t>and the height is </a:t>
            </a:r>
            <a:r>
              <a:rPr lang="en-US" dirty="0">
                <a:solidFill>
                  <a:srgbClr val="FF0000"/>
                </a:solidFill>
              </a:rPr>
              <a:t>increasing</a:t>
            </a:r>
          </a:p>
          <a:p>
            <a:pPr lvl="1"/>
            <a:r>
              <a:rPr lang="en-US" dirty="0"/>
              <a:t>The resulting dimension after the merging is  </a:t>
            </a:r>
            <a:r>
              <a:rPr lang="en-US" altLang="zh-TW" dirty="0"/>
              <a:t>(max</a:t>
            </a:r>
            <a:r>
              <a:rPr lang="en-US" altLang="zh-TW" i="1" dirty="0"/>
              <a:t>{</a:t>
            </a:r>
            <a:r>
              <a:rPr lang="en-US" altLang="zh-TW" i="1" dirty="0" err="1"/>
              <a:t>wl,wr</a:t>
            </a:r>
            <a:r>
              <a:rPr lang="en-US" altLang="zh-TW" i="1" dirty="0"/>
              <a:t>}, hl </a:t>
            </a:r>
            <a:r>
              <a:rPr lang="en-US" altLang="zh-TW" dirty="0"/>
              <a:t>+ </a:t>
            </a:r>
            <a:r>
              <a:rPr lang="en-US" altLang="zh-TW" i="1" dirty="0" err="1"/>
              <a:t>hr</a:t>
            </a:r>
            <a:r>
              <a:rPr lang="en-US" altLang="zh-TW" dirty="0"/>
              <a:t>)</a:t>
            </a:r>
          </a:p>
          <a:p>
            <a:pPr lvl="1"/>
            <a:r>
              <a:rPr lang="en-US" altLang="zh-TW" dirty="0">
                <a:solidFill>
                  <a:srgbClr val="FF0000"/>
                </a:solidFill>
              </a:rPr>
              <a:t>If </a:t>
            </a:r>
            <a:r>
              <a:rPr lang="en-US" altLang="zh-TW" i="1" dirty="0">
                <a:solidFill>
                  <a:srgbClr val="FF0000"/>
                </a:solidFill>
              </a:rPr>
              <a:t>hl &gt; </a:t>
            </a:r>
            <a:r>
              <a:rPr lang="en-US" altLang="zh-TW" i="1" dirty="0" err="1">
                <a:solidFill>
                  <a:srgbClr val="FF0000"/>
                </a:solidFill>
              </a:rPr>
              <a:t>hr</a:t>
            </a:r>
            <a:r>
              <a:rPr lang="en-US" altLang="zh-TW" i="1" dirty="0"/>
              <a:t>, </a:t>
            </a:r>
            <a:r>
              <a:rPr lang="en-US" altLang="zh-TW" dirty="0"/>
              <a:t>we merge the second dimension of the left child and the first dimension of the right child </a:t>
            </a:r>
          </a:p>
          <a:p>
            <a:pPr lvl="1"/>
            <a:r>
              <a:rPr lang="en-US" altLang="zh-TW" dirty="0">
                <a:solidFill>
                  <a:srgbClr val="FF0000"/>
                </a:solidFill>
              </a:rPr>
              <a:t>If </a:t>
            </a:r>
            <a:r>
              <a:rPr lang="en-US" altLang="zh-TW" i="1" dirty="0">
                <a:solidFill>
                  <a:srgbClr val="FF0000"/>
                </a:solidFill>
              </a:rPr>
              <a:t>hl &lt; </a:t>
            </a:r>
            <a:r>
              <a:rPr lang="en-US" altLang="zh-TW" i="1" dirty="0" err="1">
                <a:solidFill>
                  <a:srgbClr val="FF0000"/>
                </a:solidFill>
              </a:rPr>
              <a:t>hr</a:t>
            </a:r>
            <a:r>
              <a:rPr lang="en-US" altLang="zh-TW" i="1" dirty="0"/>
              <a:t>, </a:t>
            </a:r>
            <a:r>
              <a:rPr lang="en-US" altLang="zh-TW" dirty="0"/>
              <a:t>we merge the first dimension of the left child and the second dimension of the right child </a:t>
            </a:r>
          </a:p>
          <a:p>
            <a:pPr lvl="1"/>
            <a:r>
              <a:rPr lang="en-US" altLang="zh-TW" dirty="0">
                <a:solidFill>
                  <a:srgbClr val="FF0000"/>
                </a:solidFill>
              </a:rPr>
              <a:t>If </a:t>
            </a:r>
            <a:r>
              <a:rPr lang="en-US" altLang="zh-TW" i="1" dirty="0">
                <a:solidFill>
                  <a:srgbClr val="FF0000"/>
                </a:solidFill>
              </a:rPr>
              <a:t>hl = </a:t>
            </a:r>
            <a:r>
              <a:rPr lang="en-US" altLang="zh-TW" i="1" dirty="0" err="1">
                <a:solidFill>
                  <a:srgbClr val="FF0000"/>
                </a:solidFill>
              </a:rPr>
              <a:t>hr</a:t>
            </a:r>
            <a:r>
              <a:rPr lang="en-US" altLang="zh-TW" i="1" dirty="0"/>
              <a:t>, </a:t>
            </a:r>
            <a:r>
              <a:rPr lang="en-US" altLang="zh-TW" dirty="0"/>
              <a:t>we merge the second dimension of the left child and the second dimension of the right child </a:t>
            </a:r>
          </a:p>
          <a:p>
            <a:pPr lvl="1"/>
            <a:r>
              <a:rPr lang="en-US" altLang="zh-TW" dirty="0"/>
              <a:t>The merging is ended when we reach the end of the dimension list for either the left or the right child </a:t>
            </a:r>
          </a:p>
          <a:p>
            <a:pPr lvl="1"/>
            <a:endParaRPr lang="en-US" altLang="zh-TW" dirty="0"/>
          </a:p>
          <a:p>
            <a:pPr lvl="1"/>
            <a:endParaRPr lang="en-US" dirty="0">
              <a:solidFill>
                <a:srgbClr val="FF0000"/>
              </a:solidFill>
            </a:endParaRPr>
          </a:p>
        </p:txBody>
      </p:sp>
      <p:sp>
        <p:nvSpPr>
          <p:cNvPr id="4" name="標題 1">
            <a:extLst>
              <a:ext uri="{FF2B5EF4-FFF2-40B4-BE49-F238E27FC236}">
                <a16:creationId xmlns:a16="http://schemas.microsoft.com/office/drawing/2014/main" id="{49AE7233-F71E-4438-949A-16603B739470}"/>
              </a:ext>
            </a:extLst>
          </p:cNvPr>
          <p:cNvSpPr>
            <a:spLocks noGrp="1"/>
          </p:cNvSpPr>
          <p:nvPr>
            <p:ph type="title"/>
          </p:nvPr>
        </p:nvSpPr>
        <p:spPr>
          <a:xfrm>
            <a:off x="838200" y="365125"/>
            <a:ext cx="10515600" cy="1325563"/>
          </a:xfrm>
        </p:spPr>
        <p:txBody>
          <a:bodyPr/>
          <a:lstStyle/>
          <a:p>
            <a:r>
              <a:rPr lang="en-US" dirty="0" err="1"/>
              <a:t>Stockmeyer</a:t>
            </a:r>
            <a:r>
              <a:rPr lang="en-US" dirty="0"/>
              <a:t> algorithm</a:t>
            </a:r>
          </a:p>
        </p:txBody>
      </p:sp>
    </p:spTree>
    <p:extLst>
      <p:ext uri="{BB962C8B-B14F-4D97-AF65-F5344CB8AC3E}">
        <p14:creationId xmlns:p14="http://schemas.microsoft.com/office/powerpoint/2010/main" val="313281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9E2AE5-1982-4749-A94E-2E8ED4652964}"/>
              </a:ext>
            </a:extLst>
          </p:cNvPr>
          <p:cNvSpPr>
            <a:spLocks noGrp="1"/>
          </p:cNvSpPr>
          <p:nvPr>
            <p:ph type="title"/>
          </p:nvPr>
        </p:nvSpPr>
        <p:spPr/>
        <p:txBody>
          <a:bodyPr/>
          <a:lstStyle/>
          <a:p>
            <a:r>
              <a:rPr lang="en-US" dirty="0" err="1"/>
              <a:t>Stockmeyer</a:t>
            </a:r>
            <a:r>
              <a:rPr lang="en-US" dirty="0"/>
              <a:t> Algorithm example</a:t>
            </a:r>
          </a:p>
        </p:txBody>
      </p:sp>
      <p:pic>
        <p:nvPicPr>
          <p:cNvPr id="4" name="內容版面配置區 3">
            <a:extLst>
              <a:ext uri="{FF2B5EF4-FFF2-40B4-BE49-F238E27FC236}">
                <a16:creationId xmlns:a16="http://schemas.microsoft.com/office/drawing/2014/main" id="{44BB77AE-1100-4CC8-8B47-ECC705DC4778}"/>
              </a:ext>
            </a:extLst>
          </p:cNvPr>
          <p:cNvPicPr>
            <a:picLocks noGrp="1" noChangeAspect="1"/>
          </p:cNvPicPr>
          <p:nvPr>
            <p:ph idx="1"/>
          </p:nvPr>
        </p:nvPicPr>
        <p:blipFill>
          <a:blip r:embed="rId2"/>
          <a:stretch>
            <a:fillRect/>
          </a:stretch>
        </p:blipFill>
        <p:spPr>
          <a:xfrm>
            <a:off x="1389346" y="1505569"/>
            <a:ext cx="8620046" cy="4481873"/>
          </a:xfrm>
          <a:prstGeom prst="rect">
            <a:avLst/>
          </a:prstGeom>
        </p:spPr>
      </p:pic>
    </p:spTree>
    <p:extLst>
      <p:ext uri="{BB962C8B-B14F-4D97-AF65-F5344CB8AC3E}">
        <p14:creationId xmlns:p14="http://schemas.microsoft.com/office/powerpoint/2010/main" val="3451625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A0F11-026C-4465-882D-2CA42CA615D1}"/>
              </a:ext>
            </a:extLst>
          </p:cNvPr>
          <p:cNvSpPr>
            <a:spLocks noGrp="1"/>
          </p:cNvSpPr>
          <p:nvPr>
            <p:ph type="title"/>
          </p:nvPr>
        </p:nvSpPr>
        <p:spPr>
          <a:xfrm>
            <a:off x="838200" y="365125"/>
            <a:ext cx="10515600" cy="561801"/>
          </a:xfrm>
        </p:spPr>
        <p:txBody>
          <a:bodyPr>
            <a:normAutofit/>
          </a:bodyPr>
          <a:lstStyle/>
          <a:p>
            <a:r>
              <a:rPr lang="en-US" altLang="zh-TW" sz="3200" dirty="0"/>
              <a:t>Width, height = </a:t>
            </a:r>
            <a:r>
              <a:rPr lang="en-US" altLang="zh-TW" sz="3200" i="1" dirty="0"/>
              <a:t>{</a:t>
            </a:r>
            <a:r>
              <a:rPr lang="en-US" altLang="zh-TW" sz="3200" dirty="0"/>
              <a:t>(2,4), (1,3), (3,3), (3,5), (3,2), (5,3), (1,2), (2,4)</a:t>
            </a:r>
            <a:r>
              <a:rPr lang="en-US" altLang="zh-TW" sz="3200" i="1" dirty="0"/>
              <a:t>}</a:t>
            </a:r>
            <a:r>
              <a:rPr lang="en-US" altLang="zh-TW" sz="3200" dirty="0"/>
              <a:t>.</a:t>
            </a:r>
            <a:endParaRPr lang="en-US" sz="3200" dirty="0"/>
          </a:p>
        </p:txBody>
      </p:sp>
      <p:sp>
        <p:nvSpPr>
          <p:cNvPr id="3" name="內容版面配置區 2">
            <a:extLst>
              <a:ext uri="{FF2B5EF4-FFF2-40B4-BE49-F238E27FC236}">
                <a16:creationId xmlns:a16="http://schemas.microsoft.com/office/drawing/2014/main" id="{D1CE79F7-5DC7-4106-9647-9F0074C0CF1C}"/>
              </a:ext>
            </a:extLst>
          </p:cNvPr>
          <p:cNvSpPr>
            <a:spLocks noGrp="1"/>
          </p:cNvSpPr>
          <p:nvPr>
            <p:ph idx="1"/>
          </p:nvPr>
        </p:nvSpPr>
        <p:spPr>
          <a:xfrm>
            <a:off x="838200" y="1064712"/>
            <a:ext cx="10515600" cy="5112251"/>
          </a:xfrm>
        </p:spPr>
        <p:txBody>
          <a:bodyPr/>
          <a:lstStyle/>
          <a:p>
            <a:r>
              <a:rPr lang="en-US" dirty="0"/>
              <a:t>Visit node a -&gt; cut Vertical -&gt; left child(5(3,2)), right child(1(2,4))</a:t>
            </a:r>
          </a:p>
          <a:p>
            <a:r>
              <a:rPr lang="en-US" altLang="zh-TW" i="1" dirty="0"/>
              <a:t>L </a:t>
            </a:r>
            <a:r>
              <a:rPr lang="en-US" altLang="zh-TW" dirty="0"/>
              <a:t>= </a:t>
            </a:r>
            <a:r>
              <a:rPr lang="en-US" altLang="zh-TW" i="1" dirty="0"/>
              <a:t>{</a:t>
            </a:r>
            <a:r>
              <a:rPr lang="en-US" altLang="zh-TW" dirty="0"/>
              <a:t>(2</a:t>
            </a:r>
            <a:r>
              <a:rPr lang="en-US" altLang="zh-TW" i="1" dirty="0"/>
              <a:t>, </a:t>
            </a:r>
            <a:r>
              <a:rPr lang="en-US" altLang="zh-TW" dirty="0"/>
              <a:t>3)</a:t>
            </a:r>
            <a:r>
              <a:rPr lang="en-US" altLang="zh-TW" i="1" dirty="0"/>
              <a:t>, </a:t>
            </a:r>
            <a:r>
              <a:rPr lang="en-US" altLang="zh-TW" dirty="0"/>
              <a:t>(3</a:t>
            </a:r>
            <a:r>
              <a:rPr lang="en-US" altLang="zh-TW" i="1" dirty="0"/>
              <a:t>, </a:t>
            </a:r>
            <a:r>
              <a:rPr lang="en-US" altLang="zh-TW" dirty="0"/>
              <a:t>2)</a:t>
            </a:r>
            <a:r>
              <a:rPr lang="en-US" altLang="zh-TW" i="1" dirty="0"/>
              <a:t>}</a:t>
            </a:r>
          </a:p>
          <a:p>
            <a:r>
              <a:rPr lang="pt-BR" altLang="zh-TW" i="1" dirty="0"/>
              <a:t>R </a:t>
            </a:r>
            <a:r>
              <a:rPr lang="pt-BR" altLang="zh-TW" dirty="0"/>
              <a:t>= </a:t>
            </a:r>
            <a:r>
              <a:rPr lang="pt-BR" altLang="zh-TW" i="1" dirty="0"/>
              <a:t>{</a:t>
            </a:r>
            <a:r>
              <a:rPr lang="pt-BR" altLang="zh-TW" dirty="0"/>
              <a:t>(2</a:t>
            </a:r>
            <a:r>
              <a:rPr lang="pt-BR" altLang="zh-TW" i="1" dirty="0"/>
              <a:t>, </a:t>
            </a:r>
            <a:r>
              <a:rPr lang="pt-BR" altLang="zh-TW" dirty="0"/>
              <a:t>4)</a:t>
            </a:r>
            <a:r>
              <a:rPr lang="pt-BR" altLang="zh-TW" i="1" dirty="0"/>
              <a:t>, </a:t>
            </a:r>
            <a:r>
              <a:rPr lang="pt-BR" altLang="zh-TW" dirty="0"/>
              <a:t>(4</a:t>
            </a:r>
            <a:r>
              <a:rPr lang="pt-BR" altLang="zh-TW" i="1" dirty="0"/>
              <a:t>, </a:t>
            </a:r>
            <a:r>
              <a:rPr lang="pt-BR" altLang="zh-TW" dirty="0"/>
              <a:t>2)</a:t>
            </a:r>
            <a:r>
              <a:rPr lang="pt-BR" altLang="zh-TW" i="1" dirty="0"/>
              <a:t>}</a:t>
            </a:r>
          </a:p>
          <a:p>
            <a:r>
              <a:rPr lang="pt-BR" i="1" dirty="0"/>
              <a:t>Join L1, R1 -&gt; </a:t>
            </a:r>
            <a:r>
              <a:rPr lang="en-US" altLang="zh-TW" dirty="0"/>
              <a:t>(2 + 2</a:t>
            </a:r>
            <a:r>
              <a:rPr lang="en-US" altLang="zh-TW" i="1" dirty="0"/>
              <a:t>,</a:t>
            </a:r>
            <a:r>
              <a:rPr lang="en-US" altLang="zh-TW" dirty="0"/>
              <a:t>max</a:t>
            </a:r>
            <a:r>
              <a:rPr lang="en-US" altLang="zh-TW" i="1" dirty="0"/>
              <a:t>{</a:t>
            </a:r>
            <a:r>
              <a:rPr lang="en-US" altLang="zh-TW" dirty="0"/>
              <a:t>3</a:t>
            </a:r>
            <a:r>
              <a:rPr lang="en-US" altLang="zh-TW" i="1" dirty="0"/>
              <a:t>, </a:t>
            </a:r>
            <a:r>
              <a:rPr lang="en-US" altLang="zh-TW" dirty="0"/>
              <a:t>4</a:t>
            </a:r>
            <a:r>
              <a:rPr lang="en-US" altLang="zh-TW" i="1" dirty="0"/>
              <a:t>}</a:t>
            </a:r>
            <a:r>
              <a:rPr lang="en-US" altLang="zh-TW" dirty="0"/>
              <a:t>) = (4,4) -&gt;maximum from R-&gt; Join L1, R2</a:t>
            </a:r>
          </a:p>
          <a:p>
            <a:r>
              <a:rPr lang="en-US" dirty="0"/>
              <a:t>Join L1, R2 -&gt; </a:t>
            </a:r>
            <a:r>
              <a:rPr lang="en-US" altLang="zh-TW" dirty="0"/>
              <a:t>(2 + 4</a:t>
            </a:r>
            <a:r>
              <a:rPr lang="en-US" altLang="zh-TW" i="1" dirty="0"/>
              <a:t>,</a:t>
            </a:r>
            <a:r>
              <a:rPr lang="en-US" altLang="zh-TW" dirty="0"/>
              <a:t>max</a:t>
            </a:r>
            <a:r>
              <a:rPr lang="en-US" altLang="zh-TW" i="1" dirty="0"/>
              <a:t>{</a:t>
            </a:r>
            <a:r>
              <a:rPr lang="en-US" altLang="zh-TW" dirty="0"/>
              <a:t>3</a:t>
            </a:r>
            <a:r>
              <a:rPr lang="en-US" altLang="zh-TW" i="1" dirty="0"/>
              <a:t>, </a:t>
            </a:r>
            <a:r>
              <a:rPr lang="en-US" altLang="zh-TW" dirty="0"/>
              <a:t>2</a:t>
            </a:r>
            <a:r>
              <a:rPr lang="en-US" altLang="zh-TW" i="1" dirty="0"/>
              <a:t>}</a:t>
            </a:r>
            <a:r>
              <a:rPr lang="en-US" altLang="zh-TW" dirty="0"/>
              <a:t>) = (6,3) -&gt;maximum from L -&gt; Join L2 R2</a:t>
            </a:r>
          </a:p>
          <a:p>
            <a:r>
              <a:rPr lang="en-US" dirty="0"/>
              <a:t>Join L2, R2 -&gt;</a:t>
            </a:r>
            <a:r>
              <a:rPr lang="en-US" altLang="zh-TW" dirty="0"/>
              <a:t>(3 + 4</a:t>
            </a:r>
            <a:r>
              <a:rPr lang="en-US" altLang="zh-TW" i="1" dirty="0"/>
              <a:t>,</a:t>
            </a:r>
            <a:r>
              <a:rPr lang="en-US" altLang="zh-TW" dirty="0"/>
              <a:t>max</a:t>
            </a:r>
            <a:r>
              <a:rPr lang="en-US" altLang="zh-TW" i="1" dirty="0"/>
              <a:t>{</a:t>
            </a:r>
            <a:r>
              <a:rPr lang="en-US" altLang="zh-TW" dirty="0"/>
              <a:t>2</a:t>
            </a:r>
            <a:r>
              <a:rPr lang="en-US" altLang="zh-TW" i="1" dirty="0"/>
              <a:t>, </a:t>
            </a:r>
            <a:r>
              <a:rPr lang="en-US" altLang="zh-TW" dirty="0"/>
              <a:t>2</a:t>
            </a:r>
            <a:r>
              <a:rPr lang="en-US" altLang="zh-TW" i="1" dirty="0"/>
              <a:t>}</a:t>
            </a:r>
            <a:r>
              <a:rPr lang="en-US" altLang="zh-TW" dirty="0"/>
              <a:t>) = (7</a:t>
            </a:r>
            <a:r>
              <a:rPr lang="en-US" altLang="zh-TW" i="1" dirty="0"/>
              <a:t>, </a:t>
            </a:r>
            <a:r>
              <a:rPr lang="en-US" altLang="zh-TW" dirty="0"/>
              <a:t>2) -&gt;reach end</a:t>
            </a:r>
          </a:p>
          <a:p>
            <a:r>
              <a:rPr lang="en-US" dirty="0"/>
              <a:t>Result dimensions </a:t>
            </a:r>
            <a:r>
              <a:rPr lang="en-US" altLang="zh-TW" i="1" dirty="0"/>
              <a:t>{</a:t>
            </a:r>
            <a:r>
              <a:rPr lang="en-US" altLang="zh-TW" dirty="0"/>
              <a:t>(4</a:t>
            </a:r>
            <a:r>
              <a:rPr lang="en-US" altLang="zh-TW" i="1" dirty="0"/>
              <a:t>, </a:t>
            </a:r>
            <a:r>
              <a:rPr lang="en-US" altLang="zh-TW" dirty="0"/>
              <a:t>4)</a:t>
            </a:r>
            <a:r>
              <a:rPr lang="en-US" altLang="zh-TW" i="1" dirty="0"/>
              <a:t>, </a:t>
            </a:r>
            <a:r>
              <a:rPr lang="en-US" altLang="zh-TW" dirty="0"/>
              <a:t>(6</a:t>
            </a:r>
            <a:r>
              <a:rPr lang="en-US" altLang="zh-TW" i="1" dirty="0"/>
              <a:t>, </a:t>
            </a:r>
            <a:r>
              <a:rPr lang="en-US" altLang="zh-TW" dirty="0"/>
              <a:t>3)</a:t>
            </a:r>
            <a:r>
              <a:rPr lang="en-US" altLang="zh-TW" i="1" dirty="0"/>
              <a:t>, </a:t>
            </a:r>
            <a:r>
              <a:rPr lang="en-US" altLang="zh-TW" dirty="0"/>
              <a:t>(7</a:t>
            </a:r>
            <a:r>
              <a:rPr lang="en-US" altLang="zh-TW" i="1" dirty="0"/>
              <a:t>, </a:t>
            </a:r>
            <a:r>
              <a:rPr lang="en-US" altLang="zh-TW" dirty="0"/>
              <a:t>2)</a:t>
            </a:r>
            <a:r>
              <a:rPr lang="en-US" altLang="zh-TW" i="1" dirty="0"/>
              <a:t>}</a:t>
            </a:r>
            <a:r>
              <a:rPr lang="en-US" altLang="zh-TW" dirty="0"/>
              <a:t>.</a:t>
            </a:r>
            <a:endParaRPr lang="en-US" dirty="0"/>
          </a:p>
        </p:txBody>
      </p:sp>
      <p:graphicFrame>
        <p:nvGraphicFramePr>
          <p:cNvPr id="8" name="表格 7">
            <a:extLst>
              <a:ext uri="{FF2B5EF4-FFF2-40B4-BE49-F238E27FC236}">
                <a16:creationId xmlns:a16="http://schemas.microsoft.com/office/drawing/2014/main" id="{6061BFD6-F114-49DC-A15E-BE6DA045C477}"/>
              </a:ext>
            </a:extLst>
          </p:cNvPr>
          <p:cNvGraphicFramePr>
            <a:graphicFrameLocks noGrp="1"/>
          </p:cNvGraphicFramePr>
          <p:nvPr>
            <p:extLst>
              <p:ext uri="{D42A27DB-BD31-4B8C-83A1-F6EECF244321}">
                <p14:modId xmlns:p14="http://schemas.microsoft.com/office/powerpoint/2010/main" val="1143332068"/>
              </p:ext>
            </p:extLst>
          </p:nvPr>
        </p:nvGraphicFramePr>
        <p:xfrm>
          <a:off x="8045537" y="4386606"/>
          <a:ext cx="3308263" cy="1920240"/>
        </p:xfrm>
        <a:graphic>
          <a:graphicData uri="http://schemas.openxmlformats.org/drawingml/2006/table">
            <a:tbl>
              <a:tblPr firstRow="1" bandRow="1">
                <a:tableStyleId>{5940675A-B579-460E-94D1-54222C63F5DA}</a:tableStyleId>
              </a:tblPr>
              <a:tblGrid>
                <a:gridCol w="3308263">
                  <a:extLst>
                    <a:ext uri="{9D8B030D-6E8A-4147-A177-3AD203B41FA5}">
                      <a16:colId xmlns:a16="http://schemas.microsoft.com/office/drawing/2014/main" val="811706732"/>
                    </a:ext>
                  </a:extLst>
                </a:gridCol>
              </a:tblGrid>
              <a:tr h="638827">
                <a:tc>
                  <a:txBody>
                    <a:bodyPr/>
                    <a:lstStyle/>
                    <a:p>
                      <a:r>
                        <a:rPr lang="en-US" altLang="zh-TW" i="1" dirty="0"/>
                        <a:t>L </a:t>
                      </a:r>
                      <a:r>
                        <a:rPr lang="en-US" altLang="zh-TW" dirty="0"/>
                        <a:t>= </a:t>
                      </a:r>
                      <a:r>
                        <a:rPr lang="en-US" altLang="zh-TW" i="1" dirty="0"/>
                        <a:t>{</a:t>
                      </a:r>
                      <a:r>
                        <a:rPr lang="en-US" altLang="zh-TW" dirty="0"/>
                        <a:t>(2</a:t>
                      </a:r>
                      <a:r>
                        <a:rPr lang="en-US" altLang="zh-TW" i="1" dirty="0"/>
                        <a:t>, </a:t>
                      </a:r>
                      <a:r>
                        <a:rPr lang="en-US" altLang="zh-TW" dirty="0"/>
                        <a:t>3)</a:t>
                      </a:r>
                      <a:r>
                        <a:rPr lang="en-US" altLang="zh-TW" i="1" dirty="0"/>
                        <a:t>, </a:t>
                      </a:r>
                      <a:r>
                        <a:rPr lang="en-US" altLang="zh-TW" dirty="0"/>
                        <a:t>(3</a:t>
                      </a:r>
                      <a:r>
                        <a:rPr lang="en-US" altLang="zh-TW" i="1" dirty="0"/>
                        <a:t>, </a:t>
                      </a:r>
                      <a:r>
                        <a:rPr lang="en-US" altLang="zh-TW" dirty="0"/>
                        <a:t>2)</a:t>
                      </a:r>
                      <a:r>
                        <a:rPr lang="en-US" altLang="zh-TW" i="1" dirty="0"/>
                        <a:t>}</a:t>
                      </a:r>
                    </a:p>
                    <a:p>
                      <a:r>
                        <a:rPr lang="pt-BR" altLang="zh-TW" i="1" dirty="0"/>
                        <a:t>R </a:t>
                      </a:r>
                      <a:r>
                        <a:rPr lang="pt-BR" altLang="zh-TW" dirty="0"/>
                        <a:t>= </a:t>
                      </a:r>
                      <a:r>
                        <a:rPr lang="pt-BR" altLang="zh-TW" i="1" strike="sngStrike" dirty="0">
                          <a:solidFill>
                            <a:srgbClr val="FF0000"/>
                          </a:solidFill>
                        </a:rPr>
                        <a:t>{</a:t>
                      </a:r>
                      <a:r>
                        <a:rPr lang="pt-BR" altLang="zh-TW" strike="sngStrike" dirty="0">
                          <a:solidFill>
                            <a:srgbClr val="FF0000"/>
                          </a:solidFill>
                        </a:rPr>
                        <a:t>(2</a:t>
                      </a:r>
                      <a:r>
                        <a:rPr lang="pt-BR" altLang="zh-TW" i="1" strike="sngStrike" dirty="0">
                          <a:solidFill>
                            <a:srgbClr val="FF0000"/>
                          </a:solidFill>
                        </a:rPr>
                        <a:t>, </a:t>
                      </a:r>
                      <a:r>
                        <a:rPr lang="pt-BR" altLang="zh-TW" strike="sngStrike" dirty="0">
                          <a:solidFill>
                            <a:srgbClr val="FF0000"/>
                          </a:solidFill>
                        </a:rPr>
                        <a:t>4)</a:t>
                      </a:r>
                      <a:r>
                        <a:rPr lang="pt-BR" altLang="zh-TW" i="1" strike="sngStrike" dirty="0">
                          <a:solidFill>
                            <a:srgbClr val="FF0000"/>
                          </a:solidFill>
                        </a:rPr>
                        <a:t>, </a:t>
                      </a:r>
                      <a:r>
                        <a:rPr lang="pt-BR" altLang="zh-TW" dirty="0"/>
                        <a:t>(4</a:t>
                      </a:r>
                      <a:r>
                        <a:rPr lang="pt-BR" altLang="zh-TW" i="1" dirty="0"/>
                        <a:t>, </a:t>
                      </a:r>
                      <a:r>
                        <a:rPr lang="pt-BR" altLang="zh-TW" dirty="0"/>
                        <a:t>2)</a:t>
                      </a:r>
                      <a:r>
                        <a:rPr lang="pt-BR" altLang="zh-TW" i="1" dirty="0"/>
                        <a:t>}</a:t>
                      </a:r>
                    </a:p>
                  </a:txBody>
                  <a:tcPr/>
                </a:tc>
                <a:extLst>
                  <a:ext uri="{0D108BD9-81ED-4DB2-BD59-A6C34878D82A}">
                    <a16:rowId xmlns:a16="http://schemas.microsoft.com/office/drawing/2014/main" val="2701870722"/>
                  </a:ext>
                </a:extLst>
              </a:tr>
              <a:tr h="510197">
                <a:tc>
                  <a:txBody>
                    <a:bodyPr/>
                    <a:lstStyle/>
                    <a:p>
                      <a:r>
                        <a:rPr lang="en-US" altLang="zh-TW" i="1" dirty="0"/>
                        <a:t>L </a:t>
                      </a:r>
                      <a:r>
                        <a:rPr lang="en-US" altLang="zh-TW" dirty="0"/>
                        <a:t>= </a:t>
                      </a:r>
                      <a:r>
                        <a:rPr lang="en-US" altLang="zh-TW" i="1" strike="sngStrike" dirty="0">
                          <a:solidFill>
                            <a:srgbClr val="FF0000"/>
                          </a:solidFill>
                        </a:rPr>
                        <a:t>{</a:t>
                      </a:r>
                      <a:r>
                        <a:rPr lang="en-US" altLang="zh-TW" strike="sngStrike" dirty="0">
                          <a:solidFill>
                            <a:srgbClr val="FF0000"/>
                          </a:solidFill>
                        </a:rPr>
                        <a:t>(2</a:t>
                      </a:r>
                      <a:r>
                        <a:rPr lang="en-US" altLang="zh-TW" i="1" strike="sngStrike" dirty="0">
                          <a:solidFill>
                            <a:srgbClr val="FF0000"/>
                          </a:solidFill>
                        </a:rPr>
                        <a:t>, </a:t>
                      </a:r>
                      <a:r>
                        <a:rPr lang="en-US" altLang="zh-TW" strike="sngStrike" dirty="0">
                          <a:solidFill>
                            <a:srgbClr val="FF0000"/>
                          </a:solidFill>
                        </a:rPr>
                        <a:t>3)</a:t>
                      </a:r>
                      <a:r>
                        <a:rPr lang="en-US" altLang="zh-TW" i="1" strike="sngStrike" dirty="0">
                          <a:solidFill>
                            <a:srgbClr val="FF0000"/>
                          </a:solidFill>
                        </a:rPr>
                        <a:t>, </a:t>
                      </a:r>
                      <a:r>
                        <a:rPr lang="en-US" altLang="zh-TW" dirty="0"/>
                        <a:t>(3</a:t>
                      </a:r>
                      <a:r>
                        <a:rPr lang="en-US" altLang="zh-TW" i="1" dirty="0"/>
                        <a:t>, </a:t>
                      </a:r>
                      <a:r>
                        <a:rPr lang="en-US" altLang="zh-TW" dirty="0"/>
                        <a:t>2)</a:t>
                      </a:r>
                      <a:r>
                        <a:rPr lang="en-US" altLang="zh-TW" i="1" dirty="0"/>
                        <a:t>}</a:t>
                      </a:r>
                    </a:p>
                    <a:p>
                      <a:r>
                        <a:rPr lang="pt-BR" altLang="zh-TW" i="1" dirty="0"/>
                        <a:t>R </a:t>
                      </a:r>
                      <a:r>
                        <a:rPr lang="pt-BR" altLang="zh-TW" dirty="0"/>
                        <a:t>= </a:t>
                      </a:r>
                      <a:r>
                        <a:rPr lang="pt-BR" altLang="zh-TW" i="1" dirty="0"/>
                        <a:t>{</a:t>
                      </a:r>
                      <a:r>
                        <a:rPr lang="pt-BR" altLang="zh-TW" strike="sngStrike" dirty="0">
                          <a:solidFill>
                            <a:srgbClr val="FF0000"/>
                          </a:solidFill>
                        </a:rPr>
                        <a:t>(2</a:t>
                      </a:r>
                      <a:r>
                        <a:rPr lang="pt-BR" altLang="zh-TW" i="1" strike="sngStrike" dirty="0">
                          <a:solidFill>
                            <a:srgbClr val="FF0000"/>
                          </a:solidFill>
                        </a:rPr>
                        <a:t>, </a:t>
                      </a:r>
                      <a:r>
                        <a:rPr lang="pt-BR" altLang="zh-TW" strike="sngStrike" dirty="0">
                          <a:solidFill>
                            <a:srgbClr val="FF0000"/>
                          </a:solidFill>
                        </a:rPr>
                        <a:t>4)</a:t>
                      </a:r>
                      <a:r>
                        <a:rPr lang="pt-BR" altLang="zh-TW" i="1" strike="sngStrike" dirty="0">
                          <a:solidFill>
                            <a:srgbClr val="FF0000"/>
                          </a:solidFill>
                        </a:rPr>
                        <a:t>, </a:t>
                      </a:r>
                      <a:r>
                        <a:rPr lang="pt-BR" altLang="zh-TW" dirty="0"/>
                        <a:t>(4</a:t>
                      </a:r>
                      <a:r>
                        <a:rPr lang="pt-BR" altLang="zh-TW" i="1" dirty="0"/>
                        <a:t>, </a:t>
                      </a:r>
                      <a:r>
                        <a:rPr lang="pt-BR" altLang="zh-TW" dirty="0"/>
                        <a:t>2)</a:t>
                      </a:r>
                      <a:r>
                        <a:rPr lang="pt-BR" altLang="zh-TW" i="1" dirty="0"/>
                        <a:t>}</a:t>
                      </a:r>
                    </a:p>
                  </a:txBody>
                  <a:tcPr/>
                </a:tc>
                <a:extLst>
                  <a:ext uri="{0D108BD9-81ED-4DB2-BD59-A6C34878D82A}">
                    <a16:rowId xmlns:a16="http://schemas.microsoft.com/office/drawing/2014/main" val="2638354275"/>
                  </a:ext>
                </a:extLst>
              </a:tr>
              <a:tr h="510197">
                <a:tc>
                  <a:txBody>
                    <a:bodyPr/>
                    <a:lstStyle/>
                    <a:p>
                      <a:r>
                        <a:rPr lang="en-US" altLang="zh-TW" i="1" dirty="0"/>
                        <a:t>L </a:t>
                      </a:r>
                      <a:r>
                        <a:rPr lang="en-US" altLang="zh-TW" dirty="0"/>
                        <a:t>= </a:t>
                      </a:r>
                      <a:r>
                        <a:rPr lang="en-US" altLang="zh-TW" i="1" strike="sngStrike" dirty="0">
                          <a:solidFill>
                            <a:srgbClr val="FF0000"/>
                          </a:solidFill>
                        </a:rPr>
                        <a:t>{</a:t>
                      </a:r>
                      <a:r>
                        <a:rPr lang="en-US" altLang="zh-TW" strike="sngStrike" dirty="0">
                          <a:solidFill>
                            <a:srgbClr val="FF0000"/>
                          </a:solidFill>
                        </a:rPr>
                        <a:t>(2</a:t>
                      </a:r>
                      <a:r>
                        <a:rPr lang="en-US" altLang="zh-TW" i="1" strike="sngStrike" dirty="0">
                          <a:solidFill>
                            <a:srgbClr val="FF0000"/>
                          </a:solidFill>
                        </a:rPr>
                        <a:t>, </a:t>
                      </a:r>
                      <a:r>
                        <a:rPr lang="en-US" altLang="zh-TW" strike="sngStrike" dirty="0">
                          <a:solidFill>
                            <a:srgbClr val="FF0000"/>
                          </a:solidFill>
                        </a:rPr>
                        <a:t>3)</a:t>
                      </a:r>
                      <a:r>
                        <a:rPr lang="en-US" altLang="zh-TW" i="1" strike="sngStrike" dirty="0">
                          <a:solidFill>
                            <a:srgbClr val="FF0000"/>
                          </a:solidFill>
                        </a:rPr>
                        <a:t>, </a:t>
                      </a:r>
                      <a:r>
                        <a:rPr lang="en-US" altLang="zh-TW" strike="sngStrike" dirty="0">
                          <a:solidFill>
                            <a:srgbClr val="FF0000"/>
                          </a:solidFill>
                        </a:rPr>
                        <a:t>(3</a:t>
                      </a:r>
                      <a:r>
                        <a:rPr lang="en-US" altLang="zh-TW" i="1" strike="sngStrike" dirty="0">
                          <a:solidFill>
                            <a:srgbClr val="FF0000"/>
                          </a:solidFill>
                        </a:rPr>
                        <a:t>, </a:t>
                      </a:r>
                      <a:r>
                        <a:rPr lang="en-US" altLang="zh-TW" strike="sngStrike" dirty="0">
                          <a:solidFill>
                            <a:srgbClr val="FF0000"/>
                          </a:solidFill>
                        </a:rPr>
                        <a:t>2)</a:t>
                      </a:r>
                      <a:r>
                        <a:rPr lang="en-US" altLang="zh-TW" i="1" strike="sngStrike" dirty="0">
                          <a:solidFill>
                            <a:srgbClr val="FF0000"/>
                          </a:solidFill>
                        </a:rPr>
                        <a:t>}</a:t>
                      </a:r>
                    </a:p>
                    <a:p>
                      <a:r>
                        <a:rPr lang="pt-BR" altLang="zh-TW" i="1" dirty="0"/>
                        <a:t>R </a:t>
                      </a:r>
                      <a:r>
                        <a:rPr lang="pt-BR" altLang="zh-TW" dirty="0"/>
                        <a:t>= </a:t>
                      </a:r>
                      <a:r>
                        <a:rPr lang="pt-BR" altLang="zh-TW" i="1" dirty="0"/>
                        <a:t>{</a:t>
                      </a:r>
                      <a:r>
                        <a:rPr lang="pt-BR" altLang="zh-TW" strike="sngStrike" dirty="0">
                          <a:solidFill>
                            <a:srgbClr val="FF0000"/>
                          </a:solidFill>
                        </a:rPr>
                        <a:t>(2</a:t>
                      </a:r>
                      <a:r>
                        <a:rPr lang="pt-BR" altLang="zh-TW" i="1" strike="sngStrike" dirty="0">
                          <a:solidFill>
                            <a:srgbClr val="FF0000"/>
                          </a:solidFill>
                        </a:rPr>
                        <a:t>, </a:t>
                      </a:r>
                      <a:r>
                        <a:rPr lang="pt-BR" altLang="zh-TW" strike="sngStrike" dirty="0">
                          <a:solidFill>
                            <a:srgbClr val="FF0000"/>
                          </a:solidFill>
                        </a:rPr>
                        <a:t>4)</a:t>
                      </a:r>
                      <a:r>
                        <a:rPr lang="pt-BR" altLang="zh-TW" i="1" strike="sngStrike" dirty="0">
                          <a:solidFill>
                            <a:srgbClr val="FF0000"/>
                          </a:solidFill>
                        </a:rPr>
                        <a:t>,</a:t>
                      </a:r>
                      <a:r>
                        <a:rPr lang="pt-BR" altLang="zh-TW" i="1" strike="noStrike" dirty="0">
                          <a:solidFill>
                            <a:srgbClr val="FF0000"/>
                          </a:solidFill>
                        </a:rPr>
                        <a:t> </a:t>
                      </a:r>
                      <a:r>
                        <a:rPr lang="pt-BR" altLang="zh-TW" strike="sngStrike" dirty="0">
                          <a:solidFill>
                            <a:srgbClr val="FF0000"/>
                          </a:solidFill>
                        </a:rPr>
                        <a:t>(4</a:t>
                      </a:r>
                      <a:r>
                        <a:rPr lang="pt-BR" altLang="zh-TW" i="1" strike="sngStrike" dirty="0">
                          <a:solidFill>
                            <a:srgbClr val="FF0000"/>
                          </a:solidFill>
                        </a:rPr>
                        <a:t>, </a:t>
                      </a:r>
                      <a:r>
                        <a:rPr lang="pt-BR" altLang="zh-TW" strike="sngStrike" dirty="0">
                          <a:solidFill>
                            <a:srgbClr val="FF0000"/>
                          </a:solidFill>
                        </a:rPr>
                        <a:t>2)</a:t>
                      </a:r>
                      <a:r>
                        <a:rPr lang="pt-BR" altLang="zh-TW" i="1" strike="sngStrike" dirty="0">
                          <a:solidFill>
                            <a:srgbClr val="FF0000"/>
                          </a:solidFill>
                        </a:rPr>
                        <a:t>}</a:t>
                      </a:r>
                    </a:p>
                  </a:txBody>
                  <a:tcPr/>
                </a:tc>
                <a:extLst>
                  <a:ext uri="{0D108BD9-81ED-4DB2-BD59-A6C34878D82A}">
                    <a16:rowId xmlns:a16="http://schemas.microsoft.com/office/drawing/2014/main" val="1137025503"/>
                  </a:ext>
                </a:extLst>
              </a:tr>
            </a:tbl>
          </a:graphicData>
        </a:graphic>
      </p:graphicFrame>
    </p:spTree>
    <p:extLst>
      <p:ext uri="{BB962C8B-B14F-4D97-AF65-F5344CB8AC3E}">
        <p14:creationId xmlns:p14="http://schemas.microsoft.com/office/powerpoint/2010/main" val="742566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9E2AE5-1982-4749-A94E-2E8ED4652964}"/>
              </a:ext>
            </a:extLst>
          </p:cNvPr>
          <p:cNvSpPr>
            <a:spLocks noGrp="1"/>
          </p:cNvSpPr>
          <p:nvPr>
            <p:ph type="title"/>
          </p:nvPr>
        </p:nvSpPr>
        <p:spPr/>
        <p:txBody>
          <a:bodyPr/>
          <a:lstStyle/>
          <a:p>
            <a:r>
              <a:rPr lang="en-US" dirty="0" err="1"/>
              <a:t>Stockmeyer</a:t>
            </a:r>
            <a:r>
              <a:rPr lang="en-US" dirty="0"/>
              <a:t> Algorithm example</a:t>
            </a:r>
          </a:p>
        </p:txBody>
      </p:sp>
      <p:pic>
        <p:nvPicPr>
          <p:cNvPr id="4" name="內容版面配置區 3">
            <a:extLst>
              <a:ext uri="{FF2B5EF4-FFF2-40B4-BE49-F238E27FC236}">
                <a16:creationId xmlns:a16="http://schemas.microsoft.com/office/drawing/2014/main" id="{44BB77AE-1100-4CC8-8B47-ECC705DC4778}"/>
              </a:ext>
            </a:extLst>
          </p:cNvPr>
          <p:cNvPicPr>
            <a:picLocks noGrp="1" noChangeAspect="1"/>
          </p:cNvPicPr>
          <p:nvPr>
            <p:ph idx="1"/>
          </p:nvPr>
        </p:nvPicPr>
        <p:blipFill>
          <a:blip r:embed="rId2"/>
          <a:stretch>
            <a:fillRect/>
          </a:stretch>
        </p:blipFill>
        <p:spPr>
          <a:xfrm>
            <a:off x="1389346" y="1505569"/>
            <a:ext cx="8620046" cy="4481873"/>
          </a:xfrm>
          <a:prstGeom prst="rect">
            <a:avLst/>
          </a:prstGeom>
        </p:spPr>
      </p:pic>
    </p:spTree>
    <p:extLst>
      <p:ext uri="{BB962C8B-B14F-4D97-AF65-F5344CB8AC3E}">
        <p14:creationId xmlns:p14="http://schemas.microsoft.com/office/powerpoint/2010/main" val="65415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A0F11-026C-4465-882D-2CA42CA615D1}"/>
              </a:ext>
            </a:extLst>
          </p:cNvPr>
          <p:cNvSpPr>
            <a:spLocks noGrp="1"/>
          </p:cNvSpPr>
          <p:nvPr>
            <p:ph type="title"/>
          </p:nvPr>
        </p:nvSpPr>
        <p:spPr>
          <a:xfrm>
            <a:off x="838200" y="365125"/>
            <a:ext cx="10515600" cy="561801"/>
          </a:xfrm>
        </p:spPr>
        <p:txBody>
          <a:bodyPr>
            <a:normAutofit/>
          </a:bodyPr>
          <a:lstStyle/>
          <a:p>
            <a:r>
              <a:rPr lang="en-US" altLang="zh-TW" sz="3200" dirty="0"/>
              <a:t>Width, height = </a:t>
            </a:r>
            <a:r>
              <a:rPr lang="en-US" altLang="zh-TW" sz="3200" i="1" dirty="0"/>
              <a:t>{</a:t>
            </a:r>
            <a:r>
              <a:rPr lang="en-US" altLang="zh-TW" sz="3200" dirty="0"/>
              <a:t>(2,4), (1,3), (3,3), (3,5), (3,2), (5,3), (1,2), (2,4)</a:t>
            </a:r>
            <a:r>
              <a:rPr lang="en-US" altLang="zh-TW" sz="3200" i="1" dirty="0"/>
              <a:t>}</a:t>
            </a:r>
            <a:r>
              <a:rPr lang="en-US" altLang="zh-TW" sz="3200" dirty="0"/>
              <a:t>.</a:t>
            </a:r>
            <a:endParaRPr lang="en-US" sz="3200" dirty="0"/>
          </a:p>
        </p:txBody>
      </p:sp>
      <p:sp>
        <p:nvSpPr>
          <p:cNvPr id="3" name="內容版面配置區 2">
            <a:extLst>
              <a:ext uri="{FF2B5EF4-FFF2-40B4-BE49-F238E27FC236}">
                <a16:creationId xmlns:a16="http://schemas.microsoft.com/office/drawing/2014/main" id="{D1CE79F7-5DC7-4106-9647-9F0074C0CF1C}"/>
              </a:ext>
            </a:extLst>
          </p:cNvPr>
          <p:cNvSpPr>
            <a:spLocks noGrp="1"/>
          </p:cNvSpPr>
          <p:nvPr>
            <p:ph idx="1"/>
          </p:nvPr>
        </p:nvSpPr>
        <p:spPr>
          <a:xfrm>
            <a:off x="838200" y="1064712"/>
            <a:ext cx="10515600" cy="5112251"/>
          </a:xfrm>
        </p:spPr>
        <p:txBody>
          <a:bodyPr/>
          <a:lstStyle/>
          <a:p>
            <a:r>
              <a:rPr lang="en-US" dirty="0"/>
              <a:t>Visit node b -&gt; cut Horizontal -&gt; left child(8(2,4)), right child(2(1,3))</a:t>
            </a:r>
          </a:p>
          <a:p>
            <a:r>
              <a:rPr lang="en-US" altLang="zh-TW" i="1" dirty="0"/>
              <a:t>L </a:t>
            </a:r>
            <a:r>
              <a:rPr lang="en-US" altLang="zh-TW" dirty="0"/>
              <a:t>= </a:t>
            </a:r>
            <a:r>
              <a:rPr lang="en-US" altLang="zh-TW" i="1" dirty="0"/>
              <a:t>{</a:t>
            </a:r>
            <a:r>
              <a:rPr lang="en-US" altLang="zh-TW" dirty="0"/>
              <a:t>(4</a:t>
            </a:r>
            <a:r>
              <a:rPr lang="en-US" altLang="zh-TW" i="1" dirty="0"/>
              <a:t>, </a:t>
            </a:r>
            <a:r>
              <a:rPr lang="en-US" altLang="zh-TW" dirty="0"/>
              <a:t>2)</a:t>
            </a:r>
            <a:r>
              <a:rPr lang="en-US" altLang="zh-TW" i="1" dirty="0"/>
              <a:t>, </a:t>
            </a:r>
            <a:r>
              <a:rPr lang="en-US" altLang="zh-TW" dirty="0"/>
              <a:t>(2</a:t>
            </a:r>
            <a:r>
              <a:rPr lang="en-US" altLang="zh-TW" i="1" dirty="0"/>
              <a:t>, </a:t>
            </a:r>
            <a:r>
              <a:rPr lang="en-US" altLang="zh-TW" dirty="0"/>
              <a:t>4)</a:t>
            </a:r>
            <a:r>
              <a:rPr lang="en-US" altLang="zh-TW" i="1" dirty="0"/>
              <a:t>}</a:t>
            </a:r>
          </a:p>
          <a:p>
            <a:r>
              <a:rPr lang="pt-BR" altLang="zh-TW" i="1" dirty="0"/>
              <a:t>R </a:t>
            </a:r>
            <a:r>
              <a:rPr lang="pt-BR" altLang="zh-TW" dirty="0"/>
              <a:t>= </a:t>
            </a:r>
            <a:r>
              <a:rPr lang="pt-BR" altLang="zh-TW" i="1" dirty="0"/>
              <a:t>{</a:t>
            </a:r>
            <a:r>
              <a:rPr lang="pt-BR" altLang="zh-TW" dirty="0"/>
              <a:t>(3</a:t>
            </a:r>
            <a:r>
              <a:rPr lang="pt-BR" altLang="zh-TW" i="1" dirty="0"/>
              <a:t>, </a:t>
            </a:r>
            <a:r>
              <a:rPr lang="pt-BR" altLang="zh-TW" dirty="0"/>
              <a:t>1)</a:t>
            </a:r>
            <a:r>
              <a:rPr lang="pt-BR" altLang="zh-TW" i="1" dirty="0"/>
              <a:t>, </a:t>
            </a:r>
            <a:r>
              <a:rPr lang="pt-BR" altLang="zh-TW" dirty="0"/>
              <a:t>(1</a:t>
            </a:r>
            <a:r>
              <a:rPr lang="pt-BR" altLang="zh-TW" i="1" dirty="0"/>
              <a:t>, </a:t>
            </a:r>
            <a:r>
              <a:rPr lang="pt-BR" altLang="zh-TW" dirty="0"/>
              <a:t>3)</a:t>
            </a:r>
            <a:r>
              <a:rPr lang="pt-BR" altLang="zh-TW" i="1" dirty="0"/>
              <a:t>}</a:t>
            </a:r>
          </a:p>
          <a:p>
            <a:r>
              <a:rPr lang="pt-BR" i="1" dirty="0"/>
              <a:t>Join L1, R1 -&gt; </a:t>
            </a:r>
            <a:r>
              <a:rPr lang="en-US" altLang="zh-TW" dirty="0"/>
              <a:t>(max</a:t>
            </a:r>
            <a:r>
              <a:rPr lang="en-US" altLang="zh-TW" i="1" dirty="0"/>
              <a:t>{</a:t>
            </a:r>
            <a:r>
              <a:rPr lang="en-US" altLang="zh-TW" dirty="0"/>
              <a:t>4</a:t>
            </a:r>
            <a:r>
              <a:rPr lang="en-US" altLang="zh-TW" i="1" dirty="0"/>
              <a:t>, </a:t>
            </a:r>
            <a:r>
              <a:rPr lang="en-US" altLang="zh-TW" dirty="0"/>
              <a:t>3</a:t>
            </a:r>
            <a:r>
              <a:rPr lang="en-US" altLang="zh-TW" i="1" dirty="0"/>
              <a:t>},</a:t>
            </a:r>
            <a:r>
              <a:rPr lang="en-US" altLang="zh-TW" dirty="0"/>
              <a:t>2 + 1) = (4</a:t>
            </a:r>
            <a:r>
              <a:rPr lang="en-US" altLang="zh-TW" i="1" dirty="0"/>
              <a:t>, </a:t>
            </a:r>
            <a:r>
              <a:rPr lang="en-US" altLang="zh-TW" dirty="0"/>
              <a:t>3)-&gt;maximum from L-&gt; Join L2, R1</a:t>
            </a:r>
          </a:p>
          <a:p>
            <a:r>
              <a:rPr lang="en-US" dirty="0"/>
              <a:t>Join L2, R1 -&gt; </a:t>
            </a:r>
            <a:r>
              <a:rPr lang="en-US" altLang="zh-TW" dirty="0"/>
              <a:t>(max</a:t>
            </a:r>
            <a:r>
              <a:rPr lang="en-US" altLang="zh-TW" i="1" dirty="0"/>
              <a:t>{</a:t>
            </a:r>
            <a:r>
              <a:rPr lang="en-US" altLang="zh-TW" dirty="0"/>
              <a:t>2</a:t>
            </a:r>
            <a:r>
              <a:rPr lang="en-US" altLang="zh-TW" i="1" dirty="0"/>
              <a:t>, </a:t>
            </a:r>
            <a:r>
              <a:rPr lang="en-US" altLang="zh-TW" dirty="0"/>
              <a:t>3</a:t>
            </a:r>
            <a:r>
              <a:rPr lang="en-US" altLang="zh-TW" i="1" dirty="0"/>
              <a:t>},</a:t>
            </a:r>
            <a:r>
              <a:rPr lang="en-US" altLang="zh-TW" dirty="0"/>
              <a:t>4 + 1) = (3</a:t>
            </a:r>
            <a:r>
              <a:rPr lang="en-US" altLang="zh-TW" i="1" dirty="0"/>
              <a:t>, </a:t>
            </a:r>
            <a:r>
              <a:rPr lang="en-US" altLang="zh-TW" dirty="0"/>
              <a:t>5)-&gt;maximum from R -&gt; Join L2 R2</a:t>
            </a:r>
          </a:p>
          <a:p>
            <a:r>
              <a:rPr lang="en-US" dirty="0"/>
              <a:t>Join L2, R2 -&gt; </a:t>
            </a:r>
            <a:r>
              <a:rPr lang="en-US" altLang="zh-TW" dirty="0"/>
              <a:t>(max</a:t>
            </a:r>
            <a:r>
              <a:rPr lang="en-US" altLang="zh-TW" i="1" dirty="0"/>
              <a:t>{</a:t>
            </a:r>
            <a:r>
              <a:rPr lang="en-US" altLang="zh-TW" dirty="0"/>
              <a:t>2</a:t>
            </a:r>
            <a:r>
              <a:rPr lang="en-US" altLang="zh-TW" i="1" dirty="0"/>
              <a:t>, </a:t>
            </a:r>
            <a:r>
              <a:rPr lang="en-US" altLang="zh-TW" dirty="0"/>
              <a:t>1</a:t>
            </a:r>
            <a:r>
              <a:rPr lang="en-US" altLang="zh-TW" i="1" dirty="0"/>
              <a:t>},</a:t>
            </a:r>
            <a:r>
              <a:rPr lang="en-US" altLang="zh-TW" dirty="0"/>
              <a:t>4 + 3) = (2</a:t>
            </a:r>
            <a:r>
              <a:rPr lang="en-US" altLang="zh-TW" i="1" dirty="0"/>
              <a:t>, </a:t>
            </a:r>
            <a:r>
              <a:rPr lang="en-US" altLang="zh-TW" dirty="0"/>
              <a:t>7)-&gt;reach end</a:t>
            </a:r>
          </a:p>
          <a:p>
            <a:r>
              <a:rPr lang="en-US" dirty="0"/>
              <a:t>Result dimensions </a:t>
            </a:r>
            <a:r>
              <a:rPr lang="en-US" altLang="zh-TW" i="1" dirty="0"/>
              <a:t>{</a:t>
            </a:r>
            <a:r>
              <a:rPr lang="en-US" altLang="zh-TW" dirty="0"/>
              <a:t>(4</a:t>
            </a:r>
            <a:r>
              <a:rPr lang="en-US" altLang="zh-TW" i="1" dirty="0"/>
              <a:t>, </a:t>
            </a:r>
            <a:r>
              <a:rPr lang="en-US" altLang="zh-TW" dirty="0"/>
              <a:t>3)</a:t>
            </a:r>
            <a:r>
              <a:rPr lang="en-US" altLang="zh-TW" i="1" dirty="0"/>
              <a:t>, </a:t>
            </a:r>
            <a:r>
              <a:rPr lang="en-US" altLang="zh-TW" dirty="0"/>
              <a:t>(3</a:t>
            </a:r>
            <a:r>
              <a:rPr lang="en-US" altLang="zh-TW" i="1" dirty="0"/>
              <a:t>, </a:t>
            </a:r>
            <a:r>
              <a:rPr lang="en-US" altLang="zh-TW" dirty="0"/>
              <a:t>5)</a:t>
            </a:r>
            <a:r>
              <a:rPr lang="en-US" altLang="zh-TW" i="1" dirty="0"/>
              <a:t>, </a:t>
            </a:r>
            <a:r>
              <a:rPr lang="en-US" altLang="zh-TW" dirty="0"/>
              <a:t>(2</a:t>
            </a:r>
            <a:r>
              <a:rPr lang="en-US" altLang="zh-TW" i="1" dirty="0"/>
              <a:t>, </a:t>
            </a:r>
            <a:r>
              <a:rPr lang="en-US" altLang="zh-TW" dirty="0"/>
              <a:t>7)</a:t>
            </a:r>
            <a:r>
              <a:rPr lang="en-US" altLang="zh-TW" i="1" dirty="0"/>
              <a:t>}</a:t>
            </a:r>
            <a:r>
              <a:rPr lang="en-US" altLang="zh-TW" dirty="0"/>
              <a:t>.</a:t>
            </a:r>
            <a:endParaRPr lang="en-US" dirty="0"/>
          </a:p>
        </p:txBody>
      </p:sp>
      <p:graphicFrame>
        <p:nvGraphicFramePr>
          <p:cNvPr id="8" name="表格 7">
            <a:extLst>
              <a:ext uri="{FF2B5EF4-FFF2-40B4-BE49-F238E27FC236}">
                <a16:creationId xmlns:a16="http://schemas.microsoft.com/office/drawing/2014/main" id="{6061BFD6-F114-49DC-A15E-BE6DA045C477}"/>
              </a:ext>
            </a:extLst>
          </p:cNvPr>
          <p:cNvGraphicFramePr>
            <a:graphicFrameLocks noGrp="1"/>
          </p:cNvGraphicFramePr>
          <p:nvPr>
            <p:extLst>
              <p:ext uri="{D42A27DB-BD31-4B8C-83A1-F6EECF244321}">
                <p14:modId xmlns:p14="http://schemas.microsoft.com/office/powerpoint/2010/main" val="2878160964"/>
              </p:ext>
            </p:extLst>
          </p:nvPr>
        </p:nvGraphicFramePr>
        <p:xfrm>
          <a:off x="8045537" y="4386606"/>
          <a:ext cx="3308263" cy="1920240"/>
        </p:xfrm>
        <a:graphic>
          <a:graphicData uri="http://schemas.openxmlformats.org/drawingml/2006/table">
            <a:tbl>
              <a:tblPr firstRow="1" bandRow="1">
                <a:tableStyleId>{5940675A-B579-460E-94D1-54222C63F5DA}</a:tableStyleId>
              </a:tblPr>
              <a:tblGrid>
                <a:gridCol w="3308263">
                  <a:extLst>
                    <a:ext uri="{9D8B030D-6E8A-4147-A177-3AD203B41FA5}">
                      <a16:colId xmlns:a16="http://schemas.microsoft.com/office/drawing/2014/main" val="811706732"/>
                    </a:ext>
                  </a:extLst>
                </a:gridCol>
              </a:tblGrid>
              <a:tr h="638827">
                <a:tc>
                  <a:txBody>
                    <a:bodyPr/>
                    <a:lstStyle/>
                    <a:p>
                      <a:r>
                        <a:rPr lang="en-US" altLang="zh-TW" i="1" dirty="0"/>
                        <a:t>L </a:t>
                      </a:r>
                      <a:r>
                        <a:rPr lang="en-US" altLang="zh-TW" dirty="0"/>
                        <a:t>= </a:t>
                      </a:r>
                      <a:r>
                        <a:rPr lang="en-US" altLang="zh-TW" i="1" strike="sngStrike" dirty="0">
                          <a:solidFill>
                            <a:srgbClr val="FF0000"/>
                          </a:solidFill>
                        </a:rPr>
                        <a:t>{</a:t>
                      </a:r>
                      <a:r>
                        <a:rPr lang="en-US" altLang="zh-TW" strike="sngStrike" dirty="0">
                          <a:solidFill>
                            <a:srgbClr val="FF0000"/>
                          </a:solidFill>
                        </a:rPr>
                        <a:t>(4</a:t>
                      </a:r>
                      <a:r>
                        <a:rPr lang="en-US" altLang="zh-TW" i="1" strike="sngStrike" dirty="0">
                          <a:solidFill>
                            <a:srgbClr val="FF0000"/>
                          </a:solidFill>
                        </a:rPr>
                        <a:t>, </a:t>
                      </a:r>
                      <a:r>
                        <a:rPr lang="en-US" altLang="zh-TW" strike="sngStrike" dirty="0">
                          <a:solidFill>
                            <a:srgbClr val="FF0000"/>
                          </a:solidFill>
                        </a:rPr>
                        <a:t>2)</a:t>
                      </a:r>
                      <a:r>
                        <a:rPr lang="en-US" altLang="zh-TW" i="1" strike="sngStrike" dirty="0">
                          <a:solidFill>
                            <a:srgbClr val="FF0000"/>
                          </a:solidFill>
                        </a:rPr>
                        <a:t>, </a:t>
                      </a:r>
                      <a:r>
                        <a:rPr lang="en-US" altLang="zh-TW" dirty="0"/>
                        <a:t>(2</a:t>
                      </a:r>
                      <a:r>
                        <a:rPr lang="en-US" altLang="zh-TW" i="1" dirty="0"/>
                        <a:t>, </a:t>
                      </a:r>
                      <a:r>
                        <a:rPr lang="en-US" altLang="zh-TW" dirty="0"/>
                        <a:t>4)</a:t>
                      </a:r>
                      <a:r>
                        <a:rPr lang="en-US" altLang="zh-TW" i="1" dirty="0"/>
                        <a:t>}</a:t>
                      </a:r>
                    </a:p>
                    <a:p>
                      <a:r>
                        <a:rPr lang="pt-BR" altLang="zh-TW" i="1" dirty="0"/>
                        <a:t>R </a:t>
                      </a:r>
                      <a:r>
                        <a:rPr lang="pt-BR" altLang="zh-TW" dirty="0"/>
                        <a:t>= </a:t>
                      </a:r>
                      <a:r>
                        <a:rPr lang="pt-BR" altLang="zh-TW" i="1" dirty="0"/>
                        <a:t>{</a:t>
                      </a:r>
                      <a:r>
                        <a:rPr lang="pt-BR" altLang="zh-TW" dirty="0"/>
                        <a:t>(3</a:t>
                      </a:r>
                      <a:r>
                        <a:rPr lang="pt-BR" altLang="zh-TW" i="1" dirty="0"/>
                        <a:t>, </a:t>
                      </a:r>
                      <a:r>
                        <a:rPr lang="pt-BR" altLang="zh-TW" dirty="0"/>
                        <a:t>1)</a:t>
                      </a:r>
                      <a:r>
                        <a:rPr lang="pt-BR" altLang="zh-TW" i="1" dirty="0"/>
                        <a:t>, </a:t>
                      </a:r>
                      <a:r>
                        <a:rPr lang="pt-BR" altLang="zh-TW" dirty="0"/>
                        <a:t>(1</a:t>
                      </a:r>
                      <a:r>
                        <a:rPr lang="pt-BR" altLang="zh-TW" i="1" dirty="0"/>
                        <a:t>, </a:t>
                      </a:r>
                      <a:r>
                        <a:rPr lang="pt-BR" altLang="zh-TW" dirty="0"/>
                        <a:t>3)</a:t>
                      </a:r>
                      <a:r>
                        <a:rPr lang="pt-BR" altLang="zh-TW" i="1" dirty="0"/>
                        <a:t>}</a:t>
                      </a:r>
                    </a:p>
                  </a:txBody>
                  <a:tcPr/>
                </a:tc>
                <a:extLst>
                  <a:ext uri="{0D108BD9-81ED-4DB2-BD59-A6C34878D82A}">
                    <a16:rowId xmlns:a16="http://schemas.microsoft.com/office/drawing/2014/main" val="2701870722"/>
                  </a:ext>
                </a:extLst>
              </a:tr>
              <a:tr h="510197">
                <a:tc>
                  <a:txBody>
                    <a:bodyPr/>
                    <a:lstStyle/>
                    <a:p>
                      <a:r>
                        <a:rPr lang="en-US" altLang="zh-TW" i="1" dirty="0"/>
                        <a:t>L </a:t>
                      </a:r>
                      <a:r>
                        <a:rPr lang="en-US" altLang="zh-TW" dirty="0"/>
                        <a:t>= </a:t>
                      </a:r>
                      <a:r>
                        <a:rPr lang="en-US" altLang="zh-TW" i="1" strike="sngStrike" dirty="0">
                          <a:solidFill>
                            <a:srgbClr val="FF0000"/>
                          </a:solidFill>
                        </a:rPr>
                        <a:t>{</a:t>
                      </a:r>
                      <a:r>
                        <a:rPr lang="en-US" altLang="zh-TW" strike="sngStrike" dirty="0">
                          <a:solidFill>
                            <a:srgbClr val="FF0000"/>
                          </a:solidFill>
                        </a:rPr>
                        <a:t>(4</a:t>
                      </a:r>
                      <a:r>
                        <a:rPr lang="en-US" altLang="zh-TW" i="1" strike="sngStrike" dirty="0">
                          <a:solidFill>
                            <a:srgbClr val="FF0000"/>
                          </a:solidFill>
                        </a:rPr>
                        <a:t>, </a:t>
                      </a:r>
                      <a:r>
                        <a:rPr lang="en-US" altLang="zh-TW" strike="sngStrike" dirty="0">
                          <a:solidFill>
                            <a:srgbClr val="FF0000"/>
                          </a:solidFill>
                        </a:rPr>
                        <a:t>2)</a:t>
                      </a:r>
                      <a:r>
                        <a:rPr lang="en-US" altLang="zh-TW" i="1" strike="sngStrike" dirty="0">
                          <a:solidFill>
                            <a:srgbClr val="FF0000"/>
                          </a:solidFill>
                        </a:rPr>
                        <a:t>, </a:t>
                      </a:r>
                      <a:r>
                        <a:rPr lang="en-US" altLang="zh-TW" dirty="0"/>
                        <a:t>(2</a:t>
                      </a:r>
                      <a:r>
                        <a:rPr lang="en-US" altLang="zh-TW" i="1" dirty="0"/>
                        <a:t>, </a:t>
                      </a:r>
                      <a:r>
                        <a:rPr lang="en-US" altLang="zh-TW" dirty="0"/>
                        <a:t>4)</a:t>
                      </a:r>
                      <a:r>
                        <a:rPr lang="en-US" altLang="zh-TW" i="1" dirty="0"/>
                        <a:t>}</a:t>
                      </a:r>
                    </a:p>
                    <a:p>
                      <a:r>
                        <a:rPr lang="pt-BR" altLang="zh-TW" i="1" dirty="0"/>
                        <a:t>R </a:t>
                      </a:r>
                      <a:r>
                        <a:rPr lang="pt-BR" altLang="zh-TW" dirty="0"/>
                        <a:t>= </a:t>
                      </a:r>
                      <a:r>
                        <a:rPr lang="pt-BR" altLang="zh-TW" i="1" strike="sngStrike" dirty="0">
                          <a:solidFill>
                            <a:srgbClr val="FF0000"/>
                          </a:solidFill>
                        </a:rPr>
                        <a:t>{</a:t>
                      </a:r>
                      <a:r>
                        <a:rPr lang="pt-BR" altLang="zh-TW" strike="sngStrike" dirty="0">
                          <a:solidFill>
                            <a:srgbClr val="FF0000"/>
                          </a:solidFill>
                        </a:rPr>
                        <a:t>(3</a:t>
                      </a:r>
                      <a:r>
                        <a:rPr lang="pt-BR" altLang="zh-TW" i="1" strike="sngStrike" dirty="0">
                          <a:solidFill>
                            <a:srgbClr val="FF0000"/>
                          </a:solidFill>
                        </a:rPr>
                        <a:t>, </a:t>
                      </a:r>
                      <a:r>
                        <a:rPr lang="pt-BR" altLang="zh-TW" strike="sngStrike" dirty="0">
                          <a:solidFill>
                            <a:srgbClr val="FF0000"/>
                          </a:solidFill>
                        </a:rPr>
                        <a:t>1)</a:t>
                      </a:r>
                      <a:r>
                        <a:rPr lang="pt-BR" altLang="zh-TW" i="1" strike="sngStrike" dirty="0">
                          <a:solidFill>
                            <a:srgbClr val="FF0000"/>
                          </a:solidFill>
                        </a:rPr>
                        <a:t>, </a:t>
                      </a:r>
                      <a:r>
                        <a:rPr lang="pt-BR" altLang="zh-TW" dirty="0"/>
                        <a:t>(1</a:t>
                      </a:r>
                      <a:r>
                        <a:rPr lang="pt-BR" altLang="zh-TW" i="1" dirty="0"/>
                        <a:t>, </a:t>
                      </a:r>
                      <a:r>
                        <a:rPr lang="pt-BR" altLang="zh-TW" dirty="0"/>
                        <a:t>3)</a:t>
                      </a:r>
                      <a:r>
                        <a:rPr lang="pt-BR" altLang="zh-TW" i="1" dirty="0"/>
                        <a:t>}</a:t>
                      </a:r>
                    </a:p>
                  </a:txBody>
                  <a:tcPr/>
                </a:tc>
                <a:extLst>
                  <a:ext uri="{0D108BD9-81ED-4DB2-BD59-A6C34878D82A}">
                    <a16:rowId xmlns:a16="http://schemas.microsoft.com/office/drawing/2014/main" val="2638354275"/>
                  </a:ext>
                </a:extLst>
              </a:tr>
              <a:tr h="510197">
                <a:tc>
                  <a:txBody>
                    <a:bodyPr/>
                    <a:lstStyle/>
                    <a:p>
                      <a:r>
                        <a:rPr lang="en-US" altLang="zh-TW" i="1" strike="sngStrike" dirty="0">
                          <a:solidFill>
                            <a:srgbClr val="FF0000"/>
                          </a:solidFill>
                        </a:rPr>
                        <a:t>L </a:t>
                      </a:r>
                      <a:r>
                        <a:rPr lang="en-US" altLang="zh-TW" strike="sngStrike" dirty="0">
                          <a:solidFill>
                            <a:srgbClr val="FF0000"/>
                          </a:solidFill>
                        </a:rPr>
                        <a:t>= </a:t>
                      </a:r>
                      <a:r>
                        <a:rPr lang="en-US" altLang="zh-TW" i="1" strike="sngStrike" dirty="0">
                          <a:solidFill>
                            <a:srgbClr val="FF0000"/>
                          </a:solidFill>
                        </a:rPr>
                        <a:t>{</a:t>
                      </a:r>
                      <a:r>
                        <a:rPr lang="en-US" altLang="zh-TW" strike="sngStrike" dirty="0">
                          <a:solidFill>
                            <a:srgbClr val="FF0000"/>
                          </a:solidFill>
                        </a:rPr>
                        <a:t>(4</a:t>
                      </a:r>
                      <a:r>
                        <a:rPr lang="en-US" altLang="zh-TW" i="1" strike="sngStrike" dirty="0">
                          <a:solidFill>
                            <a:srgbClr val="FF0000"/>
                          </a:solidFill>
                        </a:rPr>
                        <a:t>, </a:t>
                      </a:r>
                      <a:r>
                        <a:rPr lang="en-US" altLang="zh-TW" strike="sngStrike" dirty="0">
                          <a:solidFill>
                            <a:srgbClr val="FF0000"/>
                          </a:solidFill>
                        </a:rPr>
                        <a:t>2)</a:t>
                      </a:r>
                      <a:r>
                        <a:rPr lang="en-US" altLang="zh-TW" i="1" strike="sngStrike" dirty="0">
                          <a:solidFill>
                            <a:srgbClr val="FF0000"/>
                          </a:solidFill>
                        </a:rPr>
                        <a:t>, </a:t>
                      </a:r>
                      <a:r>
                        <a:rPr lang="en-US" altLang="zh-TW" strike="sngStrike" dirty="0">
                          <a:solidFill>
                            <a:srgbClr val="FF0000"/>
                          </a:solidFill>
                        </a:rPr>
                        <a:t>(2</a:t>
                      </a:r>
                      <a:r>
                        <a:rPr lang="en-US" altLang="zh-TW" i="1" strike="sngStrike" dirty="0">
                          <a:solidFill>
                            <a:srgbClr val="FF0000"/>
                          </a:solidFill>
                        </a:rPr>
                        <a:t>, </a:t>
                      </a:r>
                      <a:r>
                        <a:rPr lang="en-US" altLang="zh-TW" strike="sngStrike" dirty="0">
                          <a:solidFill>
                            <a:srgbClr val="FF0000"/>
                          </a:solidFill>
                        </a:rPr>
                        <a:t>4)</a:t>
                      </a:r>
                      <a:r>
                        <a:rPr lang="en-US" altLang="zh-TW" i="1" strike="sngStrike" dirty="0">
                          <a:solidFill>
                            <a:srgbClr val="FF0000"/>
                          </a:solidFill>
                        </a:rPr>
                        <a:t>}</a:t>
                      </a:r>
                    </a:p>
                    <a:p>
                      <a:r>
                        <a:rPr lang="pt-BR" altLang="zh-TW" i="1" strike="sngStrike" dirty="0">
                          <a:solidFill>
                            <a:srgbClr val="FF0000"/>
                          </a:solidFill>
                        </a:rPr>
                        <a:t>R </a:t>
                      </a:r>
                      <a:r>
                        <a:rPr lang="pt-BR" altLang="zh-TW" strike="sngStrike" dirty="0">
                          <a:solidFill>
                            <a:srgbClr val="FF0000"/>
                          </a:solidFill>
                        </a:rPr>
                        <a:t>= </a:t>
                      </a:r>
                      <a:r>
                        <a:rPr lang="pt-BR" altLang="zh-TW" i="1" strike="sngStrike" dirty="0">
                          <a:solidFill>
                            <a:srgbClr val="FF0000"/>
                          </a:solidFill>
                        </a:rPr>
                        <a:t>{</a:t>
                      </a:r>
                      <a:r>
                        <a:rPr lang="pt-BR" altLang="zh-TW" strike="sngStrike" dirty="0">
                          <a:solidFill>
                            <a:srgbClr val="FF0000"/>
                          </a:solidFill>
                        </a:rPr>
                        <a:t>(3</a:t>
                      </a:r>
                      <a:r>
                        <a:rPr lang="pt-BR" altLang="zh-TW" i="1" strike="sngStrike" dirty="0">
                          <a:solidFill>
                            <a:srgbClr val="FF0000"/>
                          </a:solidFill>
                        </a:rPr>
                        <a:t>, </a:t>
                      </a:r>
                      <a:r>
                        <a:rPr lang="pt-BR" altLang="zh-TW" strike="sngStrike" dirty="0">
                          <a:solidFill>
                            <a:srgbClr val="FF0000"/>
                          </a:solidFill>
                        </a:rPr>
                        <a:t>1)</a:t>
                      </a:r>
                      <a:r>
                        <a:rPr lang="pt-BR" altLang="zh-TW" i="1" strike="sngStrike" dirty="0">
                          <a:solidFill>
                            <a:srgbClr val="FF0000"/>
                          </a:solidFill>
                        </a:rPr>
                        <a:t>, </a:t>
                      </a:r>
                      <a:r>
                        <a:rPr lang="pt-BR" altLang="zh-TW" strike="sngStrike" dirty="0">
                          <a:solidFill>
                            <a:srgbClr val="FF0000"/>
                          </a:solidFill>
                        </a:rPr>
                        <a:t>(1</a:t>
                      </a:r>
                      <a:r>
                        <a:rPr lang="pt-BR" altLang="zh-TW" i="1" strike="sngStrike" dirty="0">
                          <a:solidFill>
                            <a:srgbClr val="FF0000"/>
                          </a:solidFill>
                        </a:rPr>
                        <a:t>, </a:t>
                      </a:r>
                      <a:r>
                        <a:rPr lang="pt-BR" altLang="zh-TW" strike="sngStrike" dirty="0">
                          <a:solidFill>
                            <a:srgbClr val="FF0000"/>
                          </a:solidFill>
                        </a:rPr>
                        <a:t>3)</a:t>
                      </a:r>
                      <a:r>
                        <a:rPr lang="pt-BR" altLang="zh-TW" i="1" strike="sngStrike" dirty="0">
                          <a:solidFill>
                            <a:srgbClr val="FF0000"/>
                          </a:solidFill>
                        </a:rPr>
                        <a:t>}</a:t>
                      </a:r>
                    </a:p>
                  </a:txBody>
                  <a:tcPr/>
                </a:tc>
                <a:extLst>
                  <a:ext uri="{0D108BD9-81ED-4DB2-BD59-A6C34878D82A}">
                    <a16:rowId xmlns:a16="http://schemas.microsoft.com/office/drawing/2014/main" val="1137025503"/>
                  </a:ext>
                </a:extLst>
              </a:tr>
            </a:tbl>
          </a:graphicData>
        </a:graphic>
      </p:graphicFrame>
    </p:spTree>
    <p:extLst>
      <p:ext uri="{BB962C8B-B14F-4D97-AF65-F5344CB8AC3E}">
        <p14:creationId xmlns:p14="http://schemas.microsoft.com/office/powerpoint/2010/main" val="1114643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9E2AE5-1982-4749-A94E-2E8ED4652964}"/>
              </a:ext>
            </a:extLst>
          </p:cNvPr>
          <p:cNvSpPr>
            <a:spLocks noGrp="1"/>
          </p:cNvSpPr>
          <p:nvPr>
            <p:ph type="title"/>
          </p:nvPr>
        </p:nvSpPr>
        <p:spPr/>
        <p:txBody>
          <a:bodyPr/>
          <a:lstStyle/>
          <a:p>
            <a:r>
              <a:rPr lang="en-US" dirty="0" err="1"/>
              <a:t>Stockmeyer</a:t>
            </a:r>
            <a:r>
              <a:rPr lang="en-US" dirty="0"/>
              <a:t> Algorithm example</a:t>
            </a:r>
          </a:p>
        </p:txBody>
      </p:sp>
      <p:pic>
        <p:nvPicPr>
          <p:cNvPr id="4" name="內容版面配置區 3">
            <a:extLst>
              <a:ext uri="{FF2B5EF4-FFF2-40B4-BE49-F238E27FC236}">
                <a16:creationId xmlns:a16="http://schemas.microsoft.com/office/drawing/2014/main" id="{44BB77AE-1100-4CC8-8B47-ECC705DC4778}"/>
              </a:ext>
            </a:extLst>
          </p:cNvPr>
          <p:cNvPicPr>
            <a:picLocks noGrp="1" noChangeAspect="1"/>
          </p:cNvPicPr>
          <p:nvPr>
            <p:ph idx="1"/>
          </p:nvPr>
        </p:nvPicPr>
        <p:blipFill>
          <a:blip r:embed="rId2"/>
          <a:stretch>
            <a:fillRect/>
          </a:stretch>
        </p:blipFill>
        <p:spPr>
          <a:xfrm>
            <a:off x="1389346" y="1505569"/>
            <a:ext cx="8620046" cy="4481873"/>
          </a:xfrm>
          <a:prstGeom prst="rect">
            <a:avLst/>
          </a:prstGeom>
        </p:spPr>
      </p:pic>
    </p:spTree>
    <p:extLst>
      <p:ext uri="{BB962C8B-B14F-4D97-AF65-F5344CB8AC3E}">
        <p14:creationId xmlns:p14="http://schemas.microsoft.com/office/powerpoint/2010/main" val="1572476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305882-5498-497E-928E-DA569057D982}"/>
              </a:ext>
            </a:extLst>
          </p:cNvPr>
          <p:cNvSpPr>
            <a:spLocks noGrp="1"/>
          </p:cNvSpPr>
          <p:nvPr>
            <p:ph type="title"/>
          </p:nvPr>
        </p:nvSpPr>
        <p:spPr>
          <a:xfrm>
            <a:off x="838200" y="365126"/>
            <a:ext cx="10515600" cy="787270"/>
          </a:xfrm>
        </p:spPr>
        <p:txBody>
          <a:bodyPr/>
          <a:lstStyle/>
          <a:p>
            <a:r>
              <a:rPr lang="en-US" dirty="0"/>
              <a:t>Visit C </a:t>
            </a:r>
          </a:p>
        </p:txBody>
      </p:sp>
      <p:sp>
        <p:nvSpPr>
          <p:cNvPr id="3" name="內容版面配置區 2">
            <a:extLst>
              <a:ext uri="{FF2B5EF4-FFF2-40B4-BE49-F238E27FC236}">
                <a16:creationId xmlns:a16="http://schemas.microsoft.com/office/drawing/2014/main" id="{2CECB970-FE4F-46E2-A5DC-C9C311CD578E}"/>
              </a:ext>
            </a:extLst>
          </p:cNvPr>
          <p:cNvSpPr>
            <a:spLocks noGrp="1"/>
          </p:cNvSpPr>
          <p:nvPr>
            <p:ph idx="1"/>
          </p:nvPr>
        </p:nvSpPr>
        <p:spPr>
          <a:xfrm>
            <a:off x="248954" y="1152396"/>
            <a:ext cx="11104846" cy="5024567"/>
          </a:xfrm>
        </p:spPr>
        <p:txBody>
          <a:bodyPr/>
          <a:lstStyle/>
          <a:p>
            <a:r>
              <a:rPr lang="en-US" dirty="0"/>
              <a:t>Cut vertical-&gt;left child a, right child b</a:t>
            </a:r>
          </a:p>
          <a:p>
            <a:r>
              <a:rPr lang="en-US" altLang="zh-TW" i="1" dirty="0"/>
              <a:t>L </a:t>
            </a:r>
            <a:r>
              <a:rPr lang="en-US" altLang="zh-TW" dirty="0"/>
              <a:t>= </a:t>
            </a:r>
            <a:r>
              <a:rPr lang="en-US" altLang="zh-TW" i="1" dirty="0"/>
              <a:t>{</a:t>
            </a:r>
            <a:r>
              <a:rPr lang="en-US" altLang="zh-TW" dirty="0"/>
              <a:t>(4</a:t>
            </a:r>
            <a:r>
              <a:rPr lang="en-US" altLang="zh-TW" i="1" dirty="0"/>
              <a:t>, </a:t>
            </a:r>
            <a:r>
              <a:rPr lang="en-US" altLang="zh-TW" dirty="0"/>
              <a:t>4)</a:t>
            </a:r>
            <a:r>
              <a:rPr lang="en-US" altLang="zh-TW" i="1" dirty="0"/>
              <a:t>, </a:t>
            </a:r>
            <a:r>
              <a:rPr lang="en-US" altLang="zh-TW" dirty="0"/>
              <a:t>(6</a:t>
            </a:r>
            <a:r>
              <a:rPr lang="en-US" altLang="zh-TW" i="1" dirty="0"/>
              <a:t>, </a:t>
            </a:r>
            <a:r>
              <a:rPr lang="en-US" altLang="zh-TW" dirty="0"/>
              <a:t>3)</a:t>
            </a:r>
            <a:r>
              <a:rPr lang="en-US" altLang="zh-TW" i="1" dirty="0"/>
              <a:t>, </a:t>
            </a:r>
            <a:r>
              <a:rPr lang="en-US" altLang="zh-TW" dirty="0"/>
              <a:t>(7</a:t>
            </a:r>
            <a:r>
              <a:rPr lang="en-US" altLang="zh-TW" i="1" dirty="0"/>
              <a:t>, </a:t>
            </a:r>
            <a:r>
              <a:rPr lang="en-US" altLang="zh-TW" dirty="0"/>
              <a:t>2)</a:t>
            </a:r>
            <a:r>
              <a:rPr lang="en-US" altLang="zh-TW" i="1" dirty="0"/>
              <a:t>}</a:t>
            </a:r>
          </a:p>
          <a:p>
            <a:r>
              <a:rPr lang="pt-BR" altLang="zh-TW" i="1" dirty="0"/>
              <a:t>R </a:t>
            </a:r>
            <a:r>
              <a:rPr lang="pt-BR" altLang="zh-TW" dirty="0"/>
              <a:t>= </a:t>
            </a:r>
            <a:r>
              <a:rPr lang="pt-BR" altLang="zh-TW" i="1" dirty="0"/>
              <a:t>{</a:t>
            </a:r>
            <a:r>
              <a:rPr lang="pt-BR" altLang="zh-TW" dirty="0"/>
              <a:t>(2</a:t>
            </a:r>
            <a:r>
              <a:rPr lang="pt-BR" altLang="zh-TW" i="1" dirty="0"/>
              <a:t>, </a:t>
            </a:r>
            <a:r>
              <a:rPr lang="pt-BR" altLang="zh-TW" dirty="0"/>
              <a:t>7)</a:t>
            </a:r>
            <a:r>
              <a:rPr lang="pt-BR" altLang="zh-TW" i="1" dirty="0"/>
              <a:t>, </a:t>
            </a:r>
            <a:r>
              <a:rPr lang="pt-BR" altLang="zh-TW" dirty="0"/>
              <a:t>(3</a:t>
            </a:r>
            <a:r>
              <a:rPr lang="pt-BR" altLang="zh-TW" i="1" dirty="0"/>
              <a:t>, </a:t>
            </a:r>
            <a:r>
              <a:rPr lang="pt-BR" altLang="zh-TW" dirty="0"/>
              <a:t>5)</a:t>
            </a:r>
            <a:r>
              <a:rPr lang="pt-BR" altLang="zh-TW" i="1" dirty="0"/>
              <a:t>, </a:t>
            </a:r>
            <a:r>
              <a:rPr lang="pt-BR" altLang="zh-TW" dirty="0"/>
              <a:t>(4</a:t>
            </a:r>
            <a:r>
              <a:rPr lang="pt-BR" altLang="zh-TW" i="1" dirty="0"/>
              <a:t>, </a:t>
            </a:r>
            <a:r>
              <a:rPr lang="pt-BR" altLang="zh-TW" dirty="0"/>
              <a:t>3)</a:t>
            </a:r>
            <a:r>
              <a:rPr lang="pt-BR" altLang="zh-TW" i="1" dirty="0"/>
              <a:t>}</a:t>
            </a:r>
          </a:p>
          <a:p>
            <a:r>
              <a:rPr lang="pt-BR" dirty="0"/>
              <a:t>Join L1, R1 -&gt; </a:t>
            </a:r>
            <a:r>
              <a:rPr lang="en-US" altLang="zh-TW" dirty="0"/>
              <a:t>(4 + 2</a:t>
            </a:r>
            <a:r>
              <a:rPr lang="en-US" altLang="zh-TW" i="1" dirty="0"/>
              <a:t>,</a:t>
            </a:r>
            <a:r>
              <a:rPr lang="en-US" altLang="zh-TW" dirty="0"/>
              <a:t>max</a:t>
            </a:r>
            <a:r>
              <a:rPr lang="en-US" altLang="zh-TW" i="1" dirty="0"/>
              <a:t>{</a:t>
            </a:r>
            <a:r>
              <a:rPr lang="en-US" altLang="zh-TW" dirty="0"/>
              <a:t>4</a:t>
            </a:r>
            <a:r>
              <a:rPr lang="en-US" altLang="zh-TW" i="1" dirty="0"/>
              <a:t>, </a:t>
            </a:r>
            <a:r>
              <a:rPr lang="en-US" altLang="zh-TW" dirty="0"/>
              <a:t>7</a:t>
            </a:r>
            <a:r>
              <a:rPr lang="en-US" altLang="zh-TW" i="1" dirty="0"/>
              <a:t>}</a:t>
            </a:r>
            <a:r>
              <a:rPr lang="en-US" altLang="zh-TW" dirty="0"/>
              <a:t>) = (6</a:t>
            </a:r>
            <a:r>
              <a:rPr lang="en-US" altLang="zh-TW" i="1" dirty="0"/>
              <a:t>, </a:t>
            </a:r>
            <a:r>
              <a:rPr lang="en-US" altLang="zh-TW" dirty="0"/>
              <a:t>7) -&gt;maximum from R -&gt; Join L1, R2</a:t>
            </a:r>
          </a:p>
          <a:p>
            <a:r>
              <a:rPr lang="pt-BR" altLang="zh-TW" dirty="0"/>
              <a:t>Join L1, R2 -&gt; </a:t>
            </a:r>
            <a:r>
              <a:rPr lang="en-US" altLang="zh-TW" dirty="0"/>
              <a:t>(4 + 3</a:t>
            </a:r>
            <a:r>
              <a:rPr lang="en-US" altLang="zh-TW" i="1" dirty="0"/>
              <a:t>,</a:t>
            </a:r>
            <a:r>
              <a:rPr lang="en-US" altLang="zh-TW" dirty="0"/>
              <a:t>max</a:t>
            </a:r>
            <a:r>
              <a:rPr lang="en-US" altLang="zh-TW" i="1" dirty="0"/>
              <a:t>{</a:t>
            </a:r>
            <a:r>
              <a:rPr lang="en-US" altLang="zh-TW" dirty="0"/>
              <a:t>4</a:t>
            </a:r>
            <a:r>
              <a:rPr lang="en-US" altLang="zh-TW" i="1" dirty="0"/>
              <a:t>, </a:t>
            </a:r>
            <a:r>
              <a:rPr lang="en-US" altLang="zh-TW" dirty="0"/>
              <a:t>5</a:t>
            </a:r>
            <a:r>
              <a:rPr lang="en-US" altLang="zh-TW" i="1" dirty="0"/>
              <a:t>}</a:t>
            </a:r>
            <a:r>
              <a:rPr lang="en-US" altLang="zh-TW" dirty="0"/>
              <a:t>) = (7</a:t>
            </a:r>
            <a:r>
              <a:rPr lang="en-US" altLang="zh-TW" i="1" dirty="0"/>
              <a:t>, </a:t>
            </a:r>
            <a:r>
              <a:rPr lang="en-US" altLang="zh-TW" dirty="0"/>
              <a:t>5) -&gt;maximum from R -&gt; Join L1, R3</a:t>
            </a:r>
          </a:p>
          <a:p>
            <a:r>
              <a:rPr lang="pt-BR" altLang="zh-TW" dirty="0"/>
              <a:t>Join L1, R3 -&gt; </a:t>
            </a:r>
            <a:r>
              <a:rPr lang="en-US" altLang="zh-TW" dirty="0"/>
              <a:t>(4 + 4</a:t>
            </a:r>
            <a:r>
              <a:rPr lang="en-US" altLang="zh-TW" i="1" dirty="0"/>
              <a:t>,</a:t>
            </a:r>
            <a:r>
              <a:rPr lang="en-US" altLang="zh-TW" dirty="0"/>
              <a:t>max</a:t>
            </a:r>
            <a:r>
              <a:rPr lang="en-US" altLang="zh-TW" i="1" dirty="0"/>
              <a:t>{</a:t>
            </a:r>
            <a:r>
              <a:rPr lang="en-US" altLang="zh-TW" dirty="0"/>
              <a:t>4</a:t>
            </a:r>
            <a:r>
              <a:rPr lang="en-US" altLang="zh-TW" i="1" dirty="0"/>
              <a:t>, </a:t>
            </a:r>
            <a:r>
              <a:rPr lang="en-US" altLang="zh-TW" dirty="0"/>
              <a:t>3</a:t>
            </a:r>
            <a:r>
              <a:rPr lang="en-US" altLang="zh-TW" i="1" dirty="0"/>
              <a:t>}</a:t>
            </a:r>
            <a:r>
              <a:rPr lang="en-US" altLang="zh-TW" dirty="0"/>
              <a:t>) = (8</a:t>
            </a:r>
            <a:r>
              <a:rPr lang="en-US" altLang="zh-TW" i="1" dirty="0"/>
              <a:t>, </a:t>
            </a:r>
            <a:r>
              <a:rPr lang="en-US" altLang="zh-TW" dirty="0"/>
              <a:t>4) -&gt;maximum from L -&gt; Join L2, R3</a:t>
            </a:r>
          </a:p>
          <a:p>
            <a:r>
              <a:rPr lang="pt-BR" altLang="zh-TW" dirty="0"/>
              <a:t>Join L2, R3 -&gt; </a:t>
            </a:r>
            <a:r>
              <a:rPr lang="en-US" altLang="zh-TW" dirty="0"/>
              <a:t>(6 + 4</a:t>
            </a:r>
            <a:r>
              <a:rPr lang="en-US" altLang="zh-TW" i="1" dirty="0"/>
              <a:t>,</a:t>
            </a:r>
            <a:r>
              <a:rPr lang="en-US" altLang="zh-TW" dirty="0"/>
              <a:t>max</a:t>
            </a:r>
            <a:r>
              <a:rPr lang="en-US" altLang="zh-TW" i="1" dirty="0"/>
              <a:t>{</a:t>
            </a:r>
            <a:r>
              <a:rPr lang="en-US" altLang="zh-TW" dirty="0"/>
              <a:t>3</a:t>
            </a:r>
            <a:r>
              <a:rPr lang="en-US" altLang="zh-TW" i="1" dirty="0"/>
              <a:t>, </a:t>
            </a:r>
            <a:r>
              <a:rPr lang="en-US" altLang="zh-TW" dirty="0"/>
              <a:t>3</a:t>
            </a:r>
            <a:r>
              <a:rPr lang="en-US" altLang="zh-TW" i="1" dirty="0"/>
              <a:t>}</a:t>
            </a:r>
            <a:r>
              <a:rPr lang="en-US" altLang="zh-TW" dirty="0"/>
              <a:t>) = (10</a:t>
            </a:r>
            <a:r>
              <a:rPr lang="en-US" altLang="zh-TW" i="1" dirty="0"/>
              <a:t>, </a:t>
            </a:r>
            <a:r>
              <a:rPr lang="en-US" altLang="zh-TW" dirty="0"/>
              <a:t>3) -&gt;R=L -&gt; reach End</a:t>
            </a:r>
          </a:p>
          <a:p>
            <a:r>
              <a:rPr lang="en-US" altLang="zh-TW" dirty="0"/>
              <a:t>Result dimensions </a:t>
            </a:r>
            <a:r>
              <a:rPr lang="en-US" altLang="zh-TW" i="1" dirty="0"/>
              <a:t>{</a:t>
            </a:r>
            <a:r>
              <a:rPr lang="en-US" altLang="zh-TW" dirty="0"/>
              <a:t>(6</a:t>
            </a:r>
            <a:r>
              <a:rPr lang="en-US" altLang="zh-TW" i="1" dirty="0"/>
              <a:t>, </a:t>
            </a:r>
            <a:r>
              <a:rPr lang="en-US" altLang="zh-TW" dirty="0"/>
              <a:t>7)</a:t>
            </a:r>
            <a:r>
              <a:rPr lang="en-US" altLang="zh-TW" i="1" dirty="0"/>
              <a:t>, </a:t>
            </a:r>
            <a:r>
              <a:rPr lang="en-US" altLang="zh-TW" dirty="0"/>
              <a:t>(7</a:t>
            </a:r>
            <a:r>
              <a:rPr lang="en-US" altLang="zh-TW" i="1" dirty="0"/>
              <a:t>, </a:t>
            </a:r>
            <a:r>
              <a:rPr lang="en-US" altLang="zh-TW" dirty="0"/>
              <a:t>5)</a:t>
            </a:r>
            <a:r>
              <a:rPr lang="en-US" altLang="zh-TW" i="1" dirty="0"/>
              <a:t>, </a:t>
            </a:r>
            <a:r>
              <a:rPr lang="en-US" altLang="zh-TW" dirty="0"/>
              <a:t>(8</a:t>
            </a:r>
            <a:r>
              <a:rPr lang="en-US" altLang="zh-TW" i="1" dirty="0"/>
              <a:t>, </a:t>
            </a:r>
            <a:r>
              <a:rPr lang="en-US" altLang="zh-TW" dirty="0"/>
              <a:t>4)</a:t>
            </a:r>
            <a:r>
              <a:rPr lang="en-US" altLang="zh-TW" i="1" dirty="0"/>
              <a:t>, </a:t>
            </a:r>
            <a:r>
              <a:rPr lang="en-US" altLang="zh-TW" dirty="0"/>
              <a:t>(10</a:t>
            </a:r>
            <a:r>
              <a:rPr lang="en-US" altLang="zh-TW" i="1" dirty="0"/>
              <a:t>, </a:t>
            </a:r>
            <a:r>
              <a:rPr lang="en-US" altLang="zh-TW" dirty="0"/>
              <a:t>3)</a:t>
            </a:r>
            <a:r>
              <a:rPr lang="en-US" altLang="zh-TW" i="1" dirty="0"/>
              <a:t>}</a:t>
            </a:r>
            <a:r>
              <a:rPr lang="en-US" altLang="zh-TW" dirty="0"/>
              <a:t>.</a:t>
            </a:r>
          </a:p>
          <a:p>
            <a:endParaRPr lang="en-US" altLang="zh-TW" dirty="0"/>
          </a:p>
          <a:p>
            <a:endParaRPr lang="en-US" dirty="0"/>
          </a:p>
        </p:txBody>
      </p:sp>
      <p:graphicFrame>
        <p:nvGraphicFramePr>
          <p:cNvPr id="4" name="表格 3">
            <a:extLst>
              <a:ext uri="{FF2B5EF4-FFF2-40B4-BE49-F238E27FC236}">
                <a16:creationId xmlns:a16="http://schemas.microsoft.com/office/drawing/2014/main" id="{6DCF0FEF-8D03-4ECF-B494-EFB8C9EAF9D5}"/>
              </a:ext>
            </a:extLst>
          </p:cNvPr>
          <p:cNvGraphicFramePr>
            <a:graphicFrameLocks noGrp="1"/>
          </p:cNvGraphicFramePr>
          <p:nvPr>
            <p:extLst>
              <p:ext uri="{D42A27DB-BD31-4B8C-83A1-F6EECF244321}">
                <p14:modId xmlns:p14="http://schemas.microsoft.com/office/powerpoint/2010/main" val="3106133869"/>
              </p:ext>
            </p:extLst>
          </p:nvPr>
        </p:nvGraphicFramePr>
        <p:xfrm>
          <a:off x="9206630" y="4131708"/>
          <a:ext cx="2460321" cy="2623458"/>
        </p:xfrm>
        <a:graphic>
          <a:graphicData uri="http://schemas.openxmlformats.org/drawingml/2006/table">
            <a:tbl>
              <a:tblPr firstRow="1" bandRow="1">
                <a:tableStyleId>{5940675A-B579-460E-94D1-54222C63F5DA}</a:tableStyleId>
              </a:tblPr>
              <a:tblGrid>
                <a:gridCol w="2460321">
                  <a:extLst>
                    <a:ext uri="{9D8B030D-6E8A-4147-A177-3AD203B41FA5}">
                      <a16:colId xmlns:a16="http://schemas.microsoft.com/office/drawing/2014/main" val="811706732"/>
                    </a:ext>
                  </a:extLst>
                </a:gridCol>
              </a:tblGrid>
              <a:tr h="661126">
                <a:tc>
                  <a:txBody>
                    <a:bodyPr/>
                    <a:lstStyle/>
                    <a:p>
                      <a:r>
                        <a:rPr lang="en-US" altLang="zh-TW" i="1" dirty="0"/>
                        <a:t>L </a:t>
                      </a:r>
                      <a:r>
                        <a:rPr lang="en-US" altLang="zh-TW" dirty="0"/>
                        <a:t>= </a:t>
                      </a:r>
                      <a:r>
                        <a:rPr lang="en-US" altLang="zh-TW" i="1" dirty="0"/>
                        <a:t>{</a:t>
                      </a:r>
                      <a:r>
                        <a:rPr lang="en-US" altLang="zh-TW" dirty="0"/>
                        <a:t>(4</a:t>
                      </a:r>
                      <a:r>
                        <a:rPr lang="en-US" altLang="zh-TW" i="1" dirty="0"/>
                        <a:t>, </a:t>
                      </a:r>
                      <a:r>
                        <a:rPr lang="en-US" altLang="zh-TW" dirty="0"/>
                        <a:t>4)</a:t>
                      </a:r>
                      <a:r>
                        <a:rPr lang="en-US" altLang="zh-TW" i="1" dirty="0"/>
                        <a:t>, </a:t>
                      </a:r>
                      <a:r>
                        <a:rPr lang="en-US" altLang="zh-TW" dirty="0"/>
                        <a:t>(6</a:t>
                      </a:r>
                      <a:r>
                        <a:rPr lang="en-US" altLang="zh-TW" i="1" dirty="0"/>
                        <a:t>, </a:t>
                      </a:r>
                      <a:r>
                        <a:rPr lang="en-US" altLang="zh-TW" dirty="0"/>
                        <a:t>3)</a:t>
                      </a:r>
                      <a:r>
                        <a:rPr lang="en-US" altLang="zh-TW" i="1" dirty="0"/>
                        <a:t>, </a:t>
                      </a:r>
                      <a:r>
                        <a:rPr lang="en-US" altLang="zh-TW" dirty="0"/>
                        <a:t>(7</a:t>
                      </a:r>
                      <a:r>
                        <a:rPr lang="en-US" altLang="zh-TW" i="1" dirty="0"/>
                        <a:t>, </a:t>
                      </a:r>
                      <a:r>
                        <a:rPr lang="en-US" altLang="zh-TW" dirty="0"/>
                        <a:t>2)</a:t>
                      </a:r>
                      <a:r>
                        <a:rPr lang="en-US" altLang="zh-TW" i="1" dirty="0"/>
                        <a:t>}</a:t>
                      </a:r>
                    </a:p>
                    <a:p>
                      <a:r>
                        <a:rPr lang="pt-BR" altLang="zh-TW" i="1" dirty="0"/>
                        <a:t>R </a:t>
                      </a:r>
                      <a:r>
                        <a:rPr lang="pt-BR" altLang="zh-TW" dirty="0"/>
                        <a:t>= </a:t>
                      </a:r>
                      <a:r>
                        <a:rPr lang="pt-BR" altLang="zh-TW" i="1" strike="sngStrike" dirty="0">
                          <a:solidFill>
                            <a:srgbClr val="FF0000"/>
                          </a:solidFill>
                        </a:rPr>
                        <a:t>{</a:t>
                      </a:r>
                      <a:r>
                        <a:rPr lang="pt-BR" altLang="zh-TW" strike="sngStrike" dirty="0">
                          <a:solidFill>
                            <a:srgbClr val="FF0000"/>
                          </a:solidFill>
                        </a:rPr>
                        <a:t>(2</a:t>
                      </a:r>
                      <a:r>
                        <a:rPr lang="pt-BR" altLang="zh-TW" i="1" strike="sngStrike" dirty="0">
                          <a:solidFill>
                            <a:srgbClr val="FF0000"/>
                          </a:solidFill>
                        </a:rPr>
                        <a:t>, </a:t>
                      </a:r>
                      <a:r>
                        <a:rPr lang="pt-BR" altLang="zh-TW" strike="sngStrike" dirty="0">
                          <a:solidFill>
                            <a:srgbClr val="FF0000"/>
                          </a:solidFill>
                        </a:rPr>
                        <a:t>7)</a:t>
                      </a:r>
                      <a:r>
                        <a:rPr lang="pt-BR" altLang="zh-TW" i="1" strike="sngStrike" dirty="0">
                          <a:solidFill>
                            <a:srgbClr val="FF0000"/>
                          </a:solidFill>
                        </a:rPr>
                        <a:t>, </a:t>
                      </a:r>
                      <a:r>
                        <a:rPr lang="pt-BR" altLang="zh-TW" dirty="0"/>
                        <a:t>(3</a:t>
                      </a:r>
                      <a:r>
                        <a:rPr lang="pt-BR" altLang="zh-TW" i="1" dirty="0"/>
                        <a:t>, </a:t>
                      </a:r>
                      <a:r>
                        <a:rPr lang="pt-BR" altLang="zh-TW" dirty="0"/>
                        <a:t>5)</a:t>
                      </a:r>
                      <a:r>
                        <a:rPr lang="pt-BR" altLang="zh-TW" i="1" dirty="0"/>
                        <a:t>, </a:t>
                      </a:r>
                      <a:r>
                        <a:rPr lang="pt-BR" altLang="zh-TW" dirty="0"/>
                        <a:t>(4</a:t>
                      </a:r>
                      <a:r>
                        <a:rPr lang="pt-BR" altLang="zh-TW" i="1" dirty="0"/>
                        <a:t>, </a:t>
                      </a:r>
                      <a:r>
                        <a:rPr lang="pt-BR" altLang="zh-TW" dirty="0"/>
                        <a:t>3)</a:t>
                      </a:r>
                      <a:r>
                        <a:rPr lang="pt-BR" altLang="zh-TW" i="1" dirty="0"/>
                        <a:t>}</a:t>
                      </a:r>
                      <a:endParaRPr lang="en-US" altLang="zh-TW" dirty="0"/>
                    </a:p>
                  </a:txBody>
                  <a:tcPr/>
                </a:tc>
                <a:extLst>
                  <a:ext uri="{0D108BD9-81ED-4DB2-BD59-A6C34878D82A}">
                    <a16:rowId xmlns:a16="http://schemas.microsoft.com/office/drawing/2014/main" val="2701870722"/>
                  </a:ext>
                </a:extLst>
              </a:tr>
              <a:tr h="661126">
                <a:tc>
                  <a:txBody>
                    <a:bodyPr/>
                    <a:lstStyle/>
                    <a:p>
                      <a:r>
                        <a:rPr lang="en-US" altLang="zh-TW" i="1" dirty="0"/>
                        <a:t>L </a:t>
                      </a:r>
                      <a:r>
                        <a:rPr lang="en-US" altLang="zh-TW" dirty="0"/>
                        <a:t>= </a:t>
                      </a:r>
                      <a:r>
                        <a:rPr lang="en-US" altLang="zh-TW" i="1" dirty="0"/>
                        <a:t>{</a:t>
                      </a:r>
                      <a:r>
                        <a:rPr lang="en-US" altLang="zh-TW" dirty="0"/>
                        <a:t>(4</a:t>
                      </a:r>
                      <a:r>
                        <a:rPr lang="en-US" altLang="zh-TW" i="1" dirty="0"/>
                        <a:t>, </a:t>
                      </a:r>
                      <a:r>
                        <a:rPr lang="en-US" altLang="zh-TW" dirty="0"/>
                        <a:t>4)</a:t>
                      </a:r>
                      <a:r>
                        <a:rPr lang="en-US" altLang="zh-TW" i="1" dirty="0"/>
                        <a:t>, </a:t>
                      </a:r>
                      <a:r>
                        <a:rPr lang="en-US" altLang="zh-TW" dirty="0"/>
                        <a:t>(6</a:t>
                      </a:r>
                      <a:r>
                        <a:rPr lang="en-US" altLang="zh-TW" i="1" dirty="0"/>
                        <a:t>, </a:t>
                      </a:r>
                      <a:r>
                        <a:rPr lang="en-US" altLang="zh-TW" dirty="0"/>
                        <a:t>3)</a:t>
                      </a:r>
                      <a:r>
                        <a:rPr lang="en-US" altLang="zh-TW" i="1" dirty="0"/>
                        <a:t>, </a:t>
                      </a:r>
                      <a:r>
                        <a:rPr lang="en-US" altLang="zh-TW" dirty="0"/>
                        <a:t>(7</a:t>
                      </a:r>
                      <a:r>
                        <a:rPr lang="en-US" altLang="zh-TW" i="1" dirty="0"/>
                        <a:t>, </a:t>
                      </a:r>
                      <a:r>
                        <a:rPr lang="en-US" altLang="zh-TW" dirty="0"/>
                        <a:t>2)</a:t>
                      </a:r>
                      <a:r>
                        <a:rPr lang="en-US" altLang="zh-TW" i="1" dirty="0"/>
                        <a:t>}</a:t>
                      </a:r>
                    </a:p>
                    <a:p>
                      <a:r>
                        <a:rPr lang="pt-BR" altLang="zh-TW" i="1" dirty="0"/>
                        <a:t>R </a:t>
                      </a:r>
                      <a:r>
                        <a:rPr lang="pt-BR" altLang="zh-TW" dirty="0"/>
                        <a:t>= </a:t>
                      </a:r>
                      <a:r>
                        <a:rPr lang="pt-BR" altLang="zh-TW" i="1" strike="sngStrike" dirty="0">
                          <a:solidFill>
                            <a:srgbClr val="FF0000"/>
                          </a:solidFill>
                        </a:rPr>
                        <a:t>{</a:t>
                      </a:r>
                      <a:r>
                        <a:rPr lang="pt-BR" altLang="zh-TW" strike="sngStrike" dirty="0">
                          <a:solidFill>
                            <a:srgbClr val="FF0000"/>
                          </a:solidFill>
                        </a:rPr>
                        <a:t>(2</a:t>
                      </a:r>
                      <a:r>
                        <a:rPr lang="pt-BR" altLang="zh-TW" i="1" strike="sngStrike" dirty="0">
                          <a:solidFill>
                            <a:srgbClr val="FF0000"/>
                          </a:solidFill>
                        </a:rPr>
                        <a:t>, </a:t>
                      </a:r>
                      <a:r>
                        <a:rPr lang="pt-BR" altLang="zh-TW" strike="sngStrike" dirty="0">
                          <a:solidFill>
                            <a:srgbClr val="FF0000"/>
                          </a:solidFill>
                        </a:rPr>
                        <a:t>7)</a:t>
                      </a:r>
                      <a:r>
                        <a:rPr lang="pt-BR" altLang="zh-TW" i="1" strike="sngStrike" dirty="0">
                          <a:solidFill>
                            <a:srgbClr val="FF0000"/>
                          </a:solidFill>
                        </a:rPr>
                        <a:t>, </a:t>
                      </a:r>
                      <a:r>
                        <a:rPr lang="pt-BR" altLang="zh-TW" strike="sngStrike" dirty="0">
                          <a:solidFill>
                            <a:srgbClr val="FF0000"/>
                          </a:solidFill>
                        </a:rPr>
                        <a:t>(3</a:t>
                      </a:r>
                      <a:r>
                        <a:rPr lang="pt-BR" altLang="zh-TW" i="1" strike="sngStrike" dirty="0">
                          <a:solidFill>
                            <a:srgbClr val="FF0000"/>
                          </a:solidFill>
                        </a:rPr>
                        <a:t>, </a:t>
                      </a:r>
                      <a:r>
                        <a:rPr lang="pt-BR" altLang="zh-TW" strike="sngStrike" dirty="0">
                          <a:solidFill>
                            <a:srgbClr val="FF0000"/>
                          </a:solidFill>
                        </a:rPr>
                        <a:t>5)</a:t>
                      </a:r>
                      <a:r>
                        <a:rPr lang="pt-BR" altLang="zh-TW" i="1" strike="sngStrike" dirty="0">
                          <a:solidFill>
                            <a:srgbClr val="FF0000"/>
                          </a:solidFill>
                        </a:rPr>
                        <a:t>, </a:t>
                      </a:r>
                      <a:r>
                        <a:rPr lang="pt-BR" altLang="zh-TW" dirty="0"/>
                        <a:t>(4</a:t>
                      </a:r>
                      <a:r>
                        <a:rPr lang="pt-BR" altLang="zh-TW" i="1" dirty="0"/>
                        <a:t>, </a:t>
                      </a:r>
                      <a:r>
                        <a:rPr lang="pt-BR" altLang="zh-TW" dirty="0"/>
                        <a:t>3)</a:t>
                      </a:r>
                      <a:r>
                        <a:rPr lang="pt-BR" altLang="zh-TW" i="1" dirty="0"/>
                        <a:t>}</a:t>
                      </a:r>
                      <a:endParaRPr lang="en-US" altLang="zh-TW" dirty="0"/>
                    </a:p>
                  </a:txBody>
                  <a:tcPr/>
                </a:tc>
                <a:extLst>
                  <a:ext uri="{0D108BD9-81ED-4DB2-BD59-A6C34878D82A}">
                    <a16:rowId xmlns:a16="http://schemas.microsoft.com/office/drawing/2014/main" val="2638354275"/>
                  </a:ext>
                </a:extLst>
              </a:tr>
              <a:tr h="661126">
                <a:tc>
                  <a:txBody>
                    <a:bodyPr/>
                    <a:lstStyle/>
                    <a:p>
                      <a:r>
                        <a:rPr lang="en-US" altLang="zh-TW" i="1" dirty="0"/>
                        <a:t>L </a:t>
                      </a:r>
                      <a:r>
                        <a:rPr lang="en-US" altLang="zh-TW" dirty="0"/>
                        <a:t>= </a:t>
                      </a:r>
                      <a:r>
                        <a:rPr lang="en-US" altLang="zh-TW" i="1" strike="sngStrike" dirty="0">
                          <a:solidFill>
                            <a:srgbClr val="FF0000"/>
                          </a:solidFill>
                        </a:rPr>
                        <a:t>{</a:t>
                      </a:r>
                      <a:r>
                        <a:rPr lang="en-US" altLang="zh-TW" strike="sngStrike" dirty="0">
                          <a:solidFill>
                            <a:srgbClr val="FF0000"/>
                          </a:solidFill>
                        </a:rPr>
                        <a:t>(4</a:t>
                      </a:r>
                      <a:r>
                        <a:rPr lang="en-US" altLang="zh-TW" i="1" strike="sngStrike" dirty="0">
                          <a:solidFill>
                            <a:srgbClr val="FF0000"/>
                          </a:solidFill>
                        </a:rPr>
                        <a:t>, </a:t>
                      </a:r>
                      <a:r>
                        <a:rPr lang="en-US" altLang="zh-TW" strike="sngStrike" dirty="0">
                          <a:solidFill>
                            <a:srgbClr val="FF0000"/>
                          </a:solidFill>
                        </a:rPr>
                        <a:t>4)</a:t>
                      </a:r>
                      <a:r>
                        <a:rPr lang="en-US" altLang="zh-TW" i="1" strike="sngStrike" dirty="0">
                          <a:solidFill>
                            <a:srgbClr val="FF0000"/>
                          </a:solidFill>
                        </a:rPr>
                        <a:t>, </a:t>
                      </a:r>
                      <a:r>
                        <a:rPr lang="en-US" altLang="zh-TW" dirty="0"/>
                        <a:t>(6</a:t>
                      </a:r>
                      <a:r>
                        <a:rPr lang="en-US" altLang="zh-TW" i="1" dirty="0"/>
                        <a:t>, </a:t>
                      </a:r>
                      <a:r>
                        <a:rPr lang="en-US" altLang="zh-TW" dirty="0"/>
                        <a:t>3)</a:t>
                      </a:r>
                      <a:r>
                        <a:rPr lang="en-US" altLang="zh-TW" i="1" dirty="0"/>
                        <a:t>, </a:t>
                      </a:r>
                      <a:r>
                        <a:rPr lang="en-US" altLang="zh-TW" dirty="0"/>
                        <a:t>(7</a:t>
                      </a:r>
                      <a:r>
                        <a:rPr lang="en-US" altLang="zh-TW" i="1" dirty="0"/>
                        <a:t>, </a:t>
                      </a:r>
                      <a:r>
                        <a:rPr lang="en-US" altLang="zh-TW" dirty="0"/>
                        <a:t>2)</a:t>
                      </a:r>
                      <a:r>
                        <a:rPr lang="en-US" altLang="zh-TW" i="1" dirty="0"/>
                        <a:t>}</a:t>
                      </a:r>
                    </a:p>
                    <a:p>
                      <a:r>
                        <a:rPr lang="pt-BR" altLang="zh-TW" i="1" dirty="0"/>
                        <a:t>R </a:t>
                      </a:r>
                      <a:r>
                        <a:rPr lang="pt-BR" altLang="zh-TW" dirty="0"/>
                        <a:t>= </a:t>
                      </a:r>
                      <a:r>
                        <a:rPr lang="pt-BR" altLang="zh-TW" i="1" strike="sngStrike" dirty="0">
                          <a:solidFill>
                            <a:srgbClr val="FF0000"/>
                          </a:solidFill>
                        </a:rPr>
                        <a:t>{</a:t>
                      </a:r>
                      <a:r>
                        <a:rPr lang="pt-BR" altLang="zh-TW" strike="sngStrike" dirty="0">
                          <a:solidFill>
                            <a:srgbClr val="FF0000"/>
                          </a:solidFill>
                        </a:rPr>
                        <a:t>(2</a:t>
                      </a:r>
                      <a:r>
                        <a:rPr lang="pt-BR" altLang="zh-TW" i="1" strike="sngStrike" dirty="0">
                          <a:solidFill>
                            <a:srgbClr val="FF0000"/>
                          </a:solidFill>
                        </a:rPr>
                        <a:t>, </a:t>
                      </a:r>
                      <a:r>
                        <a:rPr lang="pt-BR" altLang="zh-TW" strike="sngStrike" dirty="0">
                          <a:solidFill>
                            <a:srgbClr val="FF0000"/>
                          </a:solidFill>
                        </a:rPr>
                        <a:t>7)</a:t>
                      </a:r>
                      <a:r>
                        <a:rPr lang="pt-BR" altLang="zh-TW" i="1" strike="sngStrike" dirty="0">
                          <a:solidFill>
                            <a:srgbClr val="FF0000"/>
                          </a:solidFill>
                        </a:rPr>
                        <a:t>, </a:t>
                      </a:r>
                      <a:r>
                        <a:rPr lang="pt-BR" altLang="zh-TW" strike="sngStrike" dirty="0">
                          <a:solidFill>
                            <a:srgbClr val="FF0000"/>
                          </a:solidFill>
                        </a:rPr>
                        <a:t>(3</a:t>
                      </a:r>
                      <a:r>
                        <a:rPr lang="pt-BR" altLang="zh-TW" i="1" strike="sngStrike" dirty="0">
                          <a:solidFill>
                            <a:srgbClr val="FF0000"/>
                          </a:solidFill>
                        </a:rPr>
                        <a:t>, </a:t>
                      </a:r>
                      <a:r>
                        <a:rPr lang="pt-BR" altLang="zh-TW" strike="sngStrike" dirty="0">
                          <a:solidFill>
                            <a:srgbClr val="FF0000"/>
                          </a:solidFill>
                        </a:rPr>
                        <a:t>5)</a:t>
                      </a:r>
                      <a:r>
                        <a:rPr lang="pt-BR" altLang="zh-TW" i="1" strike="sngStrike" dirty="0">
                          <a:solidFill>
                            <a:srgbClr val="FF0000"/>
                          </a:solidFill>
                        </a:rPr>
                        <a:t>, </a:t>
                      </a:r>
                      <a:r>
                        <a:rPr lang="pt-BR" altLang="zh-TW" dirty="0"/>
                        <a:t>(4</a:t>
                      </a:r>
                      <a:r>
                        <a:rPr lang="pt-BR" altLang="zh-TW" i="1" dirty="0"/>
                        <a:t>, </a:t>
                      </a:r>
                      <a:r>
                        <a:rPr lang="pt-BR" altLang="zh-TW" dirty="0"/>
                        <a:t>3)</a:t>
                      </a:r>
                      <a:r>
                        <a:rPr lang="pt-BR" altLang="zh-TW" i="1" dirty="0"/>
                        <a:t>}</a:t>
                      </a:r>
                      <a:endParaRPr lang="en-US" altLang="zh-TW" dirty="0"/>
                    </a:p>
                  </a:txBody>
                  <a:tcPr/>
                </a:tc>
                <a:extLst>
                  <a:ext uri="{0D108BD9-81ED-4DB2-BD59-A6C34878D82A}">
                    <a16:rowId xmlns:a16="http://schemas.microsoft.com/office/drawing/2014/main" val="1137025503"/>
                  </a:ext>
                </a:extLst>
              </a:tr>
              <a:tr h="377786">
                <a:tc>
                  <a:txBody>
                    <a:bodyPr/>
                    <a:lstStyle/>
                    <a:p>
                      <a:r>
                        <a:rPr lang="en-US" altLang="zh-TW" i="1" dirty="0"/>
                        <a:t>L </a:t>
                      </a:r>
                      <a:r>
                        <a:rPr lang="en-US" altLang="zh-TW" dirty="0"/>
                        <a:t>= </a:t>
                      </a:r>
                      <a:r>
                        <a:rPr lang="en-US" altLang="zh-TW" i="1" strike="sngStrike" dirty="0">
                          <a:solidFill>
                            <a:srgbClr val="FF0000"/>
                          </a:solidFill>
                        </a:rPr>
                        <a:t>{</a:t>
                      </a:r>
                      <a:r>
                        <a:rPr lang="en-US" altLang="zh-TW" strike="sngStrike" dirty="0">
                          <a:solidFill>
                            <a:srgbClr val="FF0000"/>
                          </a:solidFill>
                        </a:rPr>
                        <a:t>(4</a:t>
                      </a:r>
                      <a:r>
                        <a:rPr lang="en-US" altLang="zh-TW" i="1" strike="sngStrike" dirty="0">
                          <a:solidFill>
                            <a:srgbClr val="FF0000"/>
                          </a:solidFill>
                        </a:rPr>
                        <a:t>, </a:t>
                      </a:r>
                      <a:r>
                        <a:rPr lang="en-US" altLang="zh-TW" strike="sngStrike" dirty="0">
                          <a:solidFill>
                            <a:srgbClr val="FF0000"/>
                          </a:solidFill>
                        </a:rPr>
                        <a:t>4)</a:t>
                      </a:r>
                      <a:r>
                        <a:rPr lang="en-US" altLang="zh-TW" i="1" strike="sngStrike" dirty="0">
                          <a:solidFill>
                            <a:srgbClr val="FF0000"/>
                          </a:solidFill>
                        </a:rPr>
                        <a:t>, </a:t>
                      </a:r>
                      <a:r>
                        <a:rPr lang="en-US" altLang="zh-TW" strike="sngStrike" dirty="0">
                          <a:solidFill>
                            <a:srgbClr val="FF0000"/>
                          </a:solidFill>
                        </a:rPr>
                        <a:t>(6</a:t>
                      </a:r>
                      <a:r>
                        <a:rPr lang="en-US" altLang="zh-TW" i="1" strike="sngStrike" dirty="0">
                          <a:solidFill>
                            <a:srgbClr val="FF0000"/>
                          </a:solidFill>
                        </a:rPr>
                        <a:t>, </a:t>
                      </a:r>
                      <a:r>
                        <a:rPr lang="en-US" altLang="zh-TW" strike="sngStrike" dirty="0">
                          <a:solidFill>
                            <a:srgbClr val="FF0000"/>
                          </a:solidFill>
                        </a:rPr>
                        <a:t>3)</a:t>
                      </a:r>
                      <a:r>
                        <a:rPr lang="en-US" altLang="zh-TW" i="1" strike="sngStrike" dirty="0">
                          <a:solidFill>
                            <a:srgbClr val="FF0000"/>
                          </a:solidFill>
                        </a:rPr>
                        <a:t>, </a:t>
                      </a:r>
                      <a:r>
                        <a:rPr lang="en-US" altLang="zh-TW" dirty="0"/>
                        <a:t>(7</a:t>
                      </a:r>
                      <a:r>
                        <a:rPr lang="en-US" altLang="zh-TW" i="1" dirty="0"/>
                        <a:t>, </a:t>
                      </a:r>
                      <a:r>
                        <a:rPr lang="en-US" altLang="zh-TW" dirty="0"/>
                        <a:t>2)</a:t>
                      </a:r>
                      <a:r>
                        <a:rPr lang="en-US" altLang="zh-TW" i="1" dirty="0"/>
                        <a:t>}</a:t>
                      </a:r>
                    </a:p>
                    <a:p>
                      <a:r>
                        <a:rPr lang="pt-BR" altLang="zh-TW" i="1" dirty="0"/>
                        <a:t>R </a:t>
                      </a:r>
                      <a:r>
                        <a:rPr lang="pt-BR" altLang="zh-TW" dirty="0"/>
                        <a:t>= </a:t>
                      </a:r>
                      <a:r>
                        <a:rPr lang="pt-BR" altLang="zh-TW" i="1" strike="sngStrike" dirty="0">
                          <a:solidFill>
                            <a:srgbClr val="FF0000"/>
                          </a:solidFill>
                        </a:rPr>
                        <a:t>{</a:t>
                      </a:r>
                      <a:r>
                        <a:rPr lang="pt-BR" altLang="zh-TW" strike="sngStrike" dirty="0">
                          <a:solidFill>
                            <a:srgbClr val="FF0000"/>
                          </a:solidFill>
                        </a:rPr>
                        <a:t>(2</a:t>
                      </a:r>
                      <a:r>
                        <a:rPr lang="pt-BR" altLang="zh-TW" i="1" strike="sngStrike" dirty="0">
                          <a:solidFill>
                            <a:srgbClr val="FF0000"/>
                          </a:solidFill>
                        </a:rPr>
                        <a:t>, </a:t>
                      </a:r>
                      <a:r>
                        <a:rPr lang="pt-BR" altLang="zh-TW" strike="sngStrike" dirty="0">
                          <a:solidFill>
                            <a:srgbClr val="FF0000"/>
                          </a:solidFill>
                        </a:rPr>
                        <a:t>7)</a:t>
                      </a:r>
                      <a:r>
                        <a:rPr lang="pt-BR" altLang="zh-TW" i="1" strike="sngStrike" dirty="0">
                          <a:solidFill>
                            <a:srgbClr val="FF0000"/>
                          </a:solidFill>
                        </a:rPr>
                        <a:t>, </a:t>
                      </a:r>
                      <a:r>
                        <a:rPr lang="pt-BR" altLang="zh-TW" strike="sngStrike" dirty="0">
                          <a:solidFill>
                            <a:srgbClr val="FF0000"/>
                          </a:solidFill>
                        </a:rPr>
                        <a:t>(3</a:t>
                      </a:r>
                      <a:r>
                        <a:rPr lang="pt-BR" altLang="zh-TW" i="1" strike="sngStrike" dirty="0">
                          <a:solidFill>
                            <a:srgbClr val="FF0000"/>
                          </a:solidFill>
                        </a:rPr>
                        <a:t>, </a:t>
                      </a:r>
                      <a:r>
                        <a:rPr lang="pt-BR" altLang="zh-TW" strike="sngStrike" dirty="0">
                          <a:solidFill>
                            <a:srgbClr val="FF0000"/>
                          </a:solidFill>
                        </a:rPr>
                        <a:t>5)</a:t>
                      </a:r>
                      <a:r>
                        <a:rPr lang="pt-BR" altLang="zh-TW" i="1" strike="sngStrike" dirty="0">
                          <a:solidFill>
                            <a:srgbClr val="FF0000"/>
                          </a:solidFill>
                        </a:rPr>
                        <a:t>, </a:t>
                      </a:r>
                      <a:r>
                        <a:rPr lang="pt-BR" altLang="zh-TW" strike="sngStrike" dirty="0">
                          <a:solidFill>
                            <a:srgbClr val="FF0000"/>
                          </a:solidFill>
                        </a:rPr>
                        <a:t>(4</a:t>
                      </a:r>
                      <a:r>
                        <a:rPr lang="pt-BR" altLang="zh-TW" i="1" strike="sngStrike" dirty="0">
                          <a:solidFill>
                            <a:srgbClr val="FF0000"/>
                          </a:solidFill>
                        </a:rPr>
                        <a:t>, </a:t>
                      </a:r>
                      <a:r>
                        <a:rPr lang="pt-BR" altLang="zh-TW" strike="sngStrike" dirty="0">
                          <a:solidFill>
                            <a:srgbClr val="FF0000"/>
                          </a:solidFill>
                        </a:rPr>
                        <a:t>3)</a:t>
                      </a:r>
                      <a:r>
                        <a:rPr lang="pt-BR" altLang="zh-TW" i="1" strike="sngStrike" dirty="0">
                          <a:solidFill>
                            <a:srgbClr val="FF0000"/>
                          </a:solidFill>
                        </a:rPr>
                        <a:t>}</a:t>
                      </a:r>
                      <a:endParaRPr lang="en-US" altLang="zh-TW" strike="sngStrike" dirty="0">
                        <a:solidFill>
                          <a:srgbClr val="FF0000"/>
                        </a:solidFill>
                      </a:endParaRPr>
                    </a:p>
                  </a:txBody>
                  <a:tcPr/>
                </a:tc>
                <a:extLst>
                  <a:ext uri="{0D108BD9-81ED-4DB2-BD59-A6C34878D82A}">
                    <a16:rowId xmlns:a16="http://schemas.microsoft.com/office/drawing/2014/main" val="767877539"/>
                  </a:ext>
                </a:extLst>
              </a:tr>
            </a:tbl>
          </a:graphicData>
        </a:graphic>
      </p:graphicFrame>
    </p:spTree>
    <p:extLst>
      <p:ext uri="{BB962C8B-B14F-4D97-AF65-F5344CB8AC3E}">
        <p14:creationId xmlns:p14="http://schemas.microsoft.com/office/powerpoint/2010/main" val="3157210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9E2AE5-1982-4749-A94E-2E8ED4652964}"/>
              </a:ext>
            </a:extLst>
          </p:cNvPr>
          <p:cNvSpPr>
            <a:spLocks noGrp="1"/>
          </p:cNvSpPr>
          <p:nvPr>
            <p:ph type="title"/>
          </p:nvPr>
        </p:nvSpPr>
        <p:spPr/>
        <p:txBody>
          <a:bodyPr/>
          <a:lstStyle/>
          <a:p>
            <a:r>
              <a:rPr lang="en-US" dirty="0" err="1"/>
              <a:t>Stockmeyer</a:t>
            </a:r>
            <a:r>
              <a:rPr lang="en-US" dirty="0"/>
              <a:t> Algorithm example</a:t>
            </a:r>
          </a:p>
        </p:txBody>
      </p:sp>
      <p:pic>
        <p:nvPicPr>
          <p:cNvPr id="4" name="內容版面配置區 3">
            <a:extLst>
              <a:ext uri="{FF2B5EF4-FFF2-40B4-BE49-F238E27FC236}">
                <a16:creationId xmlns:a16="http://schemas.microsoft.com/office/drawing/2014/main" id="{44BB77AE-1100-4CC8-8B47-ECC705DC4778}"/>
              </a:ext>
            </a:extLst>
          </p:cNvPr>
          <p:cNvPicPr>
            <a:picLocks noGrp="1" noChangeAspect="1"/>
          </p:cNvPicPr>
          <p:nvPr>
            <p:ph idx="1"/>
          </p:nvPr>
        </p:nvPicPr>
        <p:blipFill>
          <a:blip r:embed="rId2"/>
          <a:stretch>
            <a:fillRect/>
          </a:stretch>
        </p:blipFill>
        <p:spPr>
          <a:xfrm>
            <a:off x="1389346" y="1505569"/>
            <a:ext cx="8620046" cy="4481873"/>
          </a:xfrm>
          <a:prstGeom prst="rect">
            <a:avLst/>
          </a:prstGeom>
        </p:spPr>
      </p:pic>
    </p:spTree>
    <p:extLst>
      <p:ext uri="{BB962C8B-B14F-4D97-AF65-F5344CB8AC3E}">
        <p14:creationId xmlns:p14="http://schemas.microsoft.com/office/powerpoint/2010/main" val="977632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305882-5498-497E-928E-DA569057D982}"/>
              </a:ext>
            </a:extLst>
          </p:cNvPr>
          <p:cNvSpPr>
            <a:spLocks noGrp="1"/>
          </p:cNvSpPr>
          <p:nvPr>
            <p:ph type="title"/>
          </p:nvPr>
        </p:nvSpPr>
        <p:spPr>
          <a:xfrm>
            <a:off x="248954" y="365126"/>
            <a:ext cx="11104846" cy="787270"/>
          </a:xfrm>
        </p:spPr>
        <p:txBody>
          <a:bodyPr>
            <a:normAutofit/>
          </a:bodyPr>
          <a:lstStyle/>
          <a:p>
            <a:r>
              <a:rPr lang="en-US" dirty="0"/>
              <a:t>Visit D, </a:t>
            </a:r>
            <a:r>
              <a:rPr lang="en-US" altLang="zh-TW" sz="2000" dirty="0"/>
              <a:t>Width, height = </a:t>
            </a:r>
            <a:r>
              <a:rPr lang="en-US" altLang="zh-TW" sz="2000" i="1" dirty="0"/>
              <a:t>{</a:t>
            </a:r>
            <a:r>
              <a:rPr lang="en-US" altLang="zh-TW" sz="2000" dirty="0"/>
              <a:t>(2,4), (1,3), (3,3), (3,5), (3,2), (5,3), (1,2), (2,4)</a:t>
            </a:r>
            <a:r>
              <a:rPr lang="en-US" altLang="zh-TW" sz="2000" i="1" dirty="0"/>
              <a:t>}</a:t>
            </a:r>
            <a:r>
              <a:rPr lang="en-US" altLang="zh-TW" sz="2000" dirty="0"/>
              <a:t>.</a:t>
            </a:r>
            <a:endParaRPr lang="en-US" dirty="0"/>
          </a:p>
        </p:txBody>
      </p:sp>
      <p:sp>
        <p:nvSpPr>
          <p:cNvPr id="3" name="內容版面配置區 2">
            <a:extLst>
              <a:ext uri="{FF2B5EF4-FFF2-40B4-BE49-F238E27FC236}">
                <a16:creationId xmlns:a16="http://schemas.microsoft.com/office/drawing/2014/main" id="{2CECB970-FE4F-46E2-A5DC-C9C311CD578E}"/>
              </a:ext>
            </a:extLst>
          </p:cNvPr>
          <p:cNvSpPr>
            <a:spLocks noGrp="1"/>
          </p:cNvSpPr>
          <p:nvPr>
            <p:ph idx="1"/>
          </p:nvPr>
        </p:nvSpPr>
        <p:spPr>
          <a:xfrm>
            <a:off x="248954" y="1152396"/>
            <a:ext cx="11104846" cy="5024567"/>
          </a:xfrm>
        </p:spPr>
        <p:txBody>
          <a:bodyPr/>
          <a:lstStyle/>
          <a:p>
            <a:r>
              <a:rPr lang="en-US" dirty="0"/>
              <a:t>Cut vertical-&gt;left child c, right child 4</a:t>
            </a:r>
          </a:p>
          <a:p>
            <a:r>
              <a:rPr lang="en-US" altLang="zh-TW" i="1" dirty="0"/>
              <a:t>L </a:t>
            </a:r>
            <a:r>
              <a:rPr lang="en-US" altLang="zh-TW" dirty="0"/>
              <a:t>= </a:t>
            </a:r>
            <a:r>
              <a:rPr lang="en-US" altLang="zh-TW" i="1" dirty="0"/>
              <a:t>{</a:t>
            </a:r>
            <a:r>
              <a:rPr lang="en-US" altLang="zh-TW" dirty="0"/>
              <a:t>(6</a:t>
            </a:r>
            <a:r>
              <a:rPr lang="en-US" altLang="zh-TW" i="1" dirty="0"/>
              <a:t>, </a:t>
            </a:r>
            <a:r>
              <a:rPr lang="en-US" altLang="zh-TW" dirty="0"/>
              <a:t>7)</a:t>
            </a:r>
            <a:r>
              <a:rPr lang="en-US" altLang="zh-TW" i="1" dirty="0"/>
              <a:t>, </a:t>
            </a:r>
            <a:r>
              <a:rPr lang="en-US" altLang="zh-TW" dirty="0"/>
              <a:t>(7</a:t>
            </a:r>
            <a:r>
              <a:rPr lang="en-US" altLang="zh-TW" i="1" dirty="0"/>
              <a:t>, </a:t>
            </a:r>
            <a:r>
              <a:rPr lang="en-US" altLang="zh-TW" dirty="0"/>
              <a:t>5)</a:t>
            </a:r>
            <a:r>
              <a:rPr lang="en-US" altLang="zh-TW" i="1" dirty="0"/>
              <a:t>, </a:t>
            </a:r>
            <a:r>
              <a:rPr lang="en-US" altLang="zh-TW" dirty="0"/>
              <a:t>(8</a:t>
            </a:r>
            <a:r>
              <a:rPr lang="en-US" altLang="zh-TW" i="1" dirty="0"/>
              <a:t>, </a:t>
            </a:r>
            <a:r>
              <a:rPr lang="en-US" altLang="zh-TW" dirty="0"/>
              <a:t>4)</a:t>
            </a:r>
            <a:r>
              <a:rPr lang="en-US" altLang="zh-TW" i="1" dirty="0"/>
              <a:t>, </a:t>
            </a:r>
            <a:r>
              <a:rPr lang="en-US" altLang="zh-TW" dirty="0"/>
              <a:t>(10</a:t>
            </a:r>
            <a:r>
              <a:rPr lang="en-US" altLang="zh-TW" i="1" dirty="0"/>
              <a:t>, </a:t>
            </a:r>
            <a:r>
              <a:rPr lang="en-US" altLang="zh-TW" dirty="0"/>
              <a:t>3)</a:t>
            </a:r>
            <a:r>
              <a:rPr lang="en-US" altLang="zh-TW" i="1" dirty="0"/>
              <a:t>}</a:t>
            </a:r>
          </a:p>
          <a:p>
            <a:r>
              <a:rPr lang="pt-BR" altLang="zh-TW" i="1" dirty="0"/>
              <a:t>R </a:t>
            </a:r>
            <a:r>
              <a:rPr lang="pt-BR" altLang="zh-TW" dirty="0"/>
              <a:t>= </a:t>
            </a:r>
            <a:r>
              <a:rPr lang="pt-BR" altLang="zh-TW" i="1" dirty="0"/>
              <a:t>{</a:t>
            </a:r>
            <a:r>
              <a:rPr lang="pt-BR" altLang="zh-TW" dirty="0"/>
              <a:t>(3</a:t>
            </a:r>
            <a:r>
              <a:rPr lang="pt-BR" altLang="zh-TW" i="1" dirty="0"/>
              <a:t>, </a:t>
            </a:r>
            <a:r>
              <a:rPr lang="pt-BR" altLang="zh-TW" dirty="0"/>
              <a:t>5)(5</a:t>
            </a:r>
            <a:r>
              <a:rPr lang="pt-BR" altLang="zh-TW" i="1" dirty="0"/>
              <a:t>, </a:t>
            </a:r>
            <a:r>
              <a:rPr lang="pt-BR" altLang="zh-TW" dirty="0"/>
              <a:t>3)</a:t>
            </a:r>
            <a:r>
              <a:rPr lang="pt-BR" altLang="zh-TW" i="1" dirty="0"/>
              <a:t>}</a:t>
            </a:r>
          </a:p>
          <a:p>
            <a:r>
              <a:rPr lang="pt-BR" dirty="0"/>
              <a:t>Join L1, R1 -&gt; </a:t>
            </a:r>
            <a:r>
              <a:rPr lang="en-US" altLang="zh-TW" dirty="0"/>
              <a:t>(6 + 3</a:t>
            </a:r>
            <a:r>
              <a:rPr lang="en-US" altLang="zh-TW" i="1" dirty="0"/>
              <a:t>,</a:t>
            </a:r>
            <a:r>
              <a:rPr lang="en-US" altLang="zh-TW" dirty="0"/>
              <a:t>max</a:t>
            </a:r>
            <a:r>
              <a:rPr lang="en-US" altLang="zh-TW" i="1" dirty="0"/>
              <a:t>{</a:t>
            </a:r>
            <a:r>
              <a:rPr lang="en-US" altLang="zh-TW" dirty="0"/>
              <a:t>7</a:t>
            </a:r>
            <a:r>
              <a:rPr lang="en-US" altLang="zh-TW" i="1" dirty="0"/>
              <a:t>, </a:t>
            </a:r>
            <a:r>
              <a:rPr lang="en-US" altLang="zh-TW" dirty="0"/>
              <a:t>5</a:t>
            </a:r>
            <a:r>
              <a:rPr lang="en-US" altLang="zh-TW" i="1" dirty="0"/>
              <a:t>}</a:t>
            </a:r>
            <a:r>
              <a:rPr lang="en-US" altLang="zh-TW" dirty="0"/>
              <a:t>) =(9</a:t>
            </a:r>
            <a:r>
              <a:rPr lang="en-US" altLang="zh-TW" i="1" dirty="0"/>
              <a:t>, </a:t>
            </a:r>
            <a:r>
              <a:rPr lang="en-US" altLang="zh-TW" dirty="0"/>
              <a:t>7) -&gt;maximum from L -&gt; Join L2, R1</a:t>
            </a:r>
          </a:p>
          <a:p>
            <a:r>
              <a:rPr lang="pt-BR" altLang="zh-TW" dirty="0"/>
              <a:t>Join L2, R1 -&gt; </a:t>
            </a:r>
            <a:r>
              <a:rPr lang="en-US" altLang="zh-TW" dirty="0"/>
              <a:t>(7 + 3</a:t>
            </a:r>
            <a:r>
              <a:rPr lang="en-US" altLang="zh-TW" i="1" dirty="0"/>
              <a:t>,</a:t>
            </a:r>
            <a:r>
              <a:rPr lang="en-US" altLang="zh-TW" dirty="0"/>
              <a:t>max</a:t>
            </a:r>
            <a:r>
              <a:rPr lang="en-US" altLang="zh-TW" i="1" dirty="0"/>
              <a:t>{</a:t>
            </a:r>
            <a:r>
              <a:rPr lang="en-US" altLang="zh-TW" dirty="0"/>
              <a:t>5</a:t>
            </a:r>
            <a:r>
              <a:rPr lang="en-US" altLang="zh-TW" i="1" dirty="0"/>
              <a:t>, </a:t>
            </a:r>
            <a:r>
              <a:rPr lang="en-US" altLang="zh-TW" dirty="0"/>
              <a:t>5</a:t>
            </a:r>
            <a:r>
              <a:rPr lang="en-US" altLang="zh-TW" i="1" dirty="0"/>
              <a:t>}</a:t>
            </a:r>
            <a:r>
              <a:rPr lang="en-US" altLang="zh-TW" dirty="0"/>
              <a:t>) = (10</a:t>
            </a:r>
            <a:r>
              <a:rPr lang="en-US" altLang="zh-TW" i="1" dirty="0"/>
              <a:t>, </a:t>
            </a:r>
            <a:r>
              <a:rPr lang="en-US" altLang="zh-TW" dirty="0"/>
              <a:t>5)-&gt;R=L-&gt; Join L3, R2</a:t>
            </a:r>
          </a:p>
          <a:p>
            <a:r>
              <a:rPr lang="pt-BR" altLang="zh-TW" dirty="0"/>
              <a:t>Join L3, R2 -&gt; </a:t>
            </a:r>
            <a:r>
              <a:rPr lang="en-US" altLang="zh-TW" dirty="0"/>
              <a:t>(8 + 5</a:t>
            </a:r>
            <a:r>
              <a:rPr lang="en-US" altLang="zh-TW" i="1" dirty="0"/>
              <a:t>,</a:t>
            </a:r>
            <a:r>
              <a:rPr lang="en-US" altLang="zh-TW" dirty="0"/>
              <a:t>max</a:t>
            </a:r>
            <a:r>
              <a:rPr lang="en-US" altLang="zh-TW" i="1" dirty="0"/>
              <a:t>{</a:t>
            </a:r>
            <a:r>
              <a:rPr lang="en-US" altLang="zh-TW" dirty="0"/>
              <a:t>4</a:t>
            </a:r>
            <a:r>
              <a:rPr lang="en-US" altLang="zh-TW" i="1" dirty="0"/>
              <a:t>, </a:t>
            </a:r>
            <a:r>
              <a:rPr lang="en-US" altLang="zh-TW" dirty="0"/>
              <a:t>3</a:t>
            </a:r>
            <a:r>
              <a:rPr lang="en-US" altLang="zh-TW" i="1" dirty="0"/>
              <a:t>}</a:t>
            </a:r>
            <a:r>
              <a:rPr lang="en-US" altLang="zh-TW" dirty="0"/>
              <a:t>) = (13</a:t>
            </a:r>
            <a:r>
              <a:rPr lang="en-US" altLang="zh-TW" i="1" dirty="0"/>
              <a:t>, </a:t>
            </a:r>
            <a:r>
              <a:rPr lang="en-US" altLang="zh-TW" dirty="0"/>
              <a:t>4)-&gt;maximum from L -&gt; Join L4, R2</a:t>
            </a:r>
            <a:endParaRPr lang="pt-BR" altLang="zh-TW" dirty="0"/>
          </a:p>
          <a:p>
            <a:r>
              <a:rPr lang="pt-BR" altLang="zh-TW" dirty="0"/>
              <a:t>Join L4, R2 -&gt;</a:t>
            </a:r>
            <a:r>
              <a:rPr lang="en-US" altLang="zh-TW" dirty="0"/>
              <a:t>(10 + 5</a:t>
            </a:r>
            <a:r>
              <a:rPr lang="en-US" altLang="zh-TW" i="1" dirty="0"/>
              <a:t>,</a:t>
            </a:r>
            <a:r>
              <a:rPr lang="en-US" altLang="zh-TW" dirty="0"/>
              <a:t>max</a:t>
            </a:r>
            <a:r>
              <a:rPr lang="en-US" altLang="zh-TW" i="1" dirty="0"/>
              <a:t>{</a:t>
            </a:r>
            <a:r>
              <a:rPr lang="en-US" altLang="zh-TW" dirty="0"/>
              <a:t>3</a:t>
            </a:r>
            <a:r>
              <a:rPr lang="en-US" altLang="zh-TW" i="1" dirty="0"/>
              <a:t>, </a:t>
            </a:r>
            <a:r>
              <a:rPr lang="en-US" altLang="zh-TW" dirty="0"/>
              <a:t>3</a:t>
            </a:r>
            <a:r>
              <a:rPr lang="en-US" altLang="zh-TW" i="1" dirty="0"/>
              <a:t>}</a:t>
            </a:r>
            <a:r>
              <a:rPr lang="en-US" altLang="zh-TW" dirty="0"/>
              <a:t>) =(15</a:t>
            </a:r>
            <a:r>
              <a:rPr lang="en-US" altLang="zh-TW" i="1" dirty="0"/>
              <a:t>, </a:t>
            </a:r>
            <a:r>
              <a:rPr lang="en-US" altLang="zh-TW" dirty="0"/>
              <a:t>3). -&gt;R=L -&gt; reach End</a:t>
            </a:r>
          </a:p>
          <a:p>
            <a:r>
              <a:rPr lang="en-US" altLang="zh-TW" dirty="0"/>
              <a:t>Result dimensions </a:t>
            </a:r>
            <a:r>
              <a:rPr lang="en-US" altLang="zh-TW" i="1" dirty="0"/>
              <a:t>{</a:t>
            </a:r>
            <a:r>
              <a:rPr lang="en-US" altLang="zh-TW" dirty="0"/>
              <a:t>(9</a:t>
            </a:r>
            <a:r>
              <a:rPr lang="en-US" altLang="zh-TW" i="1" dirty="0"/>
              <a:t>, </a:t>
            </a:r>
            <a:r>
              <a:rPr lang="en-US" altLang="zh-TW" dirty="0"/>
              <a:t>7)</a:t>
            </a:r>
            <a:r>
              <a:rPr lang="en-US" altLang="zh-TW" i="1" dirty="0"/>
              <a:t>, </a:t>
            </a:r>
            <a:r>
              <a:rPr lang="en-US" altLang="zh-TW" dirty="0"/>
              <a:t>(10</a:t>
            </a:r>
            <a:r>
              <a:rPr lang="en-US" altLang="zh-TW" i="1" dirty="0"/>
              <a:t>, </a:t>
            </a:r>
            <a:r>
              <a:rPr lang="en-US" altLang="zh-TW" dirty="0"/>
              <a:t>5)</a:t>
            </a:r>
            <a:r>
              <a:rPr lang="en-US" altLang="zh-TW" i="1" dirty="0"/>
              <a:t>, </a:t>
            </a:r>
            <a:r>
              <a:rPr lang="en-US" altLang="zh-TW" dirty="0"/>
              <a:t>(13</a:t>
            </a:r>
            <a:r>
              <a:rPr lang="en-US" altLang="zh-TW" i="1" dirty="0"/>
              <a:t>, </a:t>
            </a:r>
            <a:r>
              <a:rPr lang="en-US" altLang="zh-TW" dirty="0"/>
              <a:t>4)</a:t>
            </a:r>
            <a:r>
              <a:rPr lang="en-US" altLang="zh-TW" i="1" dirty="0"/>
              <a:t>, </a:t>
            </a:r>
            <a:r>
              <a:rPr lang="en-US" altLang="zh-TW" dirty="0"/>
              <a:t>(15</a:t>
            </a:r>
            <a:r>
              <a:rPr lang="en-US" altLang="zh-TW" i="1" dirty="0"/>
              <a:t>, </a:t>
            </a:r>
            <a:r>
              <a:rPr lang="en-US" altLang="zh-TW" dirty="0"/>
              <a:t>3)</a:t>
            </a:r>
            <a:r>
              <a:rPr lang="en-US" altLang="zh-TW" i="1" dirty="0"/>
              <a:t>}</a:t>
            </a:r>
            <a:r>
              <a:rPr lang="en-US" altLang="zh-TW" dirty="0"/>
              <a:t>.</a:t>
            </a:r>
          </a:p>
          <a:p>
            <a:endParaRPr lang="en-US" altLang="zh-TW" dirty="0"/>
          </a:p>
          <a:p>
            <a:endParaRPr lang="en-US" dirty="0"/>
          </a:p>
        </p:txBody>
      </p:sp>
      <p:graphicFrame>
        <p:nvGraphicFramePr>
          <p:cNvPr id="4" name="表格 3">
            <a:extLst>
              <a:ext uri="{FF2B5EF4-FFF2-40B4-BE49-F238E27FC236}">
                <a16:creationId xmlns:a16="http://schemas.microsoft.com/office/drawing/2014/main" id="{6DCF0FEF-8D03-4ECF-B494-EFB8C9EAF9D5}"/>
              </a:ext>
            </a:extLst>
          </p:cNvPr>
          <p:cNvGraphicFramePr>
            <a:graphicFrameLocks noGrp="1"/>
          </p:cNvGraphicFramePr>
          <p:nvPr>
            <p:extLst>
              <p:ext uri="{D42A27DB-BD31-4B8C-83A1-F6EECF244321}">
                <p14:modId xmlns:p14="http://schemas.microsoft.com/office/powerpoint/2010/main" val="3293685977"/>
              </p:ext>
            </p:extLst>
          </p:nvPr>
        </p:nvGraphicFramePr>
        <p:xfrm>
          <a:off x="9106422" y="4183692"/>
          <a:ext cx="2985370" cy="2571472"/>
        </p:xfrm>
        <a:graphic>
          <a:graphicData uri="http://schemas.openxmlformats.org/drawingml/2006/table">
            <a:tbl>
              <a:tblPr firstRow="1" bandRow="1">
                <a:tableStyleId>{5940675A-B579-460E-94D1-54222C63F5DA}</a:tableStyleId>
              </a:tblPr>
              <a:tblGrid>
                <a:gridCol w="2985370">
                  <a:extLst>
                    <a:ext uri="{9D8B030D-6E8A-4147-A177-3AD203B41FA5}">
                      <a16:colId xmlns:a16="http://schemas.microsoft.com/office/drawing/2014/main" val="811706732"/>
                    </a:ext>
                  </a:extLst>
                </a:gridCol>
              </a:tblGrid>
              <a:tr h="648025">
                <a:tc>
                  <a:txBody>
                    <a:bodyPr/>
                    <a:lstStyle/>
                    <a:p>
                      <a:endParaRPr lang="pt-BR" altLang="zh-TW" i="1" dirty="0"/>
                    </a:p>
                  </a:txBody>
                  <a:tcPr/>
                </a:tc>
                <a:extLst>
                  <a:ext uri="{0D108BD9-81ED-4DB2-BD59-A6C34878D82A}">
                    <a16:rowId xmlns:a16="http://schemas.microsoft.com/office/drawing/2014/main" val="2701870722"/>
                  </a:ext>
                </a:extLst>
              </a:tr>
              <a:tr h="648025">
                <a:tc>
                  <a:txBody>
                    <a:bodyPr/>
                    <a:lstStyle/>
                    <a:p>
                      <a:endParaRPr lang="pt-BR" altLang="zh-TW" i="1" dirty="0"/>
                    </a:p>
                  </a:txBody>
                  <a:tcPr/>
                </a:tc>
                <a:extLst>
                  <a:ext uri="{0D108BD9-81ED-4DB2-BD59-A6C34878D82A}">
                    <a16:rowId xmlns:a16="http://schemas.microsoft.com/office/drawing/2014/main" val="2638354275"/>
                  </a:ext>
                </a:extLst>
              </a:tr>
              <a:tr h="648025">
                <a:tc>
                  <a:txBody>
                    <a:bodyPr/>
                    <a:lstStyle/>
                    <a:p>
                      <a:endParaRPr lang="pt-BR" altLang="zh-TW" i="1" dirty="0"/>
                    </a:p>
                  </a:txBody>
                  <a:tcPr/>
                </a:tc>
                <a:extLst>
                  <a:ext uri="{0D108BD9-81ED-4DB2-BD59-A6C34878D82A}">
                    <a16:rowId xmlns:a16="http://schemas.microsoft.com/office/drawing/2014/main" val="1137025503"/>
                  </a:ext>
                </a:extLst>
              </a:tr>
              <a:tr h="627397">
                <a:tc>
                  <a:txBody>
                    <a:bodyPr/>
                    <a:lstStyle/>
                    <a:p>
                      <a:endParaRPr lang="en-US" altLang="zh-TW" strike="sngStrike" dirty="0">
                        <a:solidFill>
                          <a:srgbClr val="FF0000"/>
                        </a:solidFill>
                      </a:endParaRPr>
                    </a:p>
                  </a:txBody>
                  <a:tcPr/>
                </a:tc>
                <a:extLst>
                  <a:ext uri="{0D108BD9-81ED-4DB2-BD59-A6C34878D82A}">
                    <a16:rowId xmlns:a16="http://schemas.microsoft.com/office/drawing/2014/main" val="767877539"/>
                  </a:ext>
                </a:extLst>
              </a:tr>
            </a:tbl>
          </a:graphicData>
        </a:graphic>
      </p:graphicFrame>
      <p:sp>
        <p:nvSpPr>
          <p:cNvPr id="6" name="文字方塊 5">
            <a:extLst>
              <a:ext uri="{FF2B5EF4-FFF2-40B4-BE49-F238E27FC236}">
                <a16:creationId xmlns:a16="http://schemas.microsoft.com/office/drawing/2014/main" id="{7D4DCF86-AD5E-492C-A69A-2F6326D0B21E}"/>
              </a:ext>
            </a:extLst>
          </p:cNvPr>
          <p:cNvSpPr txBox="1"/>
          <p:nvPr/>
        </p:nvSpPr>
        <p:spPr>
          <a:xfrm>
            <a:off x="9106422" y="4183692"/>
            <a:ext cx="3039615" cy="923330"/>
          </a:xfrm>
          <a:prstGeom prst="rect">
            <a:avLst/>
          </a:prstGeom>
          <a:noFill/>
        </p:spPr>
        <p:txBody>
          <a:bodyPr wrap="none" rtlCol="0">
            <a:spAutoFit/>
          </a:bodyPr>
          <a:lstStyle/>
          <a:p>
            <a:r>
              <a:rPr lang="en-US" altLang="zh-TW" i="1" dirty="0"/>
              <a:t>L </a:t>
            </a:r>
            <a:r>
              <a:rPr lang="en-US" altLang="zh-TW" dirty="0"/>
              <a:t>= </a:t>
            </a:r>
            <a:r>
              <a:rPr lang="en-US" altLang="zh-TW" i="1" strike="sngStrike" dirty="0">
                <a:solidFill>
                  <a:srgbClr val="FF0000"/>
                </a:solidFill>
              </a:rPr>
              <a:t>{</a:t>
            </a:r>
            <a:r>
              <a:rPr lang="en-US" altLang="zh-TW" strike="sngStrike" dirty="0">
                <a:solidFill>
                  <a:srgbClr val="FF0000"/>
                </a:solidFill>
              </a:rPr>
              <a:t>(6</a:t>
            </a:r>
            <a:r>
              <a:rPr lang="en-US" altLang="zh-TW" i="1" strike="sngStrike" dirty="0">
                <a:solidFill>
                  <a:srgbClr val="FF0000"/>
                </a:solidFill>
              </a:rPr>
              <a:t>, </a:t>
            </a:r>
            <a:r>
              <a:rPr lang="en-US" altLang="zh-TW" strike="sngStrike" dirty="0">
                <a:solidFill>
                  <a:srgbClr val="FF0000"/>
                </a:solidFill>
              </a:rPr>
              <a:t>7)</a:t>
            </a:r>
            <a:r>
              <a:rPr lang="en-US" altLang="zh-TW" i="1" strike="sngStrike" dirty="0">
                <a:solidFill>
                  <a:srgbClr val="FF0000"/>
                </a:solidFill>
              </a:rPr>
              <a:t>, </a:t>
            </a:r>
            <a:r>
              <a:rPr lang="en-US" altLang="zh-TW" dirty="0"/>
              <a:t>(7</a:t>
            </a:r>
            <a:r>
              <a:rPr lang="en-US" altLang="zh-TW" i="1" dirty="0"/>
              <a:t>, </a:t>
            </a:r>
            <a:r>
              <a:rPr lang="en-US" altLang="zh-TW" dirty="0"/>
              <a:t>5)</a:t>
            </a:r>
            <a:r>
              <a:rPr lang="en-US" altLang="zh-TW" i="1" dirty="0"/>
              <a:t>, </a:t>
            </a:r>
            <a:r>
              <a:rPr lang="en-US" altLang="zh-TW" dirty="0"/>
              <a:t>(8</a:t>
            </a:r>
            <a:r>
              <a:rPr lang="en-US" altLang="zh-TW" i="1" dirty="0"/>
              <a:t>, </a:t>
            </a:r>
            <a:r>
              <a:rPr lang="en-US" altLang="zh-TW" dirty="0"/>
              <a:t>4)</a:t>
            </a:r>
            <a:r>
              <a:rPr lang="en-US" altLang="zh-TW" i="1" dirty="0"/>
              <a:t>, </a:t>
            </a:r>
            <a:r>
              <a:rPr lang="en-US" altLang="zh-TW" dirty="0"/>
              <a:t>(10</a:t>
            </a:r>
            <a:r>
              <a:rPr lang="en-US" altLang="zh-TW" i="1" dirty="0"/>
              <a:t>, </a:t>
            </a:r>
            <a:r>
              <a:rPr lang="en-US" altLang="zh-TW" dirty="0"/>
              <a:t>3)</a:t>
            </a:r>
            <a:r>
              <a:rPr lang="en-US" altLang="zh-TW" i="1" dirty="0"/>
              <a:t>}</a:t>
            </a:r>
          </a:p>
          <a:p>
            <a:r>
              <a:rPr lang="pt-BR" altLang="zh-TW" i="1" dirty="0"/>
              <a:t>R </a:t>
            </a:r>
            <a:r>
              <a:rPr lang="pt-BR" altLang="zh-TW" dirty="0"/>
              <a:t>= </a:t>
            </a:r>
            <a:r>
              <a:rPr lang="pt-BR" altLang="zh-TW" i="1" dirty="0"/>
              <a:t>{</a:t>
            </a:r>
            <a:r>
              <a:rPr lang="pt-BR" altLang="zh-TW" dirty="0"/>
              <a:t>(3</a:t>
            </a:r>
            <a:r>
              <a:rPr lang="pt-BR" altLang="zh-TW" i="1" dirty="0"/>
              <a:t>, </a:t>
            </a:r>
            <a:r>
              <a:rPr lang="pt-BR" altLang="zh-TW" dirty="0"/>
              <a:t>5)(5</a:t>
            </a:r>
            <a:r>
              <a:rPr lang="pt-BR" altLang="zh-TW" i="1" dirty="0"/>
              <a:t>, </a:t>
            </a:r>
            <a:r>
              <a:rPr lang="pt-BR" altLang="zh-TW" dirty="0"/>
              <a:t>3)</a:t>
            </a:r>
            <a:r>
              <a:rPr lang="pt-BR" altLang="zh-TW" i="1" dirty="0"/>
              <a:t>}</a:t>
            </a:r>
          </a:p>
          <a:p>
            <a:endParaRPr lang="en-US" dirty="0"/>
          </a:p>
        </p:txBody>
      </p:sp>
      <p:sp>
        <p:nvSpPr>
          <p:cNvPr id="7" name="文字方塊 6">
            <a:extLst>
              <a:ext uri="{FF2B5EF4-FFF2-40B4-BE49-F238E27FC236}">
                <a16:creationId xmlns:a16="http://schemas.microsoft.com/office/drawing/2014/main" id="{7ADF637A-15B3-4BE0-9356-1ED0DAC626E9}"/>
              </a:ext>
            </a:extLst>
          </p:cNvPr>
          <p:cNvSpPr txBox="1"/>
          <p:nvPr/>
        </p:nvSpPr>
        <p:spPr>
          <a:xfrm>
            <a:off x="9106421" y="4783564"/>
            <a:ext cx="3039615" cy="646331"/>
          </a:xfrm>
          <a:prstGeom prst="rect">
            <a:avLst/>
          </a:prstGeom>
          <a:noFill/>
        </p:spPr>
        <p:txBody>
          <a:bodyPr wrap="none" rtlCol="0">
            <a:spAutoFit/>
          </a:bodyPr>
          <a:lstStyle/>
          <a:p>
            <a:r>
              <a:rPr lang="en-US" altLang="zh-TW" i="1" dirty="0"/>
              <a:t>L </a:t>
            </a:r>
            <a:r>
              <a:rPr lang="en-US" altLang="zh-TW" dirty="0"/>
              <a:t>= </a:t>
            </a:r>
            <a:r>
              <a:rPr lang="en-US" altLang="zh-TW" i="1" strike="sngStrike" dirty="0">
                <a:solidFill>
                  <a:srgbClr val="FF0000"/>
                </a:solidFill>
              </a:rPr>
              <a:t>{</a:t>
            </a:r>
            <a:r>
              <a:rPr lang="en-US" altLang="zh-TW" strike="sngStrike" dirty="0">
                <a:solidFill>
                  <a:srgbClr val="FF0000"/>
                </a:solidFill>
              </a:rPr>
              <a:t>(6</a:t>
            </a:r>
            <a:r>
              <a:rPr lang="en-US" altLang="zh-TW" i="1" strike="sngStrike" dirty="0">
                <a:solidFill>
                  <a:srgbClr val="FF0000"/>
                </a:solidFill>
              </a:rPr>
              <a:t>, </a:t>
            </a:r>
            <a:r>
              <a:rPr lang="en-US" altLang="zh-TW" strike="sngStrike" dirty="0">
                <a:solidFill>
                  <a:srgbClr val="FF0000"/>
                </a:solidFill>
              </a:rPr>
              <a:t>7)</a:t>
            </a:r>
            <a:r>
              <a:rPr lang="en-US" altLang="zh-TW" i="1" strike="sngStrike" dirty="0">
                <a:solidFill>
                  <a:srgbClr val="FF0000"/>
                </a:solidFill>
              </a:rPr>
              <a:t>, </a:t>
            </a:r>
            <a:r>
              <a:rPr lang="en-US" altLang="zh-TW" strike="sngStrike" dirty="0">
                <a:solidFill>
                  <a:srgbClr val="FF0000"/>
                </a:solidFill>
              </a:rPr>
              <a:t>(7</a:t>
            </a:r>
            <a:r>
              <a:rPr lang="en-US" altLang="zh-TW" i="1" strike="sngStrike" dirty="0">
                <a:solidFill>
                  <a:srgbClr val="FF0000"/>
                </a:solidFill>
              </a:rPr>
              <a:t>, </a:t>
            </a:r>
            <a:r>
              <a:rPr lang="en-US" altLang="zh-TW" strike="sngStrike" dirty="0">
                <a:solidFill>
                  <a:srgbClr val="FF0000"/>
                </a:solidFill>
              </a:rPr>
              <a:t>5)</a:t>
            </a:r>
            <a:r>
              <a:rPr lang="en-US" altLang="zh-TW" i="1" strike="sngStrike" dirty="0">
                <a:solidFill>
                  <a:srgbClr val="FF0000"/>
                </a:solidFill>
              </a:rPr>
              <a:t>, </a:t>
            </a:r>
            <a:r>
              <a:rPr lang="en-US" altLang="zh-TW" dirty="0"/>
              <a:t>(8</a:t>
            </a:r>
            <a:r>
              <a:rPr lang="en-US" altLang="zh-TW" i="1" dirty="0"/>
              <a:t>, </a:t>
            </a:r>
            <a:r>
              <a:rPr lang="en-US" altLang="zh-TW" dirty="0"/>
              <a:t>4)</a:t>
            </a:r>
            <a:r>
              <a:rPr lang="en-US" altLang="zh-TW" i="1" dirty="0"/>
              <a:t>, </a:t>
            </a:r>
            <a:r>
              <a:rPr lang="en-US" altLang="zh-TW" dirty="0"/>
              <a:t>(10</a:t>
            </a:r>
            <a:r>
              <a:rPr lang="en-US" altLang="zh-TW" i="1" dirty="0"/>
              <a:t>, </a:t>
            </a:r>
            <a:r>
              <a:rPr lang="en-US" altLang="zh-TW" dirty="0"/>
              <a:t>3)</a:t>
            </a:r>
            <a:r>
              <a:rPr lang="en-US" altLang="zh-TW" i="1" dirty="0"/>
              <a:t>}</a:t>
            </a:r>
          </a:p>
          <a:p>
            <a:r>
              <a:rPr lang="pt-BR" altLang="zh-TW" i="1" dirty="0"/>
              <a:t>R </a:t>
            </a:r>
            <a:r>
              <a:rPr lang="pt-BR" altLang="zh-TW" dirty="0"/>
              <a:t>= </a:t>
            </a:r>
            <a:r>
              <a:rPr lang="pt-BR" altLang="zh-TW" i="1" strike="sngStrike" dirty="0">
                <a:solidFill>
                  <a:srgbClr val="FF0000"/>
                </a:solidFill>
              </a:rPr>
              <a:t>{</a:t>
            </a:r>
            <a:r>
              <a:rPr lang="pt-BR" altLang="zh-TW" strike="sngStrike" dirty="0">
                <a:solidFill>
                  <a:srgbClr val="FF0000"/>
                </a:solidFill>
              </a:rPr>
              <a:t>(3</a:t>
            </a:r>
            <a:r>
              <a:rPr lang="pt-BR" altLang="zh-TW" i="1" strike="sngStrike" dirty="0">
                <a:solidFill>
                  <a:srgbClr val="FF0000"/>
                </a:solidFill>
              </a:rPr>
              <a:t>, </a:t>
            </a:r>
            <a:r>
              <a:rPr lang="pt-BR" altLang="zh-TW" strike="sngStrike" dirty="0">
                <a:solidFill>
                  <a:srgbClr val="FF0000"/>
                </a:solidFill>
              </a:rPr>
              <a:t>5)(</a:t>
            </a:r>
            <a:r>
              <a:rPr lang="pt-BR" altLang="zh-TW" dirty="0"/>
              <a:t>5</a:t>
            </a:r>
            <a:r>
              <a:rPr lang="pt-BR" altLang="zh-TW" i="1" dirty="0"/>
              <a:t>, </a:t>
            </a:r>
            <a:r>
              <a:rPr lang="pt-BR" altLang="zh-TW" dirty="0"/>
              <a:t>3)</a:t>
            </a:r>
            <a:r>
              <a:rPr lang="pt-BR" altLang="zh-TW" i="1" dirty="0"/>
              <a:t>}</a:t>
            </a:r>
          </a:p>
        </p:txBody>
      </p:sp>
      <p:sp>
        <p:nvSpPr>
          <p:cNvPr id="8" name="文字方塊 7">
            <a:extLst>
              <a:ext uri="{FF2B5EF4-FFF2-40B4-BE49-F238E27FC236}">
                <a16:creationId xmlns:a16="http://schemas.microsoft.com/office/drawing/2014/main" id="{A3CE6BCB-B508-43FB-8292-4EBD2E600027}"/>
              </a:ext>
            </a:extLst>
          </p:cNvPr>
          <p:cNvSpPr txBox="1"/>
          <p:nvPr/>
        </p:nvSpPr>
        <p:spPr>
          <a:xfrm>
            <a:off x="9079299" y="5475769"/>
            <a:ext cx="3039615" cy="646331"/>
          </a:xfrm>
          <a:prstGeom prst="rect">
            <a:avLst/>
          </a:prstGeom>
          <a:noFill/>
        </p:spPr>
        <p:txBody>
          <a:bodyPr wrap="none" rtlCol="0">
            <a:spAutoFit/>
          </a:bodyPr>
          <a:lstStyle/>
          <a:p>
            <a:r>
              <a:rPr lang="en-US" altLang="zh-TW" i="1" dirty="0"/>
              <a:t>L </a:t>
            </a:r>
            <a:r>
              <a:rPr lang="en-US" altLang="zh-TW" dirty="0"/>
              <a:t>= </a:t>
            </a:r>
            <a:r>
              <a:rPr lang="en-US" altLang="zh-TW" i="1" strike="sngStrike" dirty="0">
                <a:solidFill>
                  <a:srgbClr val="FF0000"/>
                </a:solidFill>
              </a:rPr>
              <a:t>{</a:t>
            </a:r>
            <a:r>
              <a:rPr lang="en-US" altLang="zh-TW" strike="sngStrike" dirty="0">
                <a:solidFill>
                  <a:srgbClr val="FF0000"/>
                </a:solidFill>
              </a:rPr>
              <a:t>(6</a:t>
            </a:r>
            <a:r>
              <a:rPr lang="en-US" altLang="zh-TW" i="1" strike="sngStrike" dirty="0">
                <a:solidFill>
                  <a:srgbClr val="FF0000"/>
                </a:solidFill>
              </a:rPr>
              <a:t>, </a:t>
            </a:r>
            <a:r>
              <a:rPr lang="en-US" altLang="zh-TW" strike="sngStrike" dirty="0">
                <a:solidFill>
                  <a:srgbClr val="FF0000"/>
                </a:solidFill>
              </a:rPr>
              <a:t>7)</a:t>
            </a:r>
            <a:r>
              <a:rPr lang="en-US" altLang="zh-TW" i="1" strike="sngStrike" dirty="0">
                <a:solidFill>
                  <a:srgbClr val="FF0000"/>
                </a:solidFill>
              </a:rPr>
              <a:t>, </a:t>
            </a:r>
            <a:r>
              <a:rPr lang="en-US" altLang="zh-TW" strike="sngStrike" dirty="0">
                <a:solidFill>
                  <a:srgbClr val="FF0000"/>
                </a:solidFill>
              </a:rPr>
              <a:t>(7</a:t>
            </a:r>
            <a:r>
              <a:rPr lang="en-US" altLang="zh-TW" i="1" strike="sngStrike" dirty="0">
                <a:solidFill>
                  <a:srgbClr val="FF0000"/>
                </a:solidFill>
              </a:rPr>
              <a:t>, </a:t>
            </a:r>
            <a:r>
              <a:rPr lang="en-US" altLang="zh-TW" strike="sngStrike" dirty="0">
                <a:solidFill>
                  <a:srgbClr val="FF0000"/>
                </a:solidFill>
              </a:rPr>
              <a:t>5)</a:t>
            </a:r>
            <a:r>
              <a:rPr lang="en-US" altLang="zh-TW" i="1" strike="sngStrike" dirty="0">
                <a:solidFill>
                  <a:srgbClr val="FF0000"/>
                </a:solidFill>
              </a:rPr>
              <a:t>, </a:t>
            </a:r>
            <a:r>
              <a:rPr lang="en-US" altLang="zh-TW" strike="sngStrike" dirty="0">
                <a:solidFill>
                  <a:srgbClr val="FF0000"/>
                </a:solidFill>
              </a:rPr>
              <a:t>(8</a:t>
            </a:r>
            <a:r>
              <a:rPr lang="en-US" altLang="zh-TW" i="1" strike="sngStrike" dirty="0">
                <a:solidFill>
                  <a:srgbClr val="FF0000"/>
                </a:solidFill>
              </a:rPr>
              <a:t>, </a:t>
            </a:r>
            <a:r>
              <a:rPr lang="en-US" altLang="zh-TW" strike="sngStrike" dirty="0">
                <a:solidFill>
                  <a:srgbClr val="FF0000"/>
                </a:solidFill>
              </a:rPr>
              <a:t>4)</a:t>
            </a:r>
            <a:r>
              <a:rPr lang="en-US" altLang="zh-TW" i="1" strike="sngStrike" dirty="0">
                <a:solidFill>
                  <a:srgbClr val="FF0000"/>
                </a:solidFill>
              </a:rPr>
              <a:t>, </a:t>
            </a:r>
            <a:r>
              <a:rPr lang="en-US" altLang="zh-TW" dirty="0"/>
              <a:t>(10</a:t>
            </a:r>
            <a:r>
              <a:rPr lang="en-US" altLang="zh-TW" i="1" dirty="0"/>
              <a:t>, </a:t>
            </a:r>
            <a:r>
              <a:rPr lang="en-US" altLang="zh-TW" dirty="0"/>
              <a:t>3)</a:t>
            </a:r>
            <a:r>
              <a:rPr lang="en-US" altLang="zh-TW" i="1" dirty="0"/>
              <a:t>}</a:t>
            </a:r>
          </a:p>
          <a:p>
            <a:r>
              <a:rPr lang="pt-BR" altLang="zh-TW" i="1" dirty="0"/>
              <a:t>R </a:t>
            </a:r>
            <a:r>
              <a:rPr lang="pt-BR" altLang="zh-TW" dirty="0"/>
              <a:t>= </a:t>
            </a:r>
            <a:r>
              <a:rPr lang="pt-BR" altLang="zh-TW" i="1" strike="sngStrike" dirty="0">
                <a:solidFill>
                  <a:srgbClr val="FF0000"/>
                </a:solidFill>
              </a:rPr>
              <a:t>{</a:t>
            </a:r>
            <a:r>
              <a:rPr lang="pt-BR" altLang="zh-TW" strike="sngStrike" dirty="0">
                <a:solidFill>
                  <a:srgbClr val="FF0000"/>
                </a:solidFill>
              </a:rPr>
              <a:t>(3</a:t>
            </a:r>
            <a:r>
              <a:rPr lang="pt-BR" altLang="zh-TW" i="1" strike="sngStrike" dirty="0">
                <a:solidFill>
                  <a:srgbClr val="FF0000"/>
                </a:solidFill>
              </a:rPr>
              <a:t>, </a:t>
            </a:r>
            <a:r>
              <a:rPr lang="pt-BR" altLang="zh-TW" strike="sngStrike" dirty="0">
                <a:solidFill>
                  <a:srgbClr val="FF0000"/>
                </a:solidFill>
              </a:rPr>
              <a:t>5)(</a:t>
            </a:r>
            <a:r>
              <a:rPr lang="pt-BR" altLang="zh-TW" dirty="0"/>
              <a:t>5</a:t>
            </a:r>
            <a:r>
              <a:rPr lang="pt-BR" altLang="zh-TW" i="1" dirty="0"/>
              <a:t>, </a:t>
            </a:r>
            <a:r>
              <a:rPr lang="pt-BR" altLang="zh-TW" dirty="0"/>
              <a:t>3)</a:t>
            </a:r>
            <a:r>
              <a:rPr lang="pt-BR" altLang="zh-TW" i="1" dirty="0"/>
              <a:t>}</a:t>
            </a:r>
          </a:p>
        </p:txBody>
      </p:sp>
      <p:sp>
        <p:nvSpPr>
          <p:cNvPr id="9" name="文字方塊 8">
            <a:extLst>
              <a:ext uri="{FF2B5EF4-FFF2-40B4-BE49-F238E27FC236}">
                <a16:creationId xmlns:a16="http://schemas.microsoft.com/office/drawing/2014/main" id="{096F6169-9CA7-4F86-B782-4522F62A2E8E}"/>
              </a:ext>
            </a:extLst>
          </p:cNvPr>
          <p:cNvSpPr txBox="1"/>
          <p:nvPr/>
        </p:nvSpPr>
        <p:spPr>
          <a:xfrm>
            <a:off x="9079299" y="6104703"/>
            <a:ext cx="3039615" cy="646331"/>
          </a:xfrm>
          <a:prstGeom prst="rect">
            <a:avLst/>
          </a:prstGeom>
          <a:noFill/>
        </p:spPr>
        <p:txBody>
          <a:bodyPr wrap="none" rtlCol="0">
            <a:spAutoFit/>
          </a:bodyPr>
          <a:lstStyle/>
          <a:p>
            <a:r>
              <a:rPr lang="en-US" altLang="zh-TW" i="1" strike="sngStrike" dirty="0">
                <a:solidFill>
                  <a:srgbClr val="FF0000"/>
                </a:solidFill>
              </a:rPr>
              <a:t>L </a:t>
            </a:r>
            <a:r>
              <a:rPr lang="en-US" altLang="zh-TW" strike="sngStrike" dirty="0">
                <a:solidFill>
                  <a:srgbClr val="FF0000"/>
                </a:solidFill>
              </a:rPr>
              <a:t>= </a:t>
            </a:r>
            <a:r>
              <a:rPr lang="en-US" altLang="zh-TW" i="1" strike="sngStrike" dirty="0">
                <a:solidFill>
                  <a:srgbClr val="FF0000"/>
                </a:solidFill>
              </a:rPr>
              <a:t>{</a:t>
            </a:r>
            <a:r>
              <a:rPr lang="en-US" altLang="zh-TW" strike="sngStrike" dirty="0">
                <a:solidFill>
                  <a:srgbClr val="FF0000"/>
                </a:solidFill>
              </a:rPr>
              <a:t>(6</a:t>
            </a:r>
            <a:r>
              <a:rPr lang="en-US" altLang="zh-TW" i="1" strike="sngStrike" dirty="0">
                <a:solidFill>
                  <a:srgbClr val="FF0000"/>
                </a:solidFill>
              </a:rPr>
              <a:t>, </a:t>
            </a:r>
            <a:r>
              <a:rPr lang="en-US" altLang="zh-TW" strike="sngStrike" dirty="0">
                <a:solidFill>
                  <a:srgbClr val="FF0000"/>
                </a:solidFill>
              </a:rPr>
              <a:t>7)</a:t>
            </a:r>
            <a:r>
              <a:rPr lang="en-US" altLang="zh-TW" i="1" strike="sngStrike" dirty="0">
                <a:solidFill>
                  <a:srgbClr val="FF0000"/>
                </a:solidFill>
              </a:rPr>
              <a:t>, </a:t>
            </a:r>
            <a:r>
              <a:rPr lang="en-US" altLang="zh-TW" strike="sngStrike" dirty="0">
                <a:solidFill>
                  <a:srgbClr val="FF0000"/>
                </a:solidFill>
              </a:rPr>
              <a:t>(7</a:t>
            </a:r>
            <a:r>
              <a:rPr lang="en-US" altLang="zh-TW" i="1" strike="sngStrike" dirty="0">
                <a:solidFill>
                  <a:srgbClr val="FF0000"/>
                </a:solidFill>
              </a:rPr>
              <a:t>, </a:t>
            </a:r>
            <a:r>
              <a:rPr lang="en-US" altLang="zh-TW" strike="sngStrike" dirty="0">
                <a:solidFill>
                  <a:srgbClr val="FF0000"/>
                </a:solidFill>
              </a:rPr>
              <a:t>5)</a:t>
            </a:r>
            <a:r>
              <a:rPr lang="en-US" altLang="zh-TW" i="1" strike="sngStrike" dirty="0">
                <a:solidFill>
                  <a:srgbClr val="FF0000"/>
                </a:solidFill>
              </a:rPr>
              <a:t>, </a:t>
            </a:r>
            <a:r>
              <a:rPr lang="en-US" altLang="zh-TW" strike="sngStrike" dirty="0">
                <a:solidFill>
                  <a:srgbClr val="FF0000"/>
                </a:solidFill>
              </a:rPr>
              <a:t>(8</a:t>
            </a:r>
            <a:r>
              <a:rPr lang="en-US" altLang="zh-TW" i="1" strike="sngStrike" dirty="0">
                <a:solidFill>
                  <a:srgbClr val="FF0000"/>
                </a:solidFill>
              </a:rPr>
              <a:t>, </a:t>
            </a:r>
            <a:r>
              <a:rPr lang="en-US" altLang="zh-TW" strike="sngStrike" dirty="0">
                <a:solidFill>
                  <a:srgbClr val="FF0000"/>
                </a:solidFill>
              </a:rPr>
              <a:t>4)</a:t>
            </a:r>
            <a:r>
              <a:rPr lang="en-US" altLang="zh-TW" i="1" strike="sngStrike" dirty="0">
                <a:solidFill>
                  <a:srgbClr val="FF0000"/>
                </a:solidFill>
              </a:rPr>
              <a:t>, </a:t>
            </a:r>
            <a:r>
              <a:rPr lang="en-US" altLang="zh-TW" strike="sngStrike" dirty="0">
                <a:solidFill>
                  <a:srgbClr val="FF0000"/>
                </a:solidFill>
              </a:rPr>
              <a:t>(10</a:t>
            </a:r>
            <a:r>
              <a:rPr lang="en-US" altLang="zh-TW" i="1" strike="sngStrike" dirty="0">
                <a:solidFill>
                  <a:srgbClr val="FF0000"/>
                </a:solidFill>
              </a:rPr>
              <a:t>, </a:t>
            </a:r>
            <a:r>
              <a:rPr lang="en-US" altLang="zh-TW" strike="sngStrike" dirty="0">
                <a:solidFill>
                  <a:srgbClr val="FF0000"/>
                </a:solidFill>
              </a:rPr>
              <a:t>3)</a:t>
            </a:r>
            <a:r>
              <a:rPr lang="en-US" altLang="zh-TW" i="1" strike="sngStrike" dirty="0">
                <a:solidFill>
                  <a:srgbClr val="FF0000"/>
                </a:solidFill>
              </a:rPr>
              <a:t>}</a:t>
            </a:r>
          </a:p>
          <a:p>
            <a:r>
              <a:rPr lang="pt-BR" altLang="zh-TW" i="1" strike="sngStrike" dirty="0">
                <a:solidFill>
                  <a:srgbClr val="FF0000"/>
                </a:solidFill>
              </a:rPr>
              <a:t>R </a:t>
            </a:r>
            <a:r>
              <a:rPr lang="pt-BR" altLang="zh-TW" strike="sngStrike" dirty="0">
                <a:solidFill>
                  <a:srgbClr val="FF0000"/>
                </a:solidFill>
              </a:rPr>
              <a:t>= </a:t>
            </a:r>
            <a:r>
              <a:rPr lang="pt-BR" altLang="zh-TW" i="1" strike="sngStrike" dirty="0">
                <a:solidFill>
                  <a:srgbClr val="FF0000"/>
                </a:solidFill>
              </a:rPr>
              <a:t>{</a:t>
            </a:r>
            <a:r>
              <a:rPr lang="pt-BR" altLang="zh-TW" strike="sngStrike" dirty="0">
                <a:solidFill>
                  <a:srgbClr val="FF0000"/>
                </a:solidFill>
              </a:rPr>
              <a:t>(3</a:t>
            </a:r>
            <a:r>
              <a:rPr lang="pt-BR" altLang="zh-TW" i="1" strike="sngStrike" dirty="0">
                <a:solidFill>
                  <a:srgbClr val="FF0000"/>
                </a:solidFill>
              </a:rPr>
              <a:t>, </a:t>
            </a:r>
            <a:r>
              <a:rPr lang="pt-BR" altLang="zh-TW" strike="sngStrike" dirty="0">
                <a:solidFill>
                  <a:srgbClr val="FF0000"/>
                </a:solidFill>
              </a:rPr>
              <a:t>5)(5</a:t>
            </a:r>
            <a:r>
              <a:rPr lang="pt-BR" altLang="zh-TW" i="1" strike="sngStrike" dirty="0">
                <a:solidFill>
                  <a:srgbClr val="FF0000"/>
                </a:solidFill>
              </a:rPr>
              <a:t>, </a:t>
            </a:r>
            <a:r>
              <a:rPr lang="pt-BR" altLang="zh-TW" strike="sngStrike" dirty="0">
                <a:solidFill>
                  <a:srgbClr val="FF0000"/>
                </a:solidFill>
              </a:rPr>
              <a:t>3)</a:t>
            </a:r>
            <a:r>
              <a:rPr lang="pt-BR" altLang="zh-TW" i="1" strike="sngStrike" dirty="0">
                <a:solidFill>
                  <a:srgbClr val="FF0000"/>
                </a:solidFill>
              </a:rPr>
              <a:t>}</a:t>
            </a:r>
          </a:p>
        </p:txBody>
      </p:sp>
    </p:spTree>
    <p:extLst>
      <p:ext uri="{BB962C8B-B14F-4D97-AF65-F5344CB8AC3E}">
        <p14:creationId xmlns:p14="http://schemas.microsoft.com/office/powerpoint/2010/main" val="116452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2E8237-1CA3-4EC7-A5A0-5E6C8C3F0602}"/>
              </a:ext>
            </a:extLst>
          </p:cNvPr>
          <p:cNvSpPr>
            <a:spLocks noGrp="1"/>
          </p:cNvSpPr>
          <p:nvPr>
            <p:ph type="title"/>
          </p:nvPr>
        </p:nvSpPr>
        <p:spPr>
          <a:xfrm>
            <a:off x="838200" y="154378"/>
            <a:ext cx="10515600" cy="1325563"/>
          </a:xfrm>
        </p:spPr>
        <p:txBody>
          <a:bodyPr/>
          <a:lstStyle/>
          <a:p>
            <a:r>
              <a:rPr lang="en-US" altLang="zh-TW" dirty="0" err="1"/>
              <a:t>Floorplanning</a:t>
            </a:r>
            <a:endParaRPr lang="en-US" dirty="0"/>
          </a:p>
        </p:txBody>
      </p:sp>
      <p:sp>
        <p:nvSpPr>
          <p:cNvPr id="3" name="內容版面配置區 2">
            <a:extLst>
              <a:ext uri="{FF2B5EF4-FFF2-40B4-BE49-F238E27FC236}">
                <a16:creationId xmlns:a16="http://schemas.microsoft.com/office/drawing/2014/main" id="{9F914DE9-4341-437C-B31E-2D837C5EFC4D}"/>
              </a:ext>
            </a:extLst>
          </p:cNvPr>
          <p:cNvSpPr>
            <a:spLocks noGrp="1"/>
          </p:cNvSpPr>
          <p:nvPr>
            <p:ph idx="1"/>
          </p:nvPr>
        </p:nvSpPr>
        <p:spPr>
          <a:xfrm>
            <a:off x="838200" y="1390389"/>
            <a:ext cx="10515600" cy="5102486"/>
          </a:xfrm>
        </p:spPr>
        <p:txBody>
          <a:bodyPr>
            <a:normAutofit/>
          </a:bodyPr>
          <a:lstStyle/>
          <a:p>
            <a:r>
              <a:rPr lang="en-US" dirty="0"/>
              <a:t>Input :</a:t>
            </a:r>
          </a:p>
          <a:p>
            <a:pPr lvl="1"/>
            <a:r>
              <a:rPr lang="en-US" altLang="zh-TW" dirty="0"/>
              <a:t>Hard blocks (rigid blocks) : Blocks with well-defined areas and shapes</a:t>
            </a:r>
          </a:p>
          <a:p>
            <a:pPr lvl="1"/>
            <a:r>
              <a:rPr lang="en-US" altLang="zh-TW" dirty="0"/>
              <a:t>Soft blocks (flexible blocks) : Blocks with approximate areas and no particular shapes</a:t>
            </a:r>
          </a:p>
          <a:p>
            <a:pPr lvl="1"/>
            <a:r>
              <a:rPr lang="en-US" altLang="zh-TW" dirty="0"/>
              <a:t>Netlist : Specification about the connections between the blocks</a:t>
            </a:r>
            <a:endParaRPr lang="en-US" dirty="0"/>
          </a:p>
          <a:p>
            <a:r>
              <a:rPr lang="en-US" dirty="0"/>
              <a:t>Goal : </a:t>
            </a:r>
          </a:p>
          <a:p>
            <a:pPr lvl="1"/>
            <a:r>
              <a:rPr lang="en-US" altLang="zh-TW" dirty="0"/>
              <a:t>Find locations for all blocks so that blocks do not overlap</a:t>
            </a:r>
          </a:p>
          <a:p>
            <a:pPr lvl="1"/>
            <a:r>
              <a:rPr lang="en-US" altLang="zh-TW" dirty="0"/>
              <a:t>Consider shapes, dimensions of soft blocks and pin locations of all the blocks</a:t>
            </a:r>
          </a:p>
          <a:p>
            <a:pPr lvl="1"/>
            <a:r>
              <a:rPr lang="en-US" altLang="zh-TW" dirty="0"/>
              <a:t>Minimize area</a:t>
            </a:r>
          </a:p>
          <a:p>
            <a:pPr lvl="1"/>
            <a:r>
              <a:rPr lang="en-US" altLang="zh-TW" dirty="0"/>
              <a:t>Reduce wirelength for critical nets</a:t>
            </a:r>
          </a:p>
          <a:p>
            <a:pPr lvl="1"/>
            <a:r>
              <a:rPr lang="en-US" altLang="zh-TW" dirty="0"/>
              <a:t>Maximize </a:t>
            </a:r>
            <a:r>
              <a:rPr lang="en-US" altLang="zh-TW" dirty="0" err="1"/>
              <a:t>routability</a:t>
            </a:r>
            <a:endParaRPr lang="en-US" altLang="zh-TW" dirty="0"/>
          </a:p>
          <a:p>
            <a:pPr lvl="1"/>
            <a:r>
              <a:rPr lang="en-US" altLang="zh-TW" dirty="0"/>
              <a:t>Address thermal hotspots, power supply noise</a:t>
            </a:r>
            <a:endParaRPr lang="en-US" dirty="0"/>
          </a:p>
          <a:p>
            <a:pPr lvl="1"/>
            <a:endParaRPr lang="en-US" dirty="0"/>
          </a:p>
          <a:p>
            <a:pPr lvl="1"/>
            <a:endParaRPr lang="en-US" dirty="0"/>
          </a:p>
        </p:txBody>
      </p:sp>
    </p:spTree>
    <p:extLst>
      <p:ext uri="{BB962C8B-B14F-4D97-AF65-F5344CB8AC3E}">
        <p14:creationId xmlns:p14="http://schemas.microsoft.com/office/powerpoint/2010/main" val="1613831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9E2AE5-1982-4749-A94E-2E8ED4652964}"/>
              </a:ext>
            </a:extLst>
          </p:cNvPr>
          <p:cNvSpPr>
            <a:spLocks noGrp="1"/>
          </p:cNvSpPr>
          <p:nvPr>
            <p:ph type="title"/>
          </p:nvPr>
        </p:nvSpPr>
        <p:spPr/>
        <p:txBody>
          <a:bodyPr/>
          <a:lstStyle/>
          <a:p>
            <a:r>
              <a:rPr lang="en-US" dirty="0" err="1"/>
              <a:t>Stockmeyer</a:t>
            </a:r>
            <a:r>
              <a:rPr lang="en-US" dirty="0"/>
              <a:t> Algorithm example</a:t>
            </a:r>
          </a:p>
        </p:txBody>
      </p:sp>
      <p:pic>
        <p:nvPicPr>
          <p:cNvPr id="4" name="內容版面配置區 3">
            <a:extLst>
              <a:ext uri="{FF2B5EF4-FFF2-40B4-BE49-F238E27FC236}">
                <a16:creationId xmlns:a16="http://schemas.microsoft.com/office/drawing/2014/main" id="{44BB77AE-1100-4CC8-8B47-ECC705DC4778}"/>
              </a:ext>
            </a:extLst>
          </p:cNvPr>
          <p:cNvPicPr>
            <a:picLocks noGrp="1" noChangeAspect="1"/>
          </p:cNvPicPr>
          <p:nvPr>
            <p:ph idx="1"/>
          </p:nvPr>
        </p:nvPicPr>
        <p:blipFill>
          <a:blip r:embed="rId2"/>
          <a:stretch>
            <a:fillRect/>
          </a:stretch>
        </p:blipFill>
        <p:spPr>
          <a:xfrm>
            <a:off x="1389346" y="1505569"/>
            <a:ext cx="8620046" cy="4481873"/>
          </a:xfrm>
          <a:prstGeom prst="rect">
            <a:avLst/>
          </a:prstGeom>
        </p:spPr>
      </p:pic>
    </p:spTree>
    <p:extLst>
      <p:ext uri="{BB962C8B-B14F-4D97-AF65-F5344CB8AC3E}">
        <p14:creationId xmlns:p14="http://schemas.microsoft.com/office/powerpoint/2010/main" val="3478540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662ACC-8EE7-4521-BC9C-9ED589EDD99F}"/>
              </a:ext>
            </a:extLst>
          </p:cNvPr>
          <p:cNvSpPr>
            <a:spLocks noGrp="1"/>
          </p:cNvSpPr>
          <p:nvPr>
            <p:ph type="title"/>
          </p:nvPr>
        </p:nvSpPr>
        <p:spPr>
          <a:xfrm>
            <a:off x="838200" y="-203993"/>
            <a:ext cx="10515600" cy="1325563"/>
          </a:xfrm>
        </p:spPr>
        <p:txBody>
          <a:bodyPr/>
          <a:lstStyle/>
          <a:p>
            <a:r>
              <a:rPr lang="en-US" dirty="0"/>
              <a:t>Visit f </a:t>
            </a:r>
          </a:p>
        </p:txBody>
      </p:sp>
      <p:sp>
        <p:nvSpPr>
          <p:cNvPr id="3" name="內容版面配置區 2">
            <a:extLst>
              <a:ext uri="{FF2B5EF4-FFF2-40B4-BE49-F238E27FC236}">
                <a16:creationId xmlns:a16="http://schemas.microsoft.com/office/drawing/2014/main" id="{706733F6-0018-4941-8564-3E8F226C30BC}"/>
              </a:ext>
            </a:extLst>
          </p:cNvPr>
          <p:cNvSpPr>
            <a:spLocks noGrp="1"/>
          </p:cNvSpPr>
          <p:nvPr>
            <p:ph idx="1"/>
          </p:nvPr>
        </p:nvSpPr>
        <p:spPr>
          <a:xfrm>
            <a:off x="838200" y="733589"/>
            <a:ext cx="10515600" cy="1508136"/>
          </a:xfrm>
        </p:spPr>
        <p:txBody>
          <a:bodyPr/>
          <a:lstStyle/>
          <a:p>
            <a:r>
              <a:rPr lang="en-US" altLang="zh-TW" i="1" dirty="0"/>
              <a:t>L </a:t>
            </a:r>
            <a:r>
              <a:rPr lang="en-US" altLang="zh-TW" dirty="0"/>
              <a:t>= </a:t>
            </a:r>
            <a:r>
              <a:rPr lang="en-US" altLang="zh-TW" i="1" dirty="0"/>
              <a:t>{</a:t>
            </a:r>
            <a:r>
              <a:rPr lang="en-US" altLang="zh-TW" dirty="0"/>
              <a:t>(9</a:t>
            </a:r>
            <a:r>
              <a:rPr lang="en-US" altLang="zh-TW" i="1" dirty="0"/>
              <a:t>, </a:t>
            </a:r>
            <a:r>
              <a:rPr lang="en-US" altLang="zh-TW" dirty="0"/>
              <a:t>7)</a:t>
            </a:r>
            <a:r>
              <a:rPr lang="en-US" altLang="zh-TW" i="1" dirty="0"/>
              <a:t>, </a:t>
            </a:r>
            <a:r>
              <a:rPr lang="en-US" altLang="zh-TW" dirty="0"/>
              <a:t>(10</a:t>
            </a:r>
            <a:r>
              <a:rPr lang="en-US" altLang="zh-TW" i="1" dirty="0"/>
              <a:t>, </a:t>
            </a:r>
            <a:r>
              <a:rPr lang="en-US" altLang="zh-TW" dirty="0"/>
              <a:t>5)</a:t>
            </a:r>
            <a:r>
              <a:rPr lang="en-US" altLang="zh-TW" i="1" dirty="0"/>
              <a:t>, </a:t>
            </a:r>
            <a:r>
              <a:rPr lang="en-US" altLang="zh-TW" dirty="0"/>
              <a:t>(13</a:t>
            </a:r>
            <a:r>
              <a:rPr lang="en-US" altLang="zh-TW" i="1" dirty="0"/>
              <a:t>, </a:t>
            </a:r>
            <a:r>
              <a:rPr lang="en-US" altLang="zh-TW" dirty="0"/>
              <a:t>4)</a:t>
            </a:r>
            <a:r>
              <a:rPr lang="en-US" altLang="zh-TW" i="1" dirty="0"/>
              <a:t>, </a:t>
            </a:r>
            <a:r>
              <a:rPr lang="en-US" altLang="zh-TW" dirty="0"/>
              <a:t>(15</a:t>
            </a:r>
            <a:r>
              <a:rPr lang="en-US" altLang="zh-TW" i="1" dirty="0"/>
              <a:t>, </a:t>
            </a:r>
            <a:r>
              <a:rPr lang="en-US" altLang="zh-TW" dirty="0"/>
              <a:t>3)</a:t>
            </a:r>
            <a:r>
              <a:rPr lang="en-US" altLang="zh-TW" i="1" dirty="0"/>
              <a:t>}</a:t>
            </a:r>
          </a:p>
          <a:p>
            <a:r>
              <a:rPr lang="pt-BR" altLang="zh-TW" i="1" dirty="0"/>
              <a:t>R </a:t>
            </a:r>
            <a:r>
              <a:rPr lang="pt-BR" altLang="zh-TW" dirty="0"/>
              <a:t>= </a:t>
            </a:r>
            <a:r>
              <a:rPr lang="pt-BR" altLang="zh-TW" i="1" dirty="0"/>
              <a:t>{</a:t>
            </a:r>
            <a:r>
              <a:rPr lang="pt-BR" altLang="zh-TW" dirty="0"/>
              <a:t>(3</a:t>
            </a:r>
            <a:r>
              <a:rPr lang="pt-BR" altLang="zh-TW" i="1" dirty="0"/>
              <a:t>, </a:t>
            </a:r>
            <a:r>
              <a:rPr lang="pt-BR" altLang="zh-TW" dirty="0"/>
              <a:t>5)(5</a:t>
            </a:r>
            <a:r>
              <a:rPr lang="pt-BR" altLang="zh-TW" i="1" dirty="0"/>
              <a:t>, </a:t>
            </a:r>
            <a:r>
              <a:rPr lang="pt-BR" altLang="zh-TW" dirty="0"/>
              <a:t>3)</a:t>
            </a:r>
            <a:r>
              <a:rPr lang="pt-BR" altLang="zh-TW" i="1" dirty="0"/>
              <a:t>}</a:t>
            </a:r>
          </a:p>
          <a:p>
            <a:r>
              <a:rPr lang="pt-BR" i="1" dirty="0"/>
              <a:t>Result dimensions </a:t>
            </a:r>
            <a:r>
              <a:rPr lang="en-US" altLang="zh-TW" i="1" dirty="0"/>
              <a:t>{</a:t>
            </a:r>
            <a:r>
              <a:rPr lang="en-US" altLang="zh-TW" dirty="0"/>
              <a:t>(12</a:t>
            </a:r>
            <a:r>
              <a:rPr lang="en-US" altLang="zh-TW" i="1" dirty="0"/>
              <a:t>, </a:t>
            </a:r>
            <a:r>
              <a:rPr lang="en-US" altLang="zh-TW" dirty="0"/>
              <a:t>7)</a:t>
            </a:r>
            <a:r>
              <a:rPr lang="en-US" altLang="zh-TW" i="1" dirty="0"/>
              <a:t>, </a:t>
            </a:r>
            <a:r>
              <a:rPr lang="en-US" altLang="zh-TW" dirty="0"/>
              <a:t>(13</a:t>
            </a:r>
            <a:r>
              <a:rPr lang="en-US" altLang="zh-TW" i="1" dirty="0"/>
              <a:t>, </a:t>
            </a:r>
            <a:r>
              <a:rPr lang="en-US" altLang="zh-TW" dirty="0"/>
              <a:t>5)</a:t>
            </a:r>
            <a:r>
              <a:rPr lang="en-US" altLang="zh-TW" i="1" dirty="0"/>
              <a:t>, </a:t>
            </a:r>
            <a:r>
              <a:rPr lang="en-US" altLang="zh-TW" dirty="0"/>
              <a:t>(18</a:t>
            </a:r>
            <a:r>
              <a:rPr lang="en-US" altLang="zh-TW" i="1" dirty="0"/>
              <a:t>, </a:t>
            </a:r>
            <a:r>
              <a:rPr lang="en-US" altLang="zh-TW" dirty="0"/>
              <a:t>4)</a:t>
            </a:r>
            <a:r>
              <a:rPr lang="en-US" altLang="zh-TW" i="1" dirty="0"/>
              <a:t>, </a:t>
            </a:r>
            <a:r>
              <a:rPr lang="en-US" altLang="zh-TW" dirty="0"/>
              <a:t>(20</a:t>
            </a:r>
            <a:r>
              <a:rPr lang="en-US" altLang="zh-TW" i="1" dirty="0"/>
              <a:t>, </a:t>
            </a:r>
            <a:r>
              <a:rPr lang="en-US" altLang="zh-TW" dirty="0"/>
              <a:t>3)</a:t>
            </a:r>
            <a:r>
              <a:rPr lang="en-US" altLang="zh-TW" i="1" dirty="0"/>
              <a:t>}</a:t>
            </a:r>
            <a:r>
              <a:rPr lang="en-US" altLang="zh-TW" dirty="0"/>
              <a:t>.</a:t>
            </a:r>
            <a:endParaRPr lang="en-US" dirty="0"/>
          </a:p>
        </p:txBody>
      </p:sp>
      <p:sp>
        <p:nvSpPr>
          <p:cNvPr id="4" name="標題 1">
            <a:extLst>
              <a:ext uri="{FF2B5EF4-FFF2-40B4-BE49-F238E27FC236}">
                <a16:creationId xmlns:a16="http://schemas.microsoft.com/office/drawing/2014/main" id="{C8E76C7C-4277-4FAA-994C-F9AC14B6A2E8}"/>
              </a:ext>
            </a:extLst>
          </p:cNvPr>
          <p:cNvSpPr txBox="1">
            <a:spLocks/>
          </p:cNvSpPr>
          <p:nvPr/>
        </p:nvSpPr>
        <p:spPr>
          <a:xfrm>
            <a:off x="838200" y="20072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Visit e </a:t>
            </a:r>
          </a:p>
        </p:txBody>
      </p:sp>
      <p:sp>
        <p:nvSpPr>
          <p:cNvPr id="6" name="內容版面配置區 2">
            <a:extLst>
              <a:ext uri="{FF2B5EF4-FFF2-40B4-BE49-F238E27FC236}">
                <a16:creationId xmlns:a16="http://schemas.microsoft.com/office/drawing/2014/main" id="{DB445345-BAE7-42D9-8D43-6C8378E3AA6F}"/>
              </a:ext>
            </a:extLst>
          </p:cNvPr>
          <p:cNvSpPr txBox="1">
            <a:spLocks/>
          </p:cNvSpPr>
          <p:nvPr/>
        </p:nvSpPr>
        <p:spPr>
          <a:xfrm>
            <a:off x="838200" y="3008334"/>
            <a:ext cx="10515600" cy="1713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i="1" dirty="0"/>
              <a:t>L </a:t>
            </a:r>
            <a:r>
              <a:rPr lang="en-US" altLang="zh-TW" dirty="0"/>
              <a:t>= </a:t>
            </a:r>
            <a:r>
              <a:rPr lang="en-US" altLang="zh-TW" i="1" dirty="0"/>
              <a:t>{</a:t>
            </a:r>
            <a:r>
              <a:rPr lang="en-US" altLang="zh-TW" dirty="0"/>
              <a:t>(3</a:t>
            </a:r>
            <a:r>
              <a:rPr lang="en-US" altLang="zh-TW" i="1" dirty="0"/>
              <a:t>, </a:t>
            </a:r>
            <a:r>
              <a:rPr lang="en-US" altLang="zh-TW" dirty="0"/>
              <a:t>3)</a:t>
            </a:r>
            <a:r>
              <a:rPr lang="en-US" altLang="zh-TW" i="1" dirty="0"/>
              <a:t>}</a:t>
            </a:r>
          </a:p>
          <a:p>
            <a:r>
              <a:rPr lang="pt-BR" altLang="zh-TW" i="1" dirty="0"/>
              <a:t>R </a:t>
            </a:r>
            <a:r>
              <a:rPr lang="pt-BR" altLang="zh-TW" dirty="0"/>
              <a:t>= </a:t>
            </a:r>
            <a:r>
              <a:rPr lang="pt-BR" altLang="zh-TW" i="1" dirty="0"/>
              <a:t>{</a:t>
            </a:r>
            <a:r>
              <a:rPr lang="pt-BR" altLang="zh-TW" dirty="0"/>
              <a:t>(2</a:t>
            </a:r>
            <a:r>
              <a:rPr lang="pt-BR" altLang="zh-TW" i="1" dirty="0"/>
              <a:t>, </a:t>
            </a:r>
            <a:r>
              <a:rPr lang="pt-BR" altLang="zh-TW" dirty="0"/>
              <a:t>1)(1</a:t>
            </a:r>
            <a:r>
              <a:rPr lang="pt-BR" altLang="zh-TW" i="1" dirty="0"/>
              <a:t>, </a:t>
            </a:r>
            <a:r>
              <a:rPr lang="pt-BR" altLang="zh-TW" dirty="0"/>
              <a:t>2)</a:t>
            </a:r>
            <a:r>
              <a:rPr lang="pt-BR" altLang="zh-TW" i="1" dirty="0"/>
              <a:t>}</a:t>
            </a:r>
          </a:p>
          <a:p>
            <a:r>
              <a:rPr lang="pt-BR" i="1" dirty="0"/>
              <a:t>Result dimensions </a:t>
            </a:r>
            <a:r>
              <a:rPr lang="en-US" altLang="zh-TW" i="1" dirty="0"/>
              <a:t>{</a:t>
            </a:r>
            <a:r>
              <a:rPr lang="en-US" altLang="zh-TW" dirty="0"/>
              <a:t>(3</a:t>
            </a:r>
            <a:r>
              <a:rPr lang="en-US" altLang="zh-TW" i="1" dirty="0"/>
              <a:t>, </a:t>
            </a:r>
            <a:r>
              <a:rPr lang="en-US" altLang="zh-TW" dirty="0"/>
              <a:t>4)</a:t>
            </a:r>
            <a:r>
              <a:rPr lang="en-US" altLang="zh-TW" i="1" dirty="0"/>
              <a:t>}</a:t>
            </a:r>
            <a:r>
              <a:rPr lang="en-US" altLang="zh-TW" dirty="0"/>
              <a:t>.</a:t>
            </a:r>
            <a:endParaRPr lang="en-US" dirty="0"/>
          </a:p>
        </p:txBody>
      </p:sp>
      <p:sp>
        <p:nvSpPr>
          <p:cNvPr id="7" name="標題 1">
            <a:extLst>
              <a:ext uri="{FF2B5EF4-FFF2-40B4-BE49-F238E27FC236}">
                <a16:creationId xmlns:a16="http://schemas.microsoft.com/office/drawing/2014/main" id="{426E6431-DD21-4269-9FD2-4B359FC1A3F1}"/>
              </a:ext>
            </a:extLst>
          </p:cNvPr>
          <p:cNvSpPr txBox="1">
            <a:spLocks/>
          </p:cNvSpPr>
          <p:nvPr/>
        </p:nvSpPr>
        <p:spPr>
          <a:xfrm>
            <a:off x="838200" y="40994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Visit g</a:t>
            </a:r>
          </a:p>
        </p:txBody>
      </p:sp>
      <p:sp>
        <p:nvSpPr>
          <p:cNvPr id="8" name="內容版面配置區 2">
            <a:extLst>
              <a:ext uri="{FF2B5EF4-FFF2-40B4-BE49-F238E27FC236}">
                <a16:creationId xmlns:a16="http://schemas.microsoft.com/office/drawing/2014/main" id="{C63A3F85-95D1-4D40-9C41-E3E639EE6A22}"/>
              </a:ext>
            </a:extLst>
          </p:cNvPr>
          <p:cNvSpPr txBox="1">
            <a:spLocks/>
          </p:cNvSpPr>
          <p:nvPr/>
        </p:nvSpPr>
        <p:spPr>
          <a:xfrm>
            <a:off x="838200" y="5052164"/>
            <a:ext cx="10515600" cy="1713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i="1" dirty="0"/>
              <a:t>L </a:t>
            </a:r>
            <a:r>
              <a:rPr lang="en-US" altLang="zh-TW" dirty="0"/>
              <a:t>= </a:t>
            </a:r>
            <a:r>
              <a:rPr lang="en-US" altLang="zh-TW" i="1" dirty="0"/>
              <a:t>{</a:t>
            </a:r>
            <a:r>
              <a:rPr lang="en-US" altLang="zh-TW" dirty="0"/>
              <a:t>(3</a:t>
            </a:r>
            <a:r>
              <a:rPr lang="en-US" altLang="zh-TW" i="1" dirty="0"/>
              <a:t>, </a:t>
            </a:r>
            <a:r>
              <a:rPr lang="en-US" altLang="zh-TW" dirty="0"/>
              <a:t>4)</a:t>
            </a:r>
            <a:r>
              <a:rPr lang="en-US" altLang="zh-TW" i="1" dirty="0"/>
              <a:t>}</a:t>
            </a:r>
          </a:p>
          <a:p>
            <a:r>
              <a:rPr lang="pt-BR" altLang="zh-TW" i="1" dirty="0"/>
              <a:t>R </a:t>
            </a:r>
            <a:r>
              <a:rPr lang="pt-BR" altLang="zh-TW" dirty="0"/>
              <a:t>= </a:t>
            </a:r>
            <a:r>
              <a:rPr lang="pt-BR" altLang="zh-TW" i="1" dirty="0"/>
              <a:t>{</a:t>
            </a:r>
            <a:r>
              <a:rPr lang="pt-BR" altLang="zh-TW" dirty="0"/>
              <a:t>(20</a:t>
            </a:r>
            <a:r>
              <a:rPr lang="pt-BR" altLang="zh-TW" i="1" dirty="0"/>
              <a:t>, </a:t>
            </a:r>
            <a:r>
              <a:rPr lang="pt-BR" altLang="zh-TW" dirty="0"/>
              <a:t>3)</a:t>
            </a:r>
            <a:r>
              <a:rPr lang="pt-BR" altLang="zh-TW" i="1" dirty="0"/>
              <a:t>, </a:t>
            </a:r>
            <a:r>
              <a:rPr lang="pt-BR" altLang="zh-TW" dirty="0"/>
              <a:t>(18</a:t>
            </a:r>
            <a:r>
              <a:rPr lang="pt-BR" altLang="zh-TW" i="1" dirty="0"/>
              <a:t>, </a:t>
            </a:r>
            <a:r>
              <a:rPr lang="pt-BR" altLang="zh-TW" dirty="0"/>
              <a:t>4)</a:t>
            </a:r>
            <a:r>
              <a:rPr lang="pt-BR" altLang="zh-TW" i="1" dirty="0"/>
              <a:t>, </a:t>
            </a:r>
            <a:r>
              <a:rPr lang="pt-BR" altLang="zh-TW" dirty="0"/>
              <a:t>(13</a:t>
            </a:r>
            <a:r>
              <a:rPr lang="pt-BR" altLang="zh-TW" i="1" dirty="0"/>
              <a:t>, </a:t>
            </a:r>
            <a:r>
              <a:rPr lang="pt-BR" altLang="zh-TW" dirty="0"/>
              <a:t>5)</a:t>
            </a:r>
            <a:r>
              <a:rPr lang="pt-BR" altLang="zh-TW" i="1" dirty="0"/>
              <a:t>, </a:t>
            </a:r>
            <a:r>
              <a:rPr lang="pt-BR" altLang="zh-TW" dirty="0"/>
              <a:t>(12</a:t>
            </a:r>
            <a:r>
              <a:rPr lang="pt-BR" altLang="zh-TW" i="1" dirty="0"/>
              <a:t>, </a:t>
            </a:r>
            <a:r>
              <a:rPr lang="pt-BR" altLang="zh-TW" dirty="0"/>
              <a:t>7)</a:t>
            </a:r>
            <a:r>
              <a:rPr lang="pt-BR" altLang="zh-TW" i="1" dirty="0"/>
              <a:t>}</a:t>
            </a:r>
          </a:p>
          <a:p>
            <a:r>
              <a:rPr lang="pt-BR" i="1" dirty="0"/>
              <a:t>Result dimensions </a:t>
            </a:r>
            <a:r>
              <a:rPr lang="en-US" altLang="zh-TW" i="1" dirty="0"/>
              <a:t>{</a:t>
            </a:r>
            <a:r>
              <a:rPr lang="en-US" altLang="zh-TW" dirty="0"/>
              <a:t>(20</a:t>
            </a:r>
            <a:r>
              <a:rPr lang="en-US" altLang="zh-TW" i="1" dirty="0"/>
              <a:t>, </a:t>
            </a:r>
            <a:r>
              <a:rPr lang="en-US" altLang="zh-TW" dirty="0"/>
              <a:t>7)</a:t>
            </a:r>
            <a:r>
              <a:rPr lang="en-US" altLang="zh-TW" i="1" dirty="0"/>
              <a:t>, </a:t>
            </a:r>
            <a:r>
              <a:rPr lang="en-US" altLang="zh-TW" dirty="0"/>
              <a:t>(18</a:t>
            </a:r>
            <a:r>
              <a:rPr lang="en-US" altLang="zh-TW" i="1" dirty="0"/>
              <a:t>, </a:t>
            </a:r>
            <a:r>
              <a:rPr lang="en-US" altLang="zh-TW" dirty="0"/>
              <a:t>8)</a:t>
            </a:r>
            <a:r>
              <a:rPr lang="en-US" altLang="zh-TW" i="1" dirty="0"/>
              <a:t>, </a:t>
            </a:r>
            <a:r>
              <a:rPr lang="en-US" altLang="zh-TW" dirty="0"/>
              <a:t>(13</a:t>
            </a:r>
            <a:r>
              <a:rPr lang="en-US" altLang="zh-TW" i="1" dirty="0"/>
              <a:t>, </a:t>
            </a:r>
            <a:r>
              <a:rPr lang="en-US" altLang="zh-TW" dirty="0"/>
              <a:t>9)</a:t>
            </a:r>
            <a:r>
              <a:rPr lang="en-US" altLang="zh-TW" i="1" dirty="0"/>
              <a:t>, </a:t>
            </a:r>
            <a:r>
              <a:rPr lang="en-US" altLang="zh-TW" dirty="0"/>
              <a:t>(12</a:t>
            </a:r>
            <a:r>
              <a:rPr lang="en-US" altLang="zh-TW" i="1" dirty="0"/>
              <a:t>, </a:t>
            </a:r>
            <a:r>
              <a:rPr lang="en-US" altLang="zh-TW" dirty="0"/>
              <a:t>11)</a:t>
            </a:r>
            <a:r>
              <a:rPr lang="en-US" altLang="zh-TW" i="1" dirty="0"/>
              <a:t>}</a:t>
            </a:r>
            <a:r>
              <a:rPr lang="en-US" altLang="zh-TW" dirty="0"/>
              <a:t>.</a:t>
            </a:r>
            <a:endParaRPr lang="en-US" dirty="0"/>
          </a:p>
        </p:txBody>
      </p:sp>
    </p:spTree>
    <p:extLst>
      <p:ext uri="{BB962C8B-B14F-4D97-AF65-F5344CB8AC3E}">
        <p14:creationId xmlns:p14="http://schemas.microsoft.com/office/powerpoint/2010/main" val="681856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721A64-420F-44AB-B4C5-004B9C58D35B}"/>
              </a:ext>
            </a:extLst>
          </p:cNvPr>
          <p:cNvSpPr>
            <a:spLocks noGrp="1"/>
          </p:cNvSpPr>
          <p:nvPr>
            <p:ph type="title"/>
          </p:nvPr>
        </p:nvSpPr>
        <p:spPr/>
        <p:txBody>
          <a:bodyPr/>
          <a:lstStyle/>
          <a:p>
            <a:r>
              <a:rPr lang="en-US" dirty="0"/>
              <a:t>After visiting node G</a:t>
            </a:r>
          </a:p>
        </p:txBody>
      </p:sp>
      <p:sp>
        <p:nvSpPr>
          <p:cNvPr id="3" name="內容版面配置區 2">
            <a:extLst>
              <a:ext uri="{FF2B5EF4-FFF2-40B4-BE49-F238E27FC236}">
                <a16:creationId xmlns:a16="http://schemas.microsoft.com/office/drawing/2014/main" id="{946B64C8-AEBA-44C3-977B-2412B08C1D9F}"/>
              </a:ext>
            </a:extLst>
          </p:cNvPr>
          <p:cNvSpPr>
            <a:spLocks noGrp="1"/>
          </p:cNvSpPr>
          <p:nvPr>
            <p:ph idx="1"/>
          </p:nvPr>
        </p:nvSpPr>
        <p:spPr>
          <a:xfrm>
            <a:off x="838200" y="1374688"/>
            <a:ext cx="10515600" cy="4351338"/>
          </a:xfrm>
        </p:spPr>
        <p:txBody>
          <a:bodyPr/>
          <a:lstStyle/>
          <a:p>
            <a:r>
              <a:rPr lang="en-US" dirty="0"/>
              <a:t>Resulting Dimensions are </a:t>
            </a:r>
            <a:r>
              <a:rPr lang="en-US" altLang="zh-TW" i="1" dirty="0"/>
              <a:t>{</a:t>
            </a:r>
            <a:r>
              <a:rPr lang="en-US" altLang="zh-TW" dirty="0"/>
              <a:t>(20</a:t>
            </a:r>
            <a:r>
              <a:rPr lang="en-US" altLang="zh-TW" i="1" dirty="0"/>
              <a:t>, </a:t>
            </a:r>
            <a:r>
              <a:rPr lang="en-US" altLang="zh-TW" dirty="0"/>
              <a:t>7)</a:t>
            </a:r>
            <a:r>
              <a:rPr lang="en-US" altLang="zh-TW" i="1" dirty="0"/>
              <a:t>, </a:t>
            </a:r>
            <a:r>
              <a:rPr lang="en-US" altLang="zh-TW" dirty="0"/>
              <a:t>(18</a:t>
            </a:r>
            <a:r>
              <a:rPr lang="en-US" altLang="zh-TW" i="1" dirty="0"/>
              <a:t>, </a:t>
            </a:r>
            <a:r>
              <a:rPr lang="en-US" altLang="zh-TW" dirty="0"/>
              <a:t>8)</a:t>
            </a:r>
            <a:r>
              <a:rPr lang="en-US" altLang="zh-TW" i="1" dirty="0"/>
              <a:t>, </a:t>
            </a:r>
            <a:r>
              <a:rPr lang="en-US" altLang="zh-TW" dirty="0"/>
              <a:t>(13</a:t>
            </a:r>
            <a:r>
              <a:rPr lang="en-US" altLang="zh-TW" i="1" dirty="0"/>
              <a:t>, </a:t>
            </a:r>
            <a:r>
              <a:rPr lang="en-US" altLang="zh-TW" dirty="0"/>
              <a:t>9)</a:t>
            </a:r>
            <a:r>
              <a:rPr lang="en-US" altLang="zh-TW" i="1" dirty="0"/>
              <a:t>, </a:t>
            </a:r>
            <a:r>
              <a:rPr lang="en-US" altLang="zh-TW" dirty="0"/>
              <a:t>(12</a:t>
            </a:r>
            <a:r>
              <a:rPr lang="en-US" altLang="zh-TW" i="1" dirty="0"/>
              <a:t>, </a:t>
            </a:r>
            <a:r>
              <a:rPr lang="en-US" altLang="zh-TW" dirty="0"/>
              <a:t>11)</a:t>
            </a:r>
            <a:r>
              <a:rPr lang="en-US" altLang="zh-TW" i="1" dirty="0"/>
              <a:t>}</a:t>
            </a:r>
            <a:r>
              <a:rPr lang="en-US" altLang="zh-TW" dirty="0"/>
              <a:t>.</a:t>
            </a:r>
          </a:p>
          <a:p>
            <a:r>
              <a:rPr lang="en-US" dirty="0"/>
              <a:t>Calculate the minimum area floor plan</a:t>
            </a:r>
          </a:p>
          <a:p>
            <a:r>
              <a:rPr lang="en-US" dirty="0"/>
              <a:t>13 x 9 = 117 is the minimum area</a:t>
            </a:r>
          </a:p>
        </p:txBody>
      </p:sp>
      <p:pic>
        <p:nvPicPr>
          <p:cNvPr id="4" name="圖片 3">
            <a:extLst>
              <a:ext uri="{FF2B5EF4-FFF2-40B4-BE49-F238E27FC236}">
                <a16:creationId xmlns:a16="http://schemas.microsoft.com/office/drawing/2014/main" id="{E7BE18E6-325E-437F-964C-92F3DAB7FA57}"/>
              </a:ext>
            </a:extLst>
          </p:cNvPr>
          <p:cNvPicPr>
            <a:picLocks noChangeAspect="1"/>
          </p:cNvPicPr>
          <p:nvPr/>
        </p:nvPicPr>
        <p:blipFill>
          <a:blip r:embed="rId2"/>
          <a:stretch>
            <a:fillRect/>
          </a:stretch>
        </p:blipFill>
        <p:spPr>
          <a:xfrm>
            <a:off x="6936061" y="1872605"/>
            <a:ext cx="4525254" cy="4999426"/>
          </a:xfrm>
          <a:prstGeom prst="rect">
            <a:avLst/>
          </a:prstGeom>
        </p:spPr>
      </p:pic>
    </p:spTree>
    <p:extLst>
      <p:ext uri="{BB962C8B-B14F-4D97-AF65-F5344CB8AC3E}">
        <p14:creationId xmlns:p14="http://schemas.microsoft.com/office/powerpoint/2010/main" val="2280975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C88F23-3674-4FCF-870A-6C1B80ACFA4E}"/>
              </a:ext>
            </a:extLst>
          </p:cNvPr>
          <p:cNvSpPr>
            <a:spLocks noGrp="1"/>
          </p:cNvSpPr>
          <p:nvPr>
            <p:ph type="title"/>
          </p:nvPr>
        </p:nvSpPr>
        <p:spPr>
          <a:xfrm>
            <a:off x="838200" y="365126"/>
            <a:ext cx="10515600" cy="874952"/>
          </a:xfrm>
        </p:spPr>
        <p:txBody>
          <a:bodyPr/>
          <a:lstStyle/>
          <a:p>
            <a:r>
              <a:rPr lang="en-US" dirty="0"/>
              <a:t>Top down to fine the optimal orientation</a:t>
            </a:r>
          </a:p>
        </p:txBody>
      </p:sp>
      <p:sp>
        <p:nvSpPr>
          <p:cNvPr id="3" name="內容版面配置區 2">
            <a:extLst>
              <a:ext uri="{FF2B5EF4-FFF2-40B4-BE49-F238E27FC236}">
                <a16:creationId xmlns:a16="http://schemas.microsoft.com/office/drawing/2014/main" id="{F1E01A9D-B9E7-4E3D-B585-D31F1884D0E6}"/>
              </a:ext>
            </a:extLst>
          </p:cNvPr>
          <p:cNvSpPr>
            <a:spLocks noGrp="1"/>
          </p:cNvSpPr>
          <p:nvPr>
            <p:ph idx="1"/>
          </p:nvPr>
        </p:nvSpPr>
        <p:spPr>
          <a:xfrm>
            <a:off x="838200" y="1240078"/>
            <a:ext cx="10515600" cy="4936885"/>
          </a:xfrm>
        </p:spPr>
        <p:txBody>
          <a:bodyPr/>
          <a:lstStyle/>
          <a:p>
            <a:r>
              <a:rPr lang="en-US" dirty="0"/>
              <a:t>Node G : Choose (13, 9) coming from joining (3,4) and (13, 5)</a:t>
            </a:r>
          </a:p>
          <a:p>
            <a:r>
              <a:rPr lang="en-US" dirty="0"/>
              <a:t>Thus, node e is (3,4) node f is (13,5)  </a:t>
            </a:r>
          </a:p>
        </p:txBody>
      </p:sp>
      <p:pic>
        <p:nvPicPr>
          <p:cNvPr id="5" name="圖片 4">
            <a:extLst>
              <a:ext uri="{FF2B5EF4-FFF2-40B4-BE49-F238E27FC236}">
                <a16:creationId xmlns:a16="http://schemas.microsoft.com/office/drawing/2014/main" id="{5FB74C87-5176-43F6-BFC7-9D0946EC79E1}"/>
              </a:ext>
            </a:extLst>
          </p:cNvPr>
          <p:cNvPicPr>
            <a:picLocks noChangeAspect="1"/>
          </p:cNvPicPr>
          <p:nvPr/>
        </p:nvPicPr>
        <p:blipFill>
          <a:blip r:embed="rId2"/>
          <a:stretch>
            <a:fillRect/>
          </a:stretch>
        </p:blipFill>
        <p:spPr>
          <a:xfrm>
            <a:off x="7311842" y="1691015"/>
            <a:ext cx="4525254" cy="4999426"/>
          </a:xfrm>
          <a:prstGeom prst="rect">
            <a:avLst/>
          </a:prstGeom>
        </p:spPr>
      </p:pic>
    </p:spTree>
    <p:extLst>
      <p:ext uri="{BB962C8B-B14F-4D97-AF65-F5344CB8AC3E}">
        <p14:creationId xmlns:p14="http://schemas.microsoft.com/office/powerpoint/2010/main" val="1974213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C88F23-3674-4FCF-870A-6C1B80ACFA4E}"/>
              </a:ext>
            </a:extLst>
          </p:cNvPr>
          <p:cNvSpPr>
            <a:spLocks noGrp="1"/>
          </p:cNvSpPr>
          <p:nvPr>
            <p:ph type="title"/>
          </p:nvPr>
        </p:nvSpPr>
        <p:spPr>
          <a:xfrm>
            <a:off x="838200" y="365126"/>
            <a:ext cx="10515600" cy="874952"/>
          </a:xfrm>
        </p:spPr>
        <p:txBody>
          <a:bodyPr/>
          <a:lstStyle/>
          <a:p>
            <a:r>
              <a:rPr lang="en-US" dirty="0"/>
              <a:t>Top down to fine the optimal orientation</a:t>
            </a:r>
          </a:p>
        </p:txBody>
      </p:sp>
      <p:sp>
        <p:nvSpPr>
          <p:cNvPr id="3" name="內容版面配置區 2">
            <a:extLst>
              <a:ext uri="{FF2B5EF4-FFF2-40B4-BE49-F238E27FC236}">
                <a16:creationId xmlns:a16="http://schemas.microsoft.com/office/drawing/2014/main" id="{F1E01A9D-B9E7-4E3D-B585-D31F1884D0E6}"/>
              </a:ext>
            </a:extLst>
          </p:cNvPr>
          <p:cNvSpPr>
            <a:spLocks noGrp="1"/>
          </p:cNvSpPr>
          <p:nvPr>
            <p:ph idx="1"/>
          </p:nvPr>
        </p:nvSpPr>
        <p:spPr>
          <a:xfrm>
            <a:off x="838200" y="1240078"/>
            <a:ext cx="10515600" cy="4936885"/>
          </a:xfrm>
        </p:spPr>
        <p:txBody>
          <a:bodyPr/>
          <a:lstStyle/>
          <a:p>
            <a:r>
              <a:rPr lang="en-US" dirty="0"/>
              <a:t>Node E : From Node G we know that Node E is (3,4)</a:t>
            </a:r>
          </a:p>
          <a:p>
            <a:r>
              <a:rPr lang="en-US" dirty="0"/>
              <a:t>This comes from joining (3,3) and (2,1)</a:t>
            </a:r>
          </a:p>
          <a:p>
            <a:r>
              <a:rPr lang="en-US" altLang="zh-TW" dirty="0"/>
              <a:t>We can see that the best orientation for </a:t>
            </a:r>
          </a:p>
          <a:p>
            <a:pPr marL="0" indent="0">
              <a:buNone/>
            </a:pPr>
            <a:r>
              <a:rPr lang="en-US" altLang="zh-TW" dirty="0"/>
              <a:t>   Block 3 is (3,3) and block 7 is (2,1)</a:t>
            </a:r>
            <a:endParaRPr lang="en-US" dirty="0"/>
          </a:p>
          <a:p>
            <a:r>
              <a:rPr lang="en-US" dirty="0"/>
              <a:t>Block 7 is rotated </a:t>
            </a:r>
          </a:p>
          <a:p>
            <a:pPr marL="0" indent="0">
              <a:buNone/>
            </a:pPr>
            <a:endParaRPr lang="en-US" dirty="0"/>
          </a:p>
        </p:txBody>
      </p:sp>
      <p:pic>
        <p:nvPicPr>
          <p:cNvPr id="5" name="圖片 4">
            <a:extLst>
              <a:ext uri="{FF2B5EF4-FFF2-40B4-BE49-F238E27FC236}">
                <a16:creationId xmlns:a16="http://schemas.microsoft.com/office/drawing/2014/main" id="{5FB74C87-5176-43F6-BFC7-9D0946EC79E1}"/>
              </a:ext>
            </a:extLst>
          </p:cNvPr>
          <p:cNvPicPr>
            <a:picLocks noChangeAspect="1"/>
          </p:cNvPicPr>
          <p:nvPr/>
        </p:nvPicPr>
        <p:blipFill>
          <a:blip r:embed="rId2"/>
          <a:stretch>
            <a:fillRect/>
          </a:stretch>
        </p:blipFill>
        <p:spPr>
          <a:xfrm>
            <a:off x="7311842" y="1691015"/>
            <a:ext cx="4525254" cy="4999426"/>
          </a:xfrm>
          <a:prstGeom prst="rect">
            <a:avLst/>
          </a:prstGeom>
        </p:spPr>
      </p:pic>
    </p:spTree>
    <p:extLst>
      <p:ext uri="{BB962C8B-B14F-4D97-AF65-F5344CB8AC3E}">
        <p14:creationId xmlns:p14="http://schemas.microsoft.com/office/powerpoint/2010/main" val="612980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9E2AE5-1982-4749-A94E-2E8ED4652964}"/>
              </a:ext>
            </a:extLst>
          </p:cNvPr>
          <p:cNvSpPr>
            <a:spLocks noGrp="1"/>
          </p:cNvSpPr>
          <p:nvPr>
            <p:ph type="title"/>
          </p:nvPr>
        </p:nvSpPr>
        <p:spPr/>
        <p:txBody>
          <a:bodyPr/>
          <a:lstStyle/>
          <a:p>
            <a:r>
              <a:rPr lang="en-US" dirty="0" err="1"/>
              <a:t>Stockmeyer</a:t>
            </a:r>
            <a:r>
              <a:rPr lang="en-US" dirty="0"/>
              <a:t> Algorithm example</a:t>
            </a:r>
          </a:p>
        </p:txBody>
      </p:sp>
      <p:pic>
        <p:nvPicPr>
          <p:cNvPr id="4" name="內容版面配置區 3">
            <a:extLst>
              <a:ext uri="{FF2B5EF4-FFF2-40B4-BE49-F238E27FC236}">
                <a16:creationId xmlns:a16="http://schemas.microsoft.com/office/drawing/2014/main" id="{44BB77AE-1100-4CC8-8B47-ECC705DC4778}"/>
              </a:ext>
            </a:extLst>
          </p:cNvPr>
          <p:cNvPicPr>
            <a:picLocks noGrp="1" noChangeAspect="1"/>
          </p:cNvPicPr>
          <p:nvPr>
            <p:ph idx="1"/>
          </p:nvPr>
        </p:nvPicPr>
        <p:blipFill>
          <a:blip r:embed="rId2"/>
          <a:stretch>
            <a:fillRect/>
          </a:stretch>
        </p:blipFill>
        <p:spPr>
          <a:xfrm>
            <a:off x="1389346" y="1505569"/>
            <a:ext cx="8620046" cy="4481873"/>
          </a:xfrm>
          <a:prstGeom prst="rect">
            <a:avLst/>
          </a:prstGeom>
        </p:spPr>
      </p:pic>
    </p:spTree>
    <p:extLst>
      <p:ext uri="{BB962C8B-B14F-4D97-AF65-F5344CB8AC3E}">
        <p14:creationId xmlns:p14="http://schemas.microsoft.com/office/powerpoint/2010/main" val="3700655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C88F23-3674-4FCF-870A-6C1B80ACFA4E}"/>
              </a:ext>
            </a:extLst>
          </p:cNvPr>
          <p:cNvSpPr>
            <a:spLocks noGrp="1"/>
          </p:cNvSpPr>
          <p:nvPr>
            <p:ph type="title"/>
          </p:nvPr>
        </p:nvSpPr>
        <p:spPr>
          <a:xfrm>
            <a:off x="838200" y="365126"/>
            <a:ext cx="10515600" cy="874952"/>
          </a:xfrm>
        </p:spPr>
        <p:txBody>
          <a:bodyPr/>
          <a:lstStyle/>
          <a:p>
            <a:r>
              <a:rPr lang="en-US" dirty="0"/>
              <a:t>Top down to fine the optimal orientation</a:t>
            </a:r>
          </a:p>
        </p:txBody>
      </p:sp>
      <p:sp>
        <p:nvSpPr>
          <p:cNvPr id="3" name="內容版面配置區 2">
            <a:extLst>
              <a:ext uri="{FF2B5EF4-FFF2-40B4-BE49-F238E27FC236}">
                <a16:creationId xmlns:a16="http://schemas.microsoft.com/office/drawing/2014/main" id="{F1E01A9D-B9E7-4E3D-B585-D31F1884D0E6}"/>
              </a:ext>
            </a:extLst>
          </p:cNvPr>
          <p:cNvSpPr>
            <a:spLocks noGrp="1"/>
          </p:cNvSpPr>
          <p:nvPr>
            <p:ph idx="1"/>
          </p:nvPr>
        </p:nvSpPr>
        <p:spPr>
          <a:xfrm>
            <a:off x="838200" y="1240078"/>
            <a:ext cx="10515600" cy="4936885"/>
          </a:xfrm>
        </p:spPr>
        <p:txBody>
          <a:bodyPr/>
          <a:lstStyle/>
          <a:p>
            <a:r>
              <a:rPr lang="en-US" dirty="0"/>
              <a:t>Node f : From Node G we know that Node E is (13,5)</a:t>
            </a:r>
          </a:p>
          <a:p>
            <a:r>
              <a:rPr lang="en-US" dirty="0"/>
              <a:t>This comes from joining (10,5) and (3,5)</a:t>
            </a:r>
          </a:p>
          <a:p>
            <a:r>
              <a:rPr lang="en-US" dirty="0"/>
              <a:t>Node d is (10,5) and optimal orientation of</a:t>
            </a:r>
          </a:p>
          <a:p>
            <a:pPr marL="0" indent="0">
              <a:buNone/>
            </a:pPr>
            <a:r>
              <a:rPr lang="en-US" dirty="0"/>
              <a:t>   Block 6 is (3,5)</a:t>
            </a:r>
          </a:p>
          <a:p>
            <a:r>
              <a:rPr lang="en-US" dirty="0"/>
              <a:t>Block 6 is rotated</a:t>
            </a:r>
          </a:p>
          <a:p>
            <a:pPr marL="0" indent="0">
              <a:buNone/>
            </a:pPr>
            <a:endParaRPr lang="en-US" dirty="0"/>
          </a:p>
        </p:txBody>
      </p:sp>
      <p:pic>
        <p:nvPicPr>
          <p:cNvPr id="5" name="圖片 4">
            <a:extLst>
              <a:ext uri="{FF2B5EF4-FFF2-40B4-BE49-F238E27FC236}">
                <a16:creationId xmlns:a16="http://schemas.microsoft.com/office/drawing/2014/main" id="{5FB74C87-5176-43F6-BFC7-9D0946EC79E1}"/>
              </a:ext>
            </a:extLst>
          </p:cNvPr>
          <p:cNvPicPr>
            <a:picLocks noChangeAspect="1"/>
          </p:cNvPicPr>
          <p:nvPr/>
        </p:nvPicPr>
        <p:blipFill>
          <a:blip r:embed="rId2"/>
          <a:stretch>
            <a:fillRect/>
          </a:stretch>
        </p:blipFill>
        <p:spPr>
          <a:xfrm>
            <a:off x="7311842" y="1691015"/>
            <a:ext cx="4525254" cy="4999426"/>
          </a:xfrm>
          <a:prstGeom prst="rect">
            <a:avLst/>
          </a:prstGeom>
        </p:spPr>
      </p:pic>
    </p:spTree>
    <p:extLst>
      <p:ext uri="{BB962C8B-B14F-4D97-AF65-F5344CB8AC3E}">
        <p14:creationId xmlns:p14="http://schemas.microsoft.com/office/powerpoint/2010/main" val="2318343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9E2AE5-1982-4749-A94E-2E8ED4652964}"/>
              </a:ext>
            </a:extLst>
          </p:cNvPr>
          <p:cNvSpPr>
            <a:spLocks noGrp="1"/>
          </p:cNvSpPr>
          <p:nvPr>
            <p:ph type="title"/>
          </p:nvPr>
        </p:nvSpPr>
        <p:spPr/>
        <p:txBody>
          <a:bodyPr/>
          <a:lstStyle/>
          <a:p>
            <a:r>
              <a:rPr lang="en-US" dirty="0" err="1"/>
              <a:t>Stockmeyer</a:t>
            </a:r>
            <a:r>
              <a:rPr lang="en-US" dirty="0"/>
              <a:t> Algorithm example</a:t>
            </a:r>
          </a:p>
        </p:txBody>
      </p:sp>
      <p:pic>
        <p:nvPicPr>
          <p:cNvPr id="4" name="內容版面配置區 3">
            <a:extLst>
              <a:ext uri="{FF2B5EF4-FFF2-40B4-BE49-F238E27FC236}">
                <a16:creationId xmlns:a16="http://schemas.microsoft.com/office/drawing/2014/main" id="{44BB77AE-1100-4CC8-8B47-ECC705DC4778}"/>
              </a:ext>
            </a:extLst>
          </p:cNvPr>
          <p:cNvPicPr>
            <a:picLocks noGrp="1" noChangeAspect="1"/>
          </p:cNvPicPr>
          <p:nvPr>
            <p:ph idx="1"/>
          </p:nvPr>
        </p:nvPicPr>
        <p:blipFill>
          <a:blip r:embed="rId2"/>
          <a:stretch>
            <a:fillRect/>
          </a:stretch>
        </p:blipFill>
        <p:spPr>
          <a:xfrm>
            <a:off x="1389346" y="1505569"/>
            <a:ext cx="8620046" cy="4481873"/>
          </a:xfrm>
          <a:prstGeom prst="rect">
            <a:avLst/>
          </a:prstGeom>
        </p:spPr>
      </p:pic>
    </p:spTree>
    <p:extLst>
      <p:ext uri="{BB962C8B-B14F-4D97-AF65-F5344CB8AC3E}">
        <p14:creationId xmlns:p14="http://schemas.microsoft.com/office/powerpoint/2010/main" val="3164347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C88F23-3674-4FCF-870A-6C1B80ACFA4E}"/>
              </a:ext>
            </a:extLst>
          </p:cNvPr>
          <p:cNvSpPr>
            <a:spLocks noGrp="1"/>
          </p:cNvSpPr>
          <p:nvPr>
            <p:ph type="title"/>
          </p:nvPr>
        </p:nvSpPr>
        <p:spPr>
          <a:xfrm>
            <a:off x="838200" y="365126"/>
            <a:ext cx="10515600" cy="874952"/>
          </a:xfrm>
        </p:spPr>
        <p:txBody>
          <a:bodyPr/>
          <a:lstStyle/>
          <a:p>
            <a:r>
              <a:rPr lang="en-US" dirty="0"/>
              <a:t>Top down to fine the optimal orientation</a:t>
            </a:r>
          </a:p>
        </p:txBody>
      </p:sp>
      <p:sp>
        <p:nvSpPr>
          <p:cNvPr id="3" name="內容版面配置區 2">
            <a:extLst>
              <a:ext uri="{FF2B5EF4-FFF2-40B4-BE49-F238E27FC236}">
                <a16:creationId xmlns:a16="http://schemas.microsoft.com/office/drawing/2014/main" id="{F1E01A9D-B9E7-4E3D-B585-D31F1884D0E6}"/>
              </a:ext>
            </a:extLst>
          </p:cNvPr>
          <p:cNvSpPr>
            <a:spLocks noGrp="1"/>
          </p:cNvSpPr>
          <p:nvPr>
            <p:ph idx="1"/>
          </p:nvPr>
        </p:nvSpPr>
        <p:spPr>
          <a:xfrm>
            <a:off x="838200" y="1240078"/>
            <a:ext cx="10515600" cy="4936885"/>
          </a:xfrm>
        </p:spPr>
        <p:txBody>
          <a:bodyPr/>
          <a:lstStyle/>
          <a:p>
            <a:r>
              <a:rPr lang="en-US" dirty="0"/>
              <a:t>Node d : we know from Node f that Node d is (10,5)</a:t>
            </a:r>
          </a:p>
          <a:p>
            <a:r>
              <a:rPr lang="en-US" dirty="0"/>
              <a:t>This comes from joining (7,5) and (3,5)</a:t>
            </a:r>
          </a:p>
          <a:p>
            <a:r>
              <a:rPr lang="en-US" dirty="0"/>
              <a:t>Node c is (7,5) and optimal orientation for</a:t>
            </a:r>
          </a:p>
          <a:p>
            <a:pPr marL="0" indent="0">
              <a:buNone/>
            </a:pPr>
            <a:r>
              <a:rPr lang="en-US" dirty="0"/>
              <a:t>   block 4 is (3,5)</a:t>
            </a:r>
          </a:p>
          <a:p>
            <a:pPr marL="0" indent="0">
              <a:buNone/>
            </a:pPr>
            <a:endParaRPr lang="en-US" dirty="0"/>
          </a:p>
        </p:txBody>
      </p:sp>
      <p:pic>
        <p:nvPicPr>
          <p:cNvPr id="5" name="圖片 4">
            <a:extLst>
              <a:ext uri="{FF2B5EF4-FFF2-40B4-BE49-F238E27FC236}">
                <a16:creationId xmlns:a16="http://schemas.microsoft.com/office/drawing/2014/main" id="{5FB74C87-5176-43F6-BFC7-9D0946EC79E1}"/>
              </a:ext>
            </a:extLst>
          </p:cNvPr>
          <p:cNvPicPr>
            <a:picLocks noChangeAspect="1"/>
          </p:cNvPicPr>
          <p:nvPr/>
        </p:nvPicPr>
        <p:blipFill>
          <a:blip r:embed="rId2"/>
          <a:stretch>
            <a:fillRect/>
          </a:stretch>
        </p:blipFill>
        <p:spPr>
          <a:xfrm>
            <a:off x="7311842" y="1691015"/>
            <a:ext cx="4525254" cy="4999426"/>
          </a:xfrm>
          <a:prstGeom prst="rect">
            <a:avLst/>
          </a:prstGeom>
        </p:spPr>
      </p:pic>
    </p:spTree>
    <p:extLst>
      <p:ext uri="{BB962C8B-B14F-4D97-AF65-F5344CB8AC3E}">
        <p14:creationId xmlns:p14="http://schemas.microsoft.com/office/powerpoint/2010/main" val="1618294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C88F23-3674-4FCF-870A-6C1B80ACFA4E}"/>
              </a:ext>
            </a:extLst>
          </p:cNvPr>
          <p:cNvSpPr>
            <a:spLocks noGrp="1"/>
          </p:cNvSpPr>
          <p:nvPr>
            <p:ph type="title"/>
          </p:nvPr>
        </p:nvSpPr>
        <p:spPr>
          <a:xfrm>
            <a:off x="838200" y="365126"/>
            <a:ext cx="10515600" cy="874952"/>
          </a:xfrm>
        </p:spPr>
        <p:txBody>
          <a:bodyPr/>
          <a:lstStyle/>
          <a:p>
            <a:r>
              <a:rPr lang="en-US" dirty="0"/>
              <a:t>Top down to fine the optimal orientation</a:t>
            </a:r>
          </a:p>
        </p:txBody>
      </p:sp>
      <p:sp>
        <p:nvSpPr>
          <p:cNvPr id="3" name="內容版面配置區 2">
            <a:extLst>
              <a:ext uri="{FF2B5EF4-FFF2-40B4-BE49-F238E27FC236}">
                <a16:creationId xmlns:a16="http://schemas.microsoft.com/office/drawing/2014/main" id="{F1E01A9D-B9E7-4E3D-B585-D31F1884D0E6}"/>
              </a:ext>
            </a:extLst>
          </p:cNvPr>
          <p:cNvSpPr>
            <a:spLocks noGrp="1"/>
          </p:cNvSpPr>
          <p:nvPr>
            <p:ph idx="1"/>
          </p:nvPr>
        </p:nvSpPr>
        <p:spPr>
          <a:xfrm>
            <a:off x="838200" y="1240078"/>
            <a:ext cx="10515600" cy="4936885"/>
          </a:xfrm>
        </p:spPr>
        <p:txBody>
          <a:bodyPr/>
          <a:lstStyle/>
          <a:p>
            <a:r>
              <a:rPr lang="en-US" dirty="0"/>
              <a:t>Node c : we know from Node d that Node c is (7,5)</a:t>
            </a:r>
          </a:p>
          <a:p>
            <a:r>
              <a:rPr lang="en-US" dirty="0"/>
              <a:t>This comes from joining (4,4) and (3,5)</a:t>
            </a:r>
          </a:p>
          <a:p>
            <a:r>
              <a:rPr lang="en-US" dirty="0"/>
              <a:t>Node a is (4,4) and Node b is (3,5)</a:t>
            </a:r>
          </a:p>
          <a:p>
            <a:pPr marL="0" indent="0">
              <a:buNone/>
            </a:pPr>
            <a:endParaRPr lang="en-US" dirty="0"/>
          </a:p>
        </p:txBody>
      </p:sp>
      <p:pic>
        <p:nvPicPr>
          <p:cNvPr id="5" name="圖片 4">
            <a:extLst>
              <a:ext uri="{FF2B5EF4-FFF2-40B4-BE49-F238E27FC236}">
                <a16:creationId xmlns:a16="http://schemas.microsoft.com/office/drawing/2014/main" id="{5FB74C87-5176-43F6-BFC7-9D0946EC79E1}"/>
              </a:ext>
            </a:extLst>
          </p:cNvPr>
          <p:cNvPicPr>
            <a:picLocks noChangeAspect="1"/>
          </p:cNvPicPr>
          <p:nvPr/>
        </p:nvPicPr>
        <p:blipFill>
          <a:blip r:embed="rId2"/>
          <a:stretch>
            <a:fillRect/>
          </a:stretch>
        </p:blipFill>
        <p:spPr>
          <a:xfrm>
            <a:off x="7311842" y="1691015"/>
            <a:ext cx="4525254" cy="4999426"/>
          </a:xfrm>
          <a:prstGeom prst="rect">
            <a:avLst/>
          </a:prstGeom>
        </p:spPr>
      </p:pic>
    </p:spTree>
    <p:extLst>
      <p:ext uri="{BB962C8B-B14F-4D97-AF65-F5344CB8AC3E}">
        <p14:creationId xmlns:p14="http://schemas.microsoft.com/office/powerpoint/2010/main" val="405929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E310496-5D12-437B-B259-5668C1F263E2}"/>
              </a:ext>
            </a:extLst>
          </p:cNvPr>
          <p:cNvSpPr>
            <a:spLocks noGrp="1"/>
          </p:cNvSpPr>
          <p:nvPr>
            <p:ph idx="1"/>
          </p:nvPr>
        </p:nvSpPr>
        <p:spPr>
          <a:xfrm>
            <a:off x="838200" y="1365337"/>
            <a:ext cx="10515600" cy="4811626"/>
          </a:xfrm>
        </p:spPr>
        <p:txBody>
          <a:bodyPr/>
          <a:lstStyle/>
          <a:p>
            <a:endParaRPr lang="en-US" altLang="zh-TW" dirty="0"/>
          </a:p>
          <a:p>
            <a:endParaRPr lang="en-US" altLang="zh-TW" dirty="0"/>
          </a:p>
          <a:p>
            <a:endParaRPr lang="en-US" altLang="zh-TW" dirty="0"/>
          </a:p>
          <a:p>
            <a:endParaRPr lang="en-US" altLang="zh-TW" dirty="0"/>
          </a:p>
          <a:p>
            <a:r>
              <a:rPr lang="en-US" altLang="zh-TW" dirty="0"/>
              <a:t>Constraints:</a:t>
            </a:r>
          </a:p>
          <a:p>
            <a:pPr lvl="1"/>
            <a:r>
              <a:rPr lang="en-US" altLang="zh-TW" dirty="0"/>
              <a:t>Fixed outline</a:t>
            </a:r>
          </a:p>
          <a:p>
            <a:pPr lvl="1"/>
            <a:r>
              <a:rPr lang="en-US" altLang="zh-TW" dirty="0"/>
              <a:t>Preplaced blocks</a:t>
            </a:r>
          </a:p>
          <a:p>
            <a:pPr lvl="1"/>
            <a:r>
              <a:rPr lang="en-US" altLang="zh-TW" dirty="0"/>
              <a:t>Alignment problems</a:t>
            </a:r>
          </a:p>
          <a:p>
            <a:endParaRPr lang="en-US" dirty="0"/>
          </a:p>
        </p:txBody>
      </p:sp>
      <p:sp>
        <p:nvSpPr>
          <p:cNvPr id="4" name="標題 1">
            <a:extLst>
              <a:ext uri="{FF2B5EF4-FFF2-40B4-BE49-F238E27FC236}">
                <a16:creationId xmlns:a16="http://schemas.microsoft.com/office/drawing/2014/main" id="{9B6A38C6-62A0-4E2C-8D69-42A1D0F9A0DB}"/>
              </a:ext>
            </a:extLst>
          </p:cNvPr>
          <p:cNvSpPr txBox="1">
            <a:spLocks/>
          </p:cNvSpPr>
          <p:nvPr/>
        </p:nvSpPr>
        <p:spPr>
          <a:xfrm>
            <a:off x="838200" y="1543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a:t>Floorplanning</a:t>
            </a:r>
            <a:endParaRPr lang="en-US" dirty="0"/>
          </a:p>
        </p:txBody>
      </p:sp>
      <p:pic>
        <p:nvPicPr>
          <p:cNvPr id="5" name="圖片 4">
            <a:extLst>
              <a:ext uri="{FF2B5EF4-FFF2-40B4-BE49-F238E27FC236}">
                <a16:creationId xmlns:a16="http://schemas.microsoft.com/office/drawing/2014/main" id="{3F1F0AC5-8475-4D91-84FA-EAA4927D4D8E}"/>
              </a:ext>
            </a:extLst>
          </p:cNvPr>
          <p:cNvPicPr>
            <a:picLocks noChangeAspect="1"/>
          </p:cNvPicPr>
          <p:nvPr/>
        </p:nvPicPr>
        <p:blipFill>
          <a:blip r:embed="rId2"/>
          <a:stretch>
            <a:fillRect/>
          </a:stretch>
        </p:blipFill>
        <p:spPr>
          <a:xfrm>
            <a:off x="4914027" y="2256417"/>
            <a:ext cx="6439773" cy="3012545"/>
          </a:xfrm>
          <a:prstGeom prst="rect">
            <a:avLst/>
          </a:prstGeom>
        </p:spPr>
      </p:pic>
    </p:spTree>
    <p:extLst>
      <p:ext uri="{BB962C8B-B14F-4D97-AF65-F5344CB8AC3E}">
        <p14:creationId xmlns:p14="http://schemas.microsoft.com/office/powerpoint/2010/main" val="230219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C88F23-3674-4FCF-870A-6C1B80ACFA4E}"/>
              </a:ext>
            </a:extLst>
          </p:cNvPr>
          <p:cNvSpPr>
            <a:spLocks noGrp="1"/>
          </p:cNvSpPr>
          <p:nvPr>
            <p:ph type="title"/>
          </p:nvPr>
        </p:nvSpPr>
        <p:spPr>
          <a:xfrm>
            <a:off x="838200" y="365126"/>
            <a:ext cx="10515600" cy="874952"/>
          </a:xfrm>
        </p:spPr>
        <p:txBody>
          <a:bodyPr/>
          <a:lstStyle/>
          <a:p>
            <a:r>
              <a:rPr lang="en-US" dirty="0"/>
              <a:t>Top down to fine the optimal orientation</a:t>
            </a:r>
          </a:p>
        </p:txBody>
      </p:sp>
      <p:sp>
        <p:nvSpPr>
          <p:cNvPr id="3" name="內容版面配置區 2">
            <a:extLst>
              <a:ext uri="{FF2B5EF4-FFF2-40B4-BE49-F238E27FC236}">
                <a16:creationId xmlns:a16="http://schemas.microsoft.com/office/drawing/2014/main" id="{F1E01A9D-B9E7-4E3D-B585-D31F1884D0E6}"/>
              </a:ext>
            </a:extLst>
          </p:cNvPr>
          <p:cNvSpPr>
            <a:spLocks noGrp="1"/>
          </p:cNvSpPr>
          <p:nvPr>
            <p:ph idx="1"/>
          </p:nvPr>
        </p:nvSpPr>
        <p:spPr>
          <a:xfrm>
            <a:off x="838200" y="1240078"/>
            <a:ext cx="10515600" cy="4936885"/>
          </a:xfrm>
        </p:spPr>
        <p:txBody>
          <a:bodyPr/>
          <a:lstStyle/>
          <a:p>
            <a:r>
              <a:rPr lang="en-US" dirty="0"/>
              <a:t>Node a : we know from Node c that Node a is (4,4)</a:t>
            </a:r>
          </a:p>
          <a:p>
            <a:r>
              <a:rPr lang="en-US" dirty="0"/>
              <a:t>This comes from joining (2,3) and (2,4)</a:t>
            </a:r>
          </a:p>
          <a:p>
            <a:r>
              <a:rPr lang="en-US" dirty="0"/>
              <a:t>Optimal orientation of block 5 is (2,3)</a:t>
            </a:r>
          </a:p>
          <a:p>
            <a:r>
              <a:rPr lang="en-US" dirty="0"/>
              <a:t>Optimal orientation of block 1 is (2,4)</a:t>
            </a:r>
          </a:p>
          <a:p>
            <a:r>
              <a:rPr lang="en-US" dirty="0"/>
              <a:t>Block 5 is rotated </a:t>
            </a:r>
          </a:p>
          <a:p>
            <a:pPr marL="0" indent="0">
              <a:buNone/>
            </a:pPr>
            <a:endParaRPr lang="en-US" dirty="0"/>
          </a:p>
        </p:txBody>
      </p:sp>
      <p:pic>
        <p:nvPicPr>
          <p:cNvPr id="5" name="圖片 4">
            <a:extLst>
              <a:ext uri="{FF2B5EF4-FFF2-40B4-BE49-F238E27FC236}">
                <a16:creationId xmlns:a16="http://schemas.microsoft.com/office/drawing/2014/main" id="{5FB74C87-5176-43F6-BFC7-9D0946EC79E1}"/>
              </a:ext>
            </a:extLst>
          </p:cNvPr>
          <p:cNvPicPr>
            <a:picLocks noChangeAspect="1"/>
          </p:cNvPicPr>
          <p:nvPr/>
        </p:nvPicPr>
        <p:blipFill>
          <a:blip r:embed="rId2"/>
          <a:stretch>
            <a:fillRect/>
          </a:stretch>
        </p:blipFill>
        <p:spPr>
          <a:xfrm>
            <a:off x="7311842" y="1691015"/>
            <a:ext cx="4525254" cy="4999426"/>
          </a:xfrm>
          <a:prstGeom prst="rect">
            <a:avLst/>
          </a:prstGeom>
        </p:spPr>
      </p:pic>
    </p:spTree>
    <p:extLst>
      <p:ext uri="{BB962C8B-B14F-4D97-AF65-F5344CB8AC3E}">
        <p14:creationId xmlns:p14="http://schemas.microsoft.com/office/powerpoint/2010/main" val="1670777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9E2AE5-1982-4749-A94E-2E8ED4652964}"/>
              </a:ext>
            </a:extLst>
          </p:cNvPr>
          <p:cNvSpPr>
            <a:spLocks noGrp="1"/>
          </p:cNvSpPr>
          <p:nvPr>
            <p:ph type="title"/>
          </p:nvPr>
        </p:nvSpPr>
        <p:spPr/>
        <p:txBody>
          <a:bodyPr/>
          <a:lstStyle/>
          <a:p>
            <a:r>
              <a:rPr lang="en-US" dirty="0" err="1"/>
              <a:t>Stockmeyer</a:t>
            </a:r>
            <a:r>
              <a:rPr lang="en-US" dirty="0"/>
              <a:t> Algorithm example</a:t>
            </a:r>
          </a:p>
        </p:txBody>
      </p:sp>
      <p:pic>
        <p:nvPicPr>
          <p:cNvPr id="4" name="內容版面配置區 3">
            <a:extLst>
              <a:ext uri="{FF2B5EF4-FFF2-40B4-BE49-F238E27FC236}">
                <a16:creationId xmlns:a16="http://schemas.microsoft.com/office/drawing/2014/main" id="{44BB77AE-1100-4CC8-8B47-ECC705DC4778}"/>
              </a:ext>
            </a:extLst>
          </p:cNvPr>
          <p:cNvPicPr>
            <a:picLocks noGrp="1" noChangeAspect="1"/>
          </p:cNvPicPr>
          <p:nvPr>
            <p:ph idx="1"/>
          </p:nvPr>
        </p:nvPicPr>
        <p:blipFill>
          <a:blip r:embed="rId2"/>
          <a:stretch>
            <a:fillRect/>
          </a:stretch>
        </p:blipFill>
        <p:spPr>
          <a:xfrm>
            <a:off x="1389346" y="1505569"/>
            <a:ext cx="8620046" cy="4481873"/>
          </a:xfrm>
          <a:prstGeom prst="rect">
            <a:avLst/>
          </a:prstGeom>
        </p:spPr>
      </p:pic>
    </p:spTree>
    <p:extLst>
      <p:ext uri="{BB962C8B-B14F-4D97-AF65-F5344CB8AC3E}">
        <p14:creationId xmlns:p14="http://schemas.microsoft.com/office/powerpoint/2010/main" val="3802522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C88F23-3674-4FCF-870A-6C1B80ACFA4E}"/>
              </a:ext>
            </a:extLst>
          </p:cNvPr>
          <p:cNvSpPr>
            <a:spLocks noGrp="1"/>
          </p:cNvSpPr>
          <p:nvPr>
            <p:ph type="title"/>
          </p:nvPr>
        </p:nvSpPr>
        <p:spPr>
          <a:xfrm>
            <a:off x="838200" y="365126"/>
            <a:ext cx="10515600" cy="874952"/>
          </a:xfrm>
        </p:spPr>
        <p:txBody>
          <a:bodyPr/>
          <a:lstStyle/>
          <a:p>
            <a:r>
              <a:rPr lang="en-US" dirty="0"/>
              <a:t>Top down to fine the optimal orientation</a:t>
            </a:r>
          </a:p>
        </p:txBody>
      </p:sp>
      <p:sp>
        <p:nvSpPr>
          <p:cNvPr id="3" name="內容版面配置區 2">
            <a:extLst>
              <a:ext uri="{FF2B5EF4-FFF2-40B4-BE49-F238E27FC236}">
                <a16:creationId xmlns:a16="http://schemas.microsoft.com/office/drawing/2014/main" id="{F1E01A9D-B9E7-4E3D-B585-D31F1884D0E6}"/>
              </a:ext>
            </a:extLst>
          </p:cNvPr>
          <p:cNvSpPr>
            <a:spLocks noGrp="1"/>
          </p:cNvSpPr>
          <p:nvPr>
            <p:ph idx="1"/>
          </p:nvPr>
        </p:nvSpPr>
        <p:spPr>
          <a:xfrm>
            <a:off x="838200" y="1240078"/>
            <a:ext cx="10515600" cy="4936885"/>
          </a:xfrm>
        </p:spPr>
        <p:txBody>
          <a:bodyPr/>
          <a:lstStyle/>
          <a:p>
            <a:r>
              <a:rPr lang="en-US" dirty="0"/>
              <a:t>Node b : we know from Node c that Node a is (3,5)</a:t>
            </a:r>
          </a:p>
          <a:p>
            <a:r>
              <a:rPr lang="en-US" dirty="0"/>
              <a:t>This comes from joining (2,4) and (3,1)</a:t>
            </a:r>
          </a:p>
          <a:p>
            <a:r>
              <a:rPr lang="en-US" dirty="0"/>
              <a:t>Optimal orientation of block 8 is (2,4)</a:t>
            </a:r>
          </a:p>
          <a:p>
            <a:r>
              <a:rPr lang="en-US" dirty="0"/>
              <a:t>Optimal orientation of block 2 is (3,1)</a:t>
            </a:r>
          </a:p>
          <a:p>
            <a:r>
              <a:rPr lang="en-US" dirty="0"/>
              <a:t>Block 2 is rotated </a:t>
            </a:r>
          </a:p>
          <a:p>
            <a:pPr marL="0" indent="0">
              <a:buNone/>
            </a:pPr>
            <a:endParaRPr lang="en-US" dirty="0"/>
          </a:p>
        </p:txBody>
      </p:sp>
      <p:pic>
        <p:nvPicPr>
          <p:cNvPr id="5" name="圖片 4">
            <a:extLst>
              <a:ext uri="{FF2B5EF4-FFF2-40B4-BE49-F238E27FC236}">
                <a16:creationId xmlns:a16="http://schemas.microsoft.com/office/drawing/2014/main" id="{5FB74C87-5176-43F6-BFC7-9D0946EC79E1}"/>
              </a:ext>
            </a:extLst>
          </p:cNvPr>
          <p:cNvPicPr>
            <a:picLocks noChangeAspect="1"/>
          </p:cNvPicPr>
          <p:nvPr/>
        </p:nvPicPr>
        <p:blipFill>
          <a:blip r:embed="rId2"/>
          <a:stretch>
            <a:fillRect/>
          </a:stretch>
        </p:blipFill>
        <p:spPr>
          <a:xfrm>
            <a:off x="7311842" y="1691015"/>
            <a:ext cx="4525254" cy="4999426"/>
          </a:xfrm>
          <a:prstGeom prst="rect">
            <a:avLst/>
          </a:prstGeom>
        </p:spPr>
      </p:pic>
    </p:spTree>
    <p:extLst>
      <p:ext uri="{BB962C8B-B14F-4D97-AF65-F5344CB8AC3E}">
        <p14:creationId xmlns:p14="http://schemas.microsoft.com/office/powerpoint/2010/main" val="3723873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CE2E36-F865-4F1D-BA04-3409D0AF84BB}"/>
              </a:ext>
            </a:extLst>
          </p:cNvPr>
          <p:cNvSpPr>
            <a:spLocks noGrp="1"/>
          </p:cNvSpPr>
          <p:nvPr>
            <p:ph type="title"/>
          </p:nvPr>
        </p:nvSpPr>
        <p:spPr/>
        <p:txBody>
          <a:bodyPr/>
          <a:lstStyle/>
          <a:p>
            <a:r>
              <a:rPr lang="en-US" altLang="zh-TW" dirty="0"/>
              <a:t>Before, after</a:t>
            </a:r>
            <a:endParaRPr lang="en-US" dirty="0"/>
          </a:p>
        </p:txBody>
      </p:sp>
      <p:pic>
        <p:nvPicPr>
          <p:cNvPr id="4" name="內容版面配置區 3">
            <a:extLst>
              <a:ext uri="{FF2B5EF4-FFF2-40B4-BE49-F238E27FC236}">
                <a16:creationId xmlns:a16="http://schemas.microsoft.com/office/drawing/2014/main" id="{6C6C6406-2CAF-4AB7-9160-AD371B9AB3C2}"/>
              </a:ext>
            </a:extLst>
          </p:cNvPr>
          <p:cNvPicPr>
            <a:picLocks noGrp="1" noChangeAspect="1"/>
          </p:cNvPicPr>
          <p:nvPr>
            <p:ph idx="1"/>
          </p:nvPr>
        </p:nvPicPr>
        <p:blipFill>
          <a:blip r:embed="rId2"/>
          <a:stretch>
            <a:fillRect/>
          </a:stretch>
        </p:blipFill>
        <p:spPr>
          <a:xfrm>
            <a:off x="1925419" y="2668043"/>
            <a:ext cx="7769280" cy="3208210"/>
          </a:xfrm>
          <a:prstGeom prst="rect">
            <a:avLst/>
          </a:prstGeom>
        </p:spPr>
      </p:pic>
      <p:sp>
        <p:nvSpPr>
          <p:cNvPr id="5" name="文字方塊 4">
            <a:extLst>
              <a:ext uri="{FF2B5EF4-FFF2-40B4-BE49-F238E27FC236}">
                <a16:creationId xmlns:a16="http://schemas.microsoft.com/office/drawing/2014/main" id="{1488E993-165D-4EE0-B766-3E186FBBE5B5}"/>
              </a:ext>
            </a:extLst>
          </p:cNvPr>
          <p:cNvSpPr txBox="1"/>
          <p:nvPr/>
        </p:nvSpPr>
        <p:spPr>
          <a:xfrm>
            <a:off x="838200" y="1515649"/>
            <a:ext cx="10134600" cy="1077218"/>
          </a:xfrm>
          <a:prstGeom prst="rect">
            <a:avLst/>
          </a:prstGeom>
          <a:noFill/>
        </p:spPr>
        <p:txBody>
          <a:bodyPr wrap="square" rtlCol="0">
            <a:spAutoFit/>
          </a:bodyPr>
          <a:lstStyle/>
          <a:p>
            <a:r>
              <a:rPr lang="en-US" sz="3200" dirty="0"/>
              <a:t>4 blocks are rotated </a:t>
            </a:r>
          </a:p>
          <a:p>
            <a:r>
              <a:rPr lang="en-US" sz="3200" dirty="0"/>
              <a:t>Area reduced from 15x12 to 13x9</a:t>
            </a:r>
          </a:p>
        </p:txBody>
      </p:sp>
    </p:spTree>
    <p:extLst>
      <p:ext uri="{BB962C8B-B14F-4D97-AF65-F5344CB8AC3E}">
        <p14:creationId xmlns:p14="http://schemas.microsoft.com/office/powerpoint/2010/main" val="2875868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E8820A-AB79-4252-B577-DACA02ADD852}"/>
              </a:ext>
            </a:extLst>
          </p:cNvPr>
          <p:cNvSpPr>
            <a:spLocks noGrp="1"/>
          </p:cNvSpPr>
          <p:nvPr>
            <p:ph type="title"/>
          </p:nvPr>
        </p:nvSpPr>
        <p:spPr/>
        <p:txBody>
          <a:bodyPr/>
          <a:lstStyle/>
          <a:p>
            <a:r>
              <a:rPr lang="en-US" dirty="0"/>
              <a:t>Conclusion</a:t>
            </a:r>
          </a:p>
        </p:txBody>
      </p:sp>
      <p:sp>
        <p:nvSpPr>
          <p:cNvPr id="3" name="內容版面配置區 2">
            <a:extLst>
              <a:ext uri="{FF2B5EF4-FFF2-40B4-BE49-F238E27FC236}">
                <a16:creationId xmlns:a16="http://schemas.microsoft.com/office/drawing/2014/main" id="{6A205802-CA1E-4E27-9D28-EBEFA5870CBC}"/>
              </a:ext>
            </a:extLst>
          </p:cNvPr>
          <p:cNvSpPr>
            <a:spLocks noGrp="1"/>
          </p:cNvSpPr>
          <p:nvPr>
            <p:ph idx="1"/>
          </p:nvPr>
        </p:nvSpPr>
        <p:spPr/>
        <p:txBody>
          <a:bodyPr/>
          <a:lstStyle/>
          <a:p>
            <a:r>
              <a:rPr lang="en-US" dirty="0"/>
              <a:t>The </a:t>
            </a:r>
            <a:r>
              <a:rPr lang="en-US" dirty="0" err="1"/>
              <a:t>Stockmeyer</a:t>
            </a:r>
            <a:r>
              <a:rPr lang="en-US" dirty="0"/>
              <a:t> algorithm can improve the area significantly, or not at all, depending on the original placement and the critical path</a:t>
            </a:r>
          </a:p>
          <a:p>
            <a:r>
              <a:rPr lang="en-US" dirty="0"/>
              <a:t>Critical path is the longest path in the circuit and limits the clock speed.</a:t>
            </a:r>
          </a:p>
          <a:p>
            <a:r>
              <a:rPr lang="en-US" dirty="0"/>
              <a:t>If the Critical path is already minimized, then the area will stay the same.</a:t>
            </a:r>
          </a:p>
          <a:p>
            <a:r>
              <a:rPr lang="en-US" dirty="0"/>
              <a:t>Wire routing is a significant problem that we have to consider in a real world situation that this algorithm does not take into account</a:t>
            </a:r>
          </a:p>
        </p:txBody>
      </p:sp>
    </p:spTree>
    <p:extLst>
      <p:ext uri="{BB962C8B-B14F-4D97-AF65-F5344CB8AC3E}">
        <p14:creationId xmlns:p14="http://schemas.microsoft.com/office/powerpoint/2010/main" val="12836822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8DDD1-8F17-4499-ACA1-9FE6694AEFC1}"/>
              </a:ext>
            </a:extLst>
          </p:cNvPr>
          <p:cNvSpPr>
            <a:spLocks noGrp="1"/>
          </p:cNvSpPr>
          <p:nvPr>
            <p:ph type="title"/>
          </p:nvPr>
        </p:nvSpPr>
        <p:spPr/>
        <p:txBody>
          <a:bodyPr/>
          <a:lstStyle/>
          <a:p>
            <a:r>
              <a:rPr lang="en-US" altLang="zh-TW" dirty="0"/>
              <a:t>ILP</a:t>
            </a:r>
            <a:r>
              <a:rPr lang="zh-TW" altLang="en-US" dirty="0"/>
              <a:t> </a:t>
            </a:r>
            <a:r>
              <a:rPr lang="en-US" altLang="zh-TW" dirty="0" err="1"/>
              <a:t>Floorplanning</a:t>
            </a:r>
            <a:r>
              <a:rPr lang="en-US" altLang="zh-TW" dirty="0"/>
              <a:t> Algorithm</a:t>
            </a:r>
            <a:endParaRPr lang="en-US" dirty="0"/>
          </a:p>
        </p:txBody>
      </p:sp>
      <p:sp>
        <p:nvSpPr>
          <p:cNvPr id="3" name="內容版面配置區 2">
            <a:extLst>
              <a:ext uri="{FF2B5EF4-FFF2-40B4-BE49-F238E27FC236}">
                <a16:creationId xmlns:a16="http://schemas.microsoft.com/office/drawing/2014/main" id="{6FABDFBE-6625-493E-9F2A-7B2613B8376D}"/>
              </a:ext>
            </a:extLst>
          </p:cNvPr>
          <p:cNvSpPr>
            <a:spLocks noGrp="1"/>
          </p:cNvSpPr>
          <p:nvPr>
            <p:ph idx="1"/>
          </p:nvPr>
        </p:nvSpPr>
        <p:spPr/>
        <p:txBody>
          <a:bodyPr/>
          <a:lstStyle/>
          <a:p>
            <a:r>
              <a:rPr lang="en-US" altLang="zh-TW" dirty="0"/>
              <a:t>ILP</a:t>
            </a:r>
            <a:r>
              <a:rPr lang="zh-TW" altLang="en-US" dirty="0"/>
              <a:t> </a:t>
            </a:r>
            <a:r>
              <a:rPr lang="en-US" altLang="zh-TW" dirty="0"/>
              <a:t>– Integer Linear Programming</a:t>
            </a:r>
          </a:p>
          <a:p>
            <a:r>
              <a:rPr lang="en-US" dirty="0"/>
              <a:t>How is ILP applied to floor planning?</a:t>
            </a:r>
          </a:p>
          <a:p>
            <a:pPr lvl="1"/>
            <a:r>
              <a:rPr lang="en-US" dirty="0"/>
              <a:t>The constraints specifying a feasible floor plan are described by a set of mathematical equations</a:t>
            </a:r>
          </a:p>
          <a:p>
            <a:pPr lvl="1"/>
            <a:r>
              <a:rPr lang="en-US" dirty="0"/>
              <a:t>Can use commercial ILP solvers</a:t>
            </a:r>
          </a:p>
        </p:txBody>
      </p:sp>
    </p:spTree>
    <p:extLst>
      <p:ext uri="{BB962C8B-B14F-4D97-AF65-F5344CB8AC3E}">
        <p14:creationId xmlns:p14="http://schemas.microsoft.com/office/powerpoint/2010/main" val="2524349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2A5136-E1FE-4958-A5AA-0B557CE189A4}"/>
              </a:ext>
            </a:extLst>
          </p:cNvPr>
          <p:cNvSpPr>
            <a:spLocks noGrp="1"/>
          </p:cNvSpPr>
          <p:nvPr>
            <p:ph type="title"/>
          </p:nvPr>
        </p:nvSpPr>
        <p:spPr/>
        <p:txBody>
          <a:bodyPr/>
          <a:lstStyle/>
          <a:p>
            <a:r>
              <a:rPr lang="en-US" dirty="0"/>
              <a:t>Problem Formulation		</a:t>
            </a:r>
          </a:p>
        </p:txBody>
      </p:sp>
      <p:sp>
        <p:nvSpPr>
          <p:cNvPr id="3" name="內容版面配置區 2">
            <a:extLst>
              <a:ext uri="{FF2B5EF4-FFF2-40B4-BE49-F238E27FC236}">
                <a16:creationId xmlns:a16="http://schemas.microsoft.com/office/drawing/2014/main" id="{AF0AEB1B-18D9-43C6-A375-0582D561C575}"/>
              </a:ext>
            </a:extLst>
          </p:cNvPr>
          <p:cNvSpPr>
            <a:spLocks noGrp="1"/>
          </p:cNvSpPr>
          <p:nvPr>
            <p:ph idx="1"/>
          </p:nvPr>
        </p:nvSpPr>
        <p:spPr/>
        <p:txBody>
          <a:bodyPr/>
          <a:lstStyle/>
          <a:p>
            <a:r>
              <a:rPr lang="en-US" dirty="0"/>
              <a:t>Modules of the problem make up the group S</a:t>
            </a:r>
          </a:p>
          <a:p>
            <a:r>
              <a:rPr lang="en-US" dirty="0"/>
              <a:t>Modules can be rigid or flexible</a:t>
            </a:r>
          </a:p>
          <a:p>
            <a:r>
              <a:rPr lang="en-US" dirty="0"/>
              <a:t>The original algorithm can handle flexible modules, however, it adds complexity to the problem</a:t>
            </a:r>
          </a:p>
          <a:p>
            <a:r>
              <a:rPr lang="en-US" dirty="0"/>
              <a:t>The textbook assumes the modules are all rigid for the following.</a:t>
            </a:r>
          </a:p>
          <a:p>
            <a:r>
              <a:rPr lang="en-US" dirty="0">
                <a:solidFill>
                  <a:schemeClr val="accent1">
                    <a:lumMod val="75000"/>
                  </a:schemeClr>
                </a:solidFill>
              </a:rPr>
              <a:t>Rigid Block – Blocks with well-defined areas and shapes</a:t>
            </a:r>
          </a:p>
          <a:p>
            <a:r>
              <a:rPr lang="en-US" dirty="0">
                <a:solidFill>
                  <a:schemeClr val="accent1">
                    <a:lumMod val="75000"/>
                  </a:schemeClr>
                </a:solidFill>
              </a:rPr>
              <a:t>Soft Block – Blocks with approximate areas and no particular shapes</a:t>
            </a:r>
          </a:p>
        </p:txBody>
      </p:sp>
    </p:spTree>
    <p:extLst>
      <p:ext uri="{BB962C8B-B14F-4D97-AF65-F5344CB8AC3E}">
        <p14:creationId xmlns:p14="http://schemas.microsoft.com/office/powerpoint/2010/main" val="817012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58DFF7-B5DB-4BE4-B27F-F56C828D1661}"/>
              </a:ext>
            </a:extLst>
          </p:cNvPr>
          <p:cNvSpPr>
            <a:spLocks noGrp="1"/>
          </p:cNvSpPr>
          <p:nvPr>
            <p:ph type="title"/>
          </p:nvPr>
        </p:nvSpPr>
        <p:spPr/>
        <p:txBody>
          <a:bodyPr/>
          <a:lstStyle/>
          <a:p>
            <a:r>
              <a:rPr lang="en-US" dirty="0"/>
              <a:t>Problem Formulation</a:t>
            </a:r>
          </a:p>
        </p:txBody>
      </p:sp>
      <p:pic>
        <p:nvPicPr>
          <p:cNvPr id="4" name="內容版面配置區 3">
            <a:extLst>
              <a:ext uri="{FF2B5EF4-FFF2-40B4-BE49-F238E27FC236}">
                <a16:creationId xmlns:a16="http://schemas.microsoft.com/office/drawing/2014/main" id="{2006C204-AA17-4F60-907A-F8B36F4E13E8}"/>
              </a:ext>
            </a:extLst>
          </p:cNvPr>
          <p:cNvPicPr>
            <a:picLocks noGrp="1" noChangeAspect="1"/>
          </p:cNvPicPr>
          <p:nvPr>
            <p:ph idx="1"/>
          </p:nvPr>
        </p:nvPicPr>
        <p:blipFill>
          <a:blip r:embed="rId2"/>
          <a:stretch>
            <a:fillRect/>
          </a:stretch>
        </p:blipFill>
        <p:spPr>
          <a:xfrm>
            <a:off x="715836" y="1690688"/>
            <a:ext cx="6426321" cy="4351338"/>
          </a:xfrm>
          <a:prstGeom prst="rect">
            <a:avLst/>
          </a:prstGeom>
        </p:spPr>
      </p:pic>
      <mc:AlternateContent xmlns:mc="http://schemas.openxmlformats.org/markup-compatibility/2006">
        <mc:Choice xmlns:a14="http://schemas.microsoft.com/office/drawing/2010/main" Requires="a14">
          <p:sp>
            <p:nvSpPr>
              <p:cNvPr id="5" name="文字方塊 4">
                <a:extLst>
                  <a:ext uri="{FF2B5EF4-FFF2-40B4-BE49-F238E27FC236}">
                    <a16:creationId xmlns:a16="http://schemas.microsoft.com/office/drawing/2014/main" id="{DA2E42B7-4EC5-480B-99D3-C0ACB1835FF5}"/>
                  </a:ext>
                </a:extLst>
              </p:cNvPr>
              <p:cNvSpPr txBox="1"/>
              <p:nvPr/>
            </p:nvSpPr>
            <p:spPr>
              <a:xfrm flipH="1">
                <a:off x="6212910" y="2580362"/>
                <a:ext cx="5478258" cy="2215991"/>
              </a:xfrm>
              <a:prstGeom prst="rect">
                <a:avLst/>
              </a:prstGeom>
              <a:noFill/>
            </p:spPr>
            <p:txBody>
              <a:bodyPr wrap="square" rtlCol="0">
                <a:spAutoFit/>
              </a:bodyPr>
              <a:lstStyle/>
              <a:p>
                <a:r>
                  <a:rPr lang="en-US" sz="2400" dirty="0"/>
                  <a:t>Widths and heights of modules are known</a:t>
                </a:r>
              </a:p>
              <a:p>
                <a:r>
                  <a:rPr lang="en-US" sz="2400" dirty="0"/>
                  <a:t>Suppose for module </a:t>
                </a:r>
                <a:r>
                  <a:rPr lang="en-US" sz="2400" dirty="0" err="1"/>
                  <a:t>i</a:t>
                </a:r>
                <a:r>
                  <a:rPr lang="en-US" sz="2400" dirty="0"/>
                  <a:t>, width and height are denoted as pair </a:t>
                </a:r>
                <a14:m>
                  <m:oMath xmlns:m="http://schemas.openxmlformats.org/officeDocument/2006/math">
                    <m:r>
                      <a:rPr lang="en-US" sz="2400" b="0" i="1" smtClean="0">
                        <a:latin typeface="Cambria Math" panose="02040503050406030204" pitchFamily="18" charset="0"/>
                      </a:rPr>
                      <m:t>(</m:t>
                    </m:r>
                    <m:sSub>
                      <m:sSubPr>
                        <m:ctrlPr>
                          <a:rPr lang="zh-TW" altLang="zh-TW" i="1"/>
                        </m:ctrlPr>
                      </m:sSubPr>
                      <m:e>
                        <m:r>
                          <a:rPr lang="en-US" altLang="zh-TW" i="1"/>
                          <m:t>h</m:t>
                        </m:r>
                      </m:e>
                      <m:sub>
                        <m:r>
                          <a:rPr lang="en-US" altLang="zh-TW" i="1"/>
                          <m:t>𝑖</m:t>
                        </m:r>
                      </m:sub>
                    </m:sSub>
                    <m:r>
                      <a:rPr lang="en-US" altLang="zh-TW" i="1"/>
                      <m:t>, </m:t>
                    </m:r>
                    <m:sSub>
                      <m:sSubPr>
                        <m:ctrlPr>
                          <a:rPr lang="zh-TW" altLang="zh-TW" i="1"/>
                        </m:ctrlPr>
                      </m:sSubPr>
                      <m:e>
                        <m:r>
                          <a:rPr lang="en-US" altLang="zh-TW" i="1"/>
                          <m:t>𝑤</m:t>
                        </m:r>
                      </m:e>
                      <m:sub>
                        <m:r>
                          <a:rPr lang="en-US" altLang="zh-TW" i="1"/>
                          <m:t>𝑖</m:t>
                        </m:r>
                      </m:sub>
                    </m:sSub>
                  </m:oMath>
                </a14:m>
                <a:r>
                  <a:rPr lang="en-US" altLang="zh-TW" sz="2400" dirty="0"/>
                  <a:t>)</a:t>
                </a:r>
              </a:p>
              <a:p>
                <a:r>
                  <a:rPr lang="en-US" altLang="zh-TW" sz="2400" dirty="0"/>
                  <a:t>And the bottom left corner of the module is denoted as </a:t>
                </a:r>
                <a14:m>
                  <m:oMath xmlns:m="http://schemas.openxmlformats.org/officeDocument/2006/math">
                    <m:r>
                      <a:rPr lang="en-US" altLang="zh-TW" sz="2400" i="1">
                        <a:latin typeface="Cambria Math" panose="02040503050406030204" pitchFamily="18" charset="0"/>
                      </a:rPr>
                      <m:t>(</m:t>
                    </m:r>
                    <m:sSub>
                      <m:sSubPr>
                        <m:ctrlPr>
                          <a:rPr lang="zh-TW" altLang="zh-TW" i="1">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i="1">
                            <a:latin typeface="Cambria Math" panose="02040503050406030204" pitchFamily="18" charset="0"/>
                          </a:rPr>
                          <m:t>𝑖</m:t>
                        </m:r>
                      </m:sub>
                    </m:sSub>
                    <m:r>
                      <a:rPr lang="en-US" altLang="zh-TW" i="1">
                        <a:latin typeface="Cambria Math" panose="02040503050406030204" pitchFamily="18" charset="0"/>
                      </a:rPr>
                      <m:t>, </m:t>
                    </m:r>
                    <m:sSub>
                      <m:sSubPr>
                        <m:ctrlPr>
                          <a:rPr lang="zh-TW" altLang="zh-TW" i="1">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i="1">
                            <a:latin typeface="Cambria Math" panose="02040503050406030204" pitchFamily="18" charset="0"/>
                          </a:rPr>
                          <m:t>𝑖</m:t>
                        </m:r>
                      </m:sub>
                    </m:sSub>
                  </m:oMath>
                </a14:m>
                <a:r>
                  <a:rPr lang="en-US" altLang="zh-TW" sz="2400" dirty="0"/>
                  <a:t>)</a:t>
                </a:r>
              </a:p>
              <a:p>
                <a:endParaRPr lang="zh-TW" altLang="zh-TW" dirty="0"/>
              </a:p>
            </p:txBody>
          </p:sp>
        </mc:Choice>
        <mc:Fallback>
          <p:sp>
            <p:nvSpPr>
              <p:cNvPr id="5" name="文字方塊 4">
                <a:extLst>
                  <a:ext uri="{FF2B5EF4-FFF2-40B4-BE49-F238E27FC236}">
                    <a16:creationId xmlns:a16="http://schemas.microsoft.com/office/drawing/2014/main" id="{DA2E42B7-4EC5-480B-99D3-C0ACB1835FF5}"/>
                  </a:ext>
                </a:extLst>
              </p:cNvPr>
              <p:cNvSpPr txBox="1">
                <a:spLocks noRot="1" noChangeAspect="1" noMove="1" noResize="1" noEditPoints="1" noAdjustHandles="1" noChangeArrowheads="1" noChangeShapeType="1" noTextEdit="1"/>
              </p:cNvSpPr>
              <p:nvPr/>
            </p:nvSpPr>
            <p:spPr>
              <a:xfrm flipH="1">
                <a:off x="6212910" y="2580362"/>
                <a:ext cx="5478258" cy="2215991"/>
              </a:xfrm>
              <a:prstGeom prst="rect">
                <a:avLst/>
              </a:prstGeom>
              <a:blipFill>
                <a:blip r:embed="rId3"/>
                <a:stretch>
                  <a:fillRect l="-1669" t="-2198" r="-334"/>
                </a:stretch>
              </a:blipFill>
            </p:spPr>
            <p:txBody>
              <a:bodyPr/>
              <a:lstStyle/>
              <a:p>
                <a:r>
                  <a:rPr lang="en-US">
                    <a:noFill/>
                  </a:rPr>
                  <a:t> </a:t>
                </a:r>
              </a:p>
            </p:txBody>
          </p:sp>
        </mc:Fallback>
      </mc:AlternateContent>
    </p:spTree>
    <p:extLst>
      <p:ext uri="{BB962C8B-B14F-4D97-AF65-F5344CB8AC3E}">
        <p14:creationId xmlns:p14="http://schemas.microsoft.com/office/powerpoint/2010/main" val="1892904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414FE3-971B-41D7-8C1A-E4BC46144447}"/>
              </a:ext>
            </a:extLst>
          </p:cNvPr>
          <p:cNvSpPr>
            <a:spLocks noGrp="1"/>
          </p:cNvSpPr>
          <p:nvPr>
            <p:ph type="title"/>
          </p:nvPr>
        </p:nvSpPr>
        <p:spPr/>
        <p:txBody>
          <a:bodyPr/>
          <a:lstStyle/>
          <a:p>
            <a:r>
              <a:rPr lang="en-US" dirty="0"/>
              <a:t>Module </a:t>
            </a:r>
            <a:r>
              <a:rPr lang="en-US" dirty="0" err="1"/>
              <a:t>i</a:t>
            </a:r>
            <a:r>
              <a:rPr lang="en-US" dirty="0"/>
              <a:t> is to the left of Module j </a:t>
            </a:r>
          </a:p>
        </p:txBody>
      </p:sp>
      <p:pic>
        <p:nvPicPr>
          <p:cNvPr id="4" name="內容版面配置區 3">
            <a:extLst>
              <a:ext uri="{FF2B5EF4-FFF2-40B4-BE49-F238E27FC236}">
                <a16:creationId xmlns:a16="http://schemas.microsoft.com/office/drawing/2014/main" id="{EC3E1870-505B-4D6E-BDDC-834064BA04FD}"/>
              </a:ext>
            </a:extLst>
          </p:cNvPr>
          <p:cNvPicPr>
            <a:picLocks noGrp="1" noChangeAspect="1"/>
          </p:cNvPicPr>
          <p:nvPr>
            <p:ph idx="1"/>
          </p:nvPr>
        </p:nvPicPr>
        <p:blipFill>
          <a:blip r:embed="rId2"/>
          <a:stretch>
            <a:fillRect/>
          </a:stretch>
        </p:blipFill>
        <p:spPr>
          <a:xfrm>
            <a:off x="2943106" y="1825625"/>
            <a:ext cx="6305788" cy="4351338"/>
          </a:xfrm>
          <a:prstGeom prst="rect">
            <a:avLst/>
          </a:prstGeom>
        </p:spPr>
      </p:pic>
    </p:spTree>
    <p:extLst>
      <p:ext uri="{BB962C8B-B14F-4D97-AF65-F5344CB8AC3E}">
        <p14:creationId xmlns:p14="http://schemas.microsoft.com/office/powerpoint/2010/main" val="2094497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37BB4C-0381-4E98-996B-8EFFD4931143}"/>
              </a:ext>
            </a:extLst>
          </p:cNvPr>
          <p:cNvSpPr>
            <a:spLocks noGrp="1"/>
          </p:cNvSpPr>
          <p:nvPr>
            <p:ph type="title"/>
          </p:nvPr>
        </p:nvSpPr>
        <p:spPr/>
        <p:txBody>
          <a:bodyPr/>
          <a:lstStyle/>
          <a:p>
            <a:r>
              <a:rPr lang="en-US" dirty="0"/>
              <a:t>Module </a:t>
            </a:r>
            <a:r>
              <a:rPr lang="en-US" dirty="0" err="1"/>
              <a:t>i</a:t>
            </a:r>
            <a:r>
              <a:rPr lang="en-US" dirty="0"/>
              <a:t> is below Module j</a:t>
            </a:r>
          </a:p>
        </p:txBody>
      </p:sp>
      <p:pic>
        <p:nvPicPr>
          <p:cNvPr id="4" name="內容版面配置區 3">
            <a:extLst>
              <a:ext uri="{FF2B5EF4-FFF2-40B4-BE49-F238E27FC236}">
                <a16:creationId xmlns:a16="http://schemas.microsoft.com/office/drawing/2014/main" id="{194036A6-3444-44D2-ADD4-01D9E672C866}"/>
              </a:ext>
            </a:extLst>
          </p:cNvPr>
          <p:cNvPicPr>
            <a:picLocks noGrp="1" noChangeAspect="1"/>
          </p:cNvPicPr>
          <p:nvPr>
            <p:ph idx="1"/>
          </p:nvPr>
        </p:nvPicPr>
        <p:blipFill>
          <a:blip r:embed="rId2"/>
          <a:stretch>
            <a:fillRect/>
          </a:stretch>
        </p:blipFill>
        <p:spPr>
          <a:xfrm>
            <a:off x="3151238" y="1825625"/>
            <a:ext cx="5889524" cy="4351338"/>
          </a:xfrm>
          <a:prstGeom prst="rect">
            <a:avLst/>
          </a:prstGeom>
        </p:spPr>
      </p:pic>
    </p:spTree>
    <p:extLst>
      <p:ext uri="{BB962C8B-B14F-4D97-AF65-F5344CB8AC3E}">
        <p14:creationId xmlns:p14="http://schemas.microsoft.com/office/powerpoint/2010/main" val="3025853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CC7B47-609C-44F5-A185-876D67A618BC}"/>
              </a:ext>
            </a:extLst>
          </p:cNvPr>
          <p:cNvSpPr>
            <a:spLocks noGrp="1"/>
          </p:cNvSpPr>
          <p:nvPr>
            <p:ph type="title"/>
          </p:nvPr>
        </p:nvSpPr>
        <p:spPr/>
        <p:txBody>
          <a:bodyPr/>
          <a:lstStyle/>
          <a:p>
            <a:r>
              <a:rPr lang="en-US" dirty="0"/>
              <a:t>Floorplan Elements </a:t>
            </a:r>
          </a:p>
        </p:txBody>
      </p:sp>
      <p:sp>
        <p:nvSpPr>
          <p:cNvPr id="3" name="內容版面配置區 2">
            <a:extLst>
              <a:ext uri="{FF2B5EF4-FFF2-40B4-BE49-F238E27FC236}">
                <a16:creationId xmlns:a16="http://schemas.microsoft.com/office/drawing/2014/main" id="{72A82C29-D15B-4982-BFDB-C2738A40BD4D}"/>
              </a:ext>
            </a:extLst>
          </p:cNvPr>
          <p:cNvSpPr>
            <a:spLocks noGrp="1"/>
          </p:cNvSpPr>
          <p:nvPr>
            <p:ph idx="1"/>
          </p:nvPr>
        </p:nvSpPr>
        <p:spPr/>
        <p:txBody>
          <a:bodyPr/>
          <a:lstStyle/>
          <a:p>
            <a:r>
              <a:rPr lang="en-US" dirty="0"/>
              <a:t>Leaf block (cell/module) : a block at the lowest level of the hierarchy, it does not contain any other block.</a:t>
            </a:r>
          </a:p>
          <a:p>
            <a:r>
              <a:rPr lang="en-US" dirty="0"/>
              <a:t>Composite block (cell/module) : a block that is composed  of either leaf blocks or lower-level composite blocks.</a:t>
            </a:r>
          </a:p>
          <a:p>
            <a:r>
              <a:rPr lang="en-US" dirty="0"/>
              <a:t>The whole IC is the highest-level composite block</a:t>
            </a:r>
          </a:p>
        </p:txBody>
      </p:sp>
    </p:spTree>
    <p:extLst>
      <p:ext uri="{BB962C8B-B14F-4D97-AF65-F5344CB8AC3E}">
        <p14:creationId xmlns:p14="http://schemas.microsoft.com/office/powerpoint/2010/main" val="1726950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41A1BC-2FB6-4DEF-B7BB-E14DB573CF84}"/>
              </a:ext>
            </a:extLst>
          </p:cNvPr>
          <p:cNvSpPr>
            <a:spLocks noGrp="1"/>
          </p:cNvSpPr>
          <p:nvPr>
            <p:ph type="title"/>
          </p:nvPr>
        </p:nvSpPr>
        <p:spPr/>
        <p:txBody>
          <a:bodyPr/>
          <a:lstStyle/>
          <a:p>
            <a:r>
              <a:rPr lang="en-US" dirty="0"/>
              <a:t>Module</a:t>
            </a:r>
            <a:r>
              <a:rPr lang="zh-TW" altLang="en-US" dirty="0"/>
              <a:t> </a:t>
            </a:r>
            <a:r>
              <a:rPr lang="en-US" altLang="zh-TW" dirty="0" err="1"/>
              <a:t>i</a:t>
            </a:r>
            <a:r>
              <a:rPr lang="en-US" altLang="zh-TW" dirty="0"/>
              <a:t> is to the right of Module j </a:t>
            </a:r>
            <a:endParaRPr lang="en-US" dirty="0"/>
          </a:p>
        </p:txBody>
      </p:sp>
      <p:pic>
        <p:nvPicPr>
          <p:cNvPr id="4" name="內容版面配置區 3">
            <a:extLst>
              <a:ext uri="{FF2B5EF4-FFF2-40B4-BE49-F238E27FC236}">
                <a16:creationId xmlns:a16="http://schemas.microsoft.com/office/drawing/2014/main" id="{81375E16-E244-452C-869A-05A73B9AC950}"/>
              </a:ext>
            </a:extLst>
          </p:cNvPr>
          <p:cNvPicPr>
            <a:picLocks noGrp="1" noChangeAspect="1"/>
          </p:cNvPicPr>
          <p:nvPr>
            <p:ph idx="1"/>
          </p:nvPr>
        </p:nvPicPr>
        <p:blipFill>
          <a:blip r:embed="rId2"/>
          <a:stretch>
            <a:fillRect/>
          </a:stretch>
        </p:blipFill>
        <p:spPr>
          <a:xfrm>
            <a:off x="2990801" y="1825625"/>
            <a:ext cx="6210397" cy="4351338"/>
          </a:xfrm>
          <a:prstGeom prst="rect">
            <a:avLst/>
          </a:prstGeom>
        </p:spPr>
      </p:pic>
    </p:spTree>
    <p:extLst>
      <p:ext uri="{BB962C8B-B14F-4D97-AF65-F5344CB8AC3E}">
        <p14:creationId xmlns:p14="http://schemas.microsoft.com/office/powerpoint/2010/main" val="2567314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DE80EE-8F0E-4601-93C4-D58BAF2C2A32}"/>
              </a:ext>
            </a:extLst>
          </p:cNvPr>
          <p:cNvSpPr>
            <a:spLocks noGrp="1"/>
          </p:cNvSpPr>
          <p:nvPr>
            <p:ph type="title"/>
          </p:nvPr>
        </p:nvSpPr>
        <p:spPr/>
        <p:txBody>
          <a:bodyPr/>
          <a:lstStyle/>
          <a:p>
            <a:r>
              <a:rPr lang="en-US" altLang="zh-TW" dirty="0"/>
              <a:t>Module </a:t>
            </a:r>
            <a:r>
              <a:rPr lang="en-US" altLang="zh-TW" dirty="0" err="1"/>
              <a:t>i</a:t>
            </a:r>
            <a:r>
              <a:rPr lang="en-US" altLang="zh-TW" dirty="0"/>
              <a:t> is above Module j </a:t>
            </a:r>
            <a:endParaRPr lang="en-US" dirty="0"/>
          </a:p>
        </p:txBody>
      </p:sp>
      <p:pic>
        <p:nvPicPr>
          <p:cNvPr id="4" name="內容版面配置區 3">
            <a:extLst>
              <a:ext uri="{FF2B5EF4-FFF2-40B4-BE49-F238E27FC236}">
                <a16:creationId xmlns:a16="http://schemas.microsoft.com/office/drawing/2014/main" id="{02DA947C-13DD-4A34-AEAF-3D2B856AFD78}"/>
              </a:ext>
            </a:extLst>
          </p:cNvPr>
          <p:cNvPicPr>
            <a:picLocks noGrp="1" noChangeAspect="1"/>
          </p:cNvPicPr>
          <p:nvPr>
            <p:ph idx="1"/>
          </p:nvPr>
        </p:nvPicPr>
        <p:blipFill>
          <a:blip r:embed="rId2"/>
          <a:stretch>
            <a:fillRect/>
          </a:stretch>
        </p:blipFill>
        <p:spPr>
          <a:xfrm>
            <a:off x="3802837" y="1825625"/>
            <a:ext cx="4586325" cy="4351338"/>
          </a:xfrm>
          <a:prstGeom prst="rect">
            <a:avLst/>
          </a:prstGeom>
        </p:spPr>
      </p:pic>
    </p:spTree>
    <p:extLst>
      <p:ext uri="{BB962C8B-B14F-4D97-AF65-F5344CB8AC3E}">
        <p14:creationId xmlns:p14="http://schemas.microsoft.com/office/powerpoint/2010/main" val="18799374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CE5AB2-69EB-48BA-9FC2-A87872DE38DB}"/>
              </a:ext>
            </a:extLst>
          </p:cNvPr>
          <p:cNvSpPr>
            <a:spLocks noGrp="1"/>
          </p:cNvSpPr>
          <p:nvPr>
            <p:ph type="title"/>
          </p:nvPr>
        </p:nvSpPr>
        <p:spPr/>
        <p:txBody>
          <a:bodyPr/>
          <a:lstStyle/>
          <a:p>
            <a:r>
              <a:rPr lang="en-US" dirty="0"/>
              <a:t>Relative positions of modules</a:t>
            </a:r>
          </a:p>
        </p:txBody>
      </p:sp>
      <p:sp>
        <p:nvSpPr>
          <p:cNvPr id="3" name="內容版面配置區 2">
            <a:extLst>
              <a:ext uri="{FF2B5EF4-FFF2-40B4-BE49-F238E27FC236}">
                <a16:creationId xmlns:a16="http://schemas.microsoft.com/office/drawing/2014/main" id="{872C38FA-0EA3-4B18-85E6-2F077A855166}"/>
              </a:ext>
            </a:extLst>
          </p:cNvPr>
          <p:cNvSpPr>
            <a:spLocks noGrp="1"/>
          </p:cNvSpPr>
          <p:nvPr>
            <p:ph idx="1"/>
          </p:nvPr>
        </p:nvSpPr>
        <p:spPr/>
        <p:txBody>
          <a:bodyPr/>
          <a:lstStyle/>
          <a:p>
            <a:r>
              <a:rPr lang="en-US" dirty="0"/>
              <a:t>Relative positions of 2 modules </a:t>
            </a:r>
            <a:r>
              <a:rPr lang="en-US" dirty="0" err="1"/>
              <a:t>i</a:t>
            </a:r>
            <a:r>
              <a:rPr lang="en-US" dirty="0"/>
              <a:t> and j are represented/governed by </a:t>
            </a:r>
          </a:p>
          <a:p>
            <a:pPr marL="0" indent="0">
              <a:buNone/>
            </a:pPr>
            <a:r>
              <a:rPr lang="en-US" dirty="0"/>
              <a:t>   the following 4 equations</a:t>
            </a:r>
          </a:p>
          <a:p>
            <a:pPr marL="0" indent="0">
              <a:buNone/>
            </a:pPr>
            <a:r>
              <a:rPr lang="en-US" dirty="0"/>
              <a:t>				</a:t>
            </a:r>
          </a:p>
        </p:txBody>
      </p:sp>
      <p:pic>
        <p:nvPicPr>
          <p:cNvPr id="4" name="圖片 3">
            <a:extLst>
              <a:ext uri="{FF2B5EF4-FFF2-40B4-BE49-F238E27FC236}">
                <a16:creationId xmlns:a16="http://schemas.microsoft.com/office/drawing/2014/main" id="{E62025D3-A5EF-4F4A-95F5-905C6C0CC2DF}"/>
              </a:ext>
            </a:extLst>
          </p:cNvPr>
          <p:cNvPicPr>
            <a:picLocks noChangeAspect="1"/>
          </p:cNvPicPr>
          <p:nvPr/>
        </p:nvPicPr>
        <p:blipFill>
          <a:blip r:embed="rId2"/>
          <a:stretch>
            <a:fillRect/>
          </a:stretch>
        </p:blipFill>
        <p:spPr>
          <a:xfrm>
            <a:off x="4611111" y="2796684"/>
            <a:ext cx="2343477" cy="3515216"/>
          </a:xfrm>
          <a:prstGeom prst="rect">
            <a:avLst/>
          </a:prstGeom>
        </p:spPr>
      </p:pic>
    </p:spTree>
    <p:extLst>
      <p:ext uri="{BB962C8B-B14F-4D97-AF65-F5344CB8AC3E}">
        <p14:creationId xmlns:p14="http://schemas.microsoft.com/office/powerpoint/2010/main" val="4019083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EF4469-F6EA-4616-A3D7-A58B84D9FCD2}"/>
              </a:ext>
            </a:extLst>
          </p:cNvPr>
          <p:cNvSpPr>
            <a:spLocks noGrp="1"/>
          </p:cNvSpPr>
          <p:nvPr>
            <p:ph type="title"/>
          </p:nvPr>
        </p:nvSpPr>
        <p:spPr/>
        <p:txBody>
          <a:bodyPr/>
          <a:lstStyle/>
          <a:p>
            <a:r>
              <a:rPr lang="en-US" dirty="0"/>
              <a:t>Equations to be satisfied (example 1)</a:t>
            </a:r>
          </a:p>
        </p:txBody>
      </p:sp>
      <p:pic>
        <p:nvPicPr>
          <p:cNvPr id="5" name="內容版面配置區 4">
            <a:extLst>
              <a:ext uri="{FF2B5EF4-FFF2-40B4-BE49-F238E27FC236}">
                <a16:creationId xmlns:a16="http://schemas.microsoft.com/office/drawing/2014/main" id="{46E6C8DC-2252-4E58-9156-4BA6E5B0ACB9}"/>
              </a:ext>
            </a:extLst>
          </p:cNvPr>
          <p:cNvPicPr>
            <a:picLocks noGrp="1" noChangeAspect="1"/>
          </p:cNvPicPr>
          <p:nvPr>
            <p:ph idx="1"/>
          </p:nvPr>
        </p:nvPicPr>
        <p:blipFill>
          <a:blip r:embed="rId2"/>
          <a:stretch>
            <a:fillRect/>
          </a:stretch>
        </p:blipFill>
        <p:spPr>
          <a:xfrm>
            <a:off x="2760386" y="1825625"/>
            <a:ext cx="6671227" cy="4351338"/>
          </a:xfrm>
          <a:prstGeom prst="rect">
            <a:avLst/>
          </a:prstGeom>
        </p:spPr>
      </p:pic>
    </p:spTree>
    <p:extLst>
      <p:ext uri="{BB962C8B-B14F-4D97-AF65-F5344CB8AC3E}">
        <p14:creationId xmlns:p14="http://schemas.microsoft.com/office/powerpoint/2010/main" val="23807128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1CFEEF-F648-48DF-B0B2-4E5D7FE02629}"/>
              </a:ext>
            </a:extLst>
          </p:cNvPr>
          <p:cNvSpPr>
            <a:spLocks noGrp="1"/>
          </p:cNvSpPr>
          <p:nvPr>
            <p:ph type="title"/>
          </p:nvPr>
        </p:nvSpPr>
        <p:spPr/>
        <p:txBody>
          <a:bodyPr/>
          <a:lstStyle/>
          <a:p>
            <a:r>
              <a:rPr lang="en-US" dirty="0"/>
              <a:t>Equations to be satisfied (example 2)</a:t>
            </a:r>
          </a:p>
        </p:txBody>
      </p:sp>
      <p:pic>
        <p:nvPicPr>
          <p:cNvPr id="4" name="內容版面配置區 3">
            <a:extLst>
              <a:ext uri="{FF2B5EF4-FFF2-40B4-BE49-F238E27FC236}">
                <a16:creationId xmlns:a16="http://schemas.microsoft.com/office/drawing/2014/main" id="{13B7A476-0AE5-44EE-81EC-772CA3216823}"/>
              </a:ext>
            </a:extLst>
          </p:cNvPr>
          <p:cNvPicPr>
            <a:picLocks noGrp="1" noChangeAspect="1"/>
          </p:cNvPicPr>
          <p:nvPr>
            <p:ph idx="1"/>
          </p:nvPr>
        </p:nvPicPr>
        <p:blipFill>
          <a:blip r:embed="rId2"/>
          <a:stretch>
            <a:fillRect/>
          </a:stretch>
        </p:blipFill>
        <p:spPr>
          <a:xfrm>
            <a:off x="2890429" y="1825625"/>
            <a:ext cx="6411142" cy="4351338"/>
          </a:xfrm>
          <a:prstGeom prst="rect">
            <a:avLst/>
          </a:prstGeom>
        </p:spPr>
      </p:pic>
    </p:spTree>
    <p:extLst>
      <p:ext uri="{BB962C8B-B14F-4D97-AF65-F5344CB8AC3E}">
        <p14:creationId xmlns:p14="http://schemas.microsoft.com/office/powerpoint/2010/main" val="3356241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3C7B3F-2EE0-45B5-9257-5338E2AF3341}"/>
              </a:ext>
            </a:extLst>
          </p:cNvPr>
          <p:cNvSpPr>
            <a:spLocks noGrp="1"/>
          </p:cNvSpPr>
          <p:nvPr>
            <p:ph type="title"/>
          </p:nvPr>
        </p:nvSpPr>
        <p:spPr/>
        <p:txBody>
          <a:bodyPr/>
          <a:lstStyle/>
          <a:p>
            <a:r>
              <a:rPr lang="en-US" dirty="0"/>
              <a:t>Small conclusion</a:t>
            </a:r>
          </a:p>
        </p:txBody>
      </p:sp>
      <p:sp>
        <p:nvSpPr>
          <p:cNvPr id="3" name="內容版面配置區 2">
            <a:extLst>
              <a:ext uri="{FF2B5EF4-FFF2-40B4-BE49-F238E27FC236}">
                <a16:creationId xmlns:a16="http://schemas.microsoft.com/office/drawing/2014/main" id="{6A946103-191D-454D-AFA2-748DD4E41A55}"/>
              </a:ext>
            </a:extLst>
          </p:cNvPr>
          <p:cNvSpPr>
            <a:spLocks noGrp="1"/>
          </p:cNvSpPr>
          <p:nvPr>
            <p:ph idx="1"/>
          </p:nvPr>
        </p:nvSpPr>
        <p:spPr/>
        <p:txBody>
          <a:bodyPr/>
          <a:lstStyle/>
          <a:p>
            <a:r>
              <a:rPr lang="en-US" dirty="0"/>
              <a:t>If we don’t want the Modules to overlap, one of the 4 following equations have to be satisfied</a:t>
            </a:r>
          </a:p>
        </p:txBody>
      </p:sp>
      <p:pic>
        <p:nvPicPr>
          <p:cNvPr id="4" name="圖片 3">
            <a:extLst>
              <a:ext uri="{FF2B5EF4-FFF2-40B4-BE49-F238E27FC236}">
                <a16:creationId xmlns:a16="http://schemas.microsoft.com/office/drawing/2014/main" id="{0A47AF7E-5C11-45B5-8BB7-351007A502E6}"/>
              </a:ext>
            </a:extLst>
          </p:cNvPr>
          <p:cNvPicPr>
            <a:picLocks noChangeAspect="1"/>
          </p:cNvPicPr>
          <p:nvPr/>
        </p:nvPicPr>
        <p:blipFill>
          <a:blip r:embed="rId2"/>
          <a:stretch>
            <a:fillRect/>
          </a:stretch>
        </p:blipFill>
        <p:spPr>
          <a:xfrm>
            <a:off x="4611111" y="2796684"/>
            <a:ext cx="2343477" cy="3515216"/>
          </a:xfrm>
          <a:prstGeom prst="rect">
            <a:avLst/>
          </a:prstGeom>
        </p:spPr>
      </p:pic>
    </p:spTree>
    <p:extLst>
      <p:ext uri="{BB962C8B-B14F-4D97-AF65-F5344CB8AC3E}">
        <p14:creationId xmlns:p14="http://schemas.microsoft.com/office/powerpoint/2010/main" val="26081118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D50D41-3507-4787-85A1-69C35B11D05A}"/>
              </a:ext>
            </a:extLst>
          </p:cNvPr>
          <p:cNvSpPr>
            <a:spLocks noGrp="1"/>
          </p:cNvSpPr>
          <p:nvPr>
            <p:ph type="title"/>
          </p:nvPr>
        </p:nvSpPr>
        <p:spPr/>
        <p:txBody>
          <a:bodyPr/>
          <a:lstStyle/>
          <a:p>
            <a:r>
              <a:rPr lang="en-US" dirty="0"/>
              <a:t>How to represent?</a:t>
            </a: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3974672E-9B68-4644-A72F-95D29CEA08FD}"/>
                  </a:ext>
                </a:extLst>
              </p:cNvPr>
              <p:cNvSpPr>
                <a:spLocks noGrp="1"/>
              </p:cNvSpPr>
              <p:nvPr>
                <p:ph idx="1"/>
              </p:nvPr>
            </p:nvSpPr>
            <p:spPr/>
            <p:txBody>
              <a:bodyPr/>
              <a:lstStyle/>
              <a:p>
                <a:r>
                  <a:rPr lang="en-US" dirty="0"/>
                  <a:t>We introduce a pair of binary variables (</a:t>
                </a:r>
                <a14:m>
                  <m:oMath xmlns:m="http://schemas.openxmlformats.org/officeDocument/2006/math">
                    <m:sSub>
                      <m:sSubPr>
                        <m:ctrlPr>
                          <a:rPr lang="zh-TW" altLang="zh-TW" i="1">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i="1">
                            <a:latin typeface="Cambria Math" panose="02040503050406030204" pitchFamily="18" charset="0"/>
                          </a:rPr>
                          <m:t>𝑖</m:t>
                        </m:r>
                        <m:r>
                          <a:rPr lang="en-US" altLang="zh-TW" b="0" i="1" smtClean="0">
                            <a:latin typeface="Cambria Math" panose="02040503050406030204" pitchFamily="18" charset="0"/>
                          </a:rPr>
                          <m:t>𝑗</m:t>
                        </m:r>
                      </m:sub>
                    </m:sSub>
                    <m:r>
                      <a:rPr lang="en-US" altLang="zh-TW" i="1">
                        <a:latin typeface="Cambria Math" panose="02040503050406030204" pitchFamily="18" charset="0"/>
                      </a:rPr>
                      <m:t>, </m:t>
                    </m:r>
                    <m:sSub>
                      <m:sSubPr>
                        <m:ctrlPr>
                          <a:rPr lang="zh-TW" altLang="zh-TW" i="1">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i="1">
                            <a:latin typeface="Cambria Math" panose="02040503050406030204" pitchFamily="18" charset="0"/>
                          </a:rPr>
                          <m:t>𝑖</m:t>
                        </m:r>
                        <m:r>
                          <a:rPr lang="en-US" altLang="zh-TW" b="0" i="1" smtClean="0">
                            <a:latin typeface="Cambria Math" panose="02040503050406030204" pitchFamily="18" charset="0"/>
                          </a:rPr>
                          <m:t>𝑗</m:t>
                        </m:r>
                      </m:sub>
                    </m:sSub>
                  </m:oMath>
                </a14:m>
                <a:r>
                  <a:rPr lang="en-US" altLang="zh-TW" dirty="0"/>
                  <a:t>) associated with each pair of modules </a:t>
                </a:r>
              </a:p>
              <a:p>
                <a14:m>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𝑖</m:t>
                        </m:r>
                        <m:r>
                          <a:rPr lang="en-US" altLang="zh-TW" i="1">
                            <a:latin typeface="Cambria Math" panose="02040503050406030204" pitchFamily="18" charset="0"/>
                          </a:rPr>
                          <m:t>𝑗</m:t>
                        </m:r>
                      </m:sub>
                    </m:sSub>
                  </m:oMath>
                </a14:m>
                <a:r>
                  <a:rPr lang="en-US" altLang="zh-TW" dirty="0"/>
                  <a:t> = 0 and </a:t>
                </a:r>
                <a14:m>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𝑖</m:t>
                        </m:r>
                        <m:r>
                          <a:rPr lang="en-US" altLang="zh-TW" i="1">
                            <a:latin typeface="Cambria Math" panose="02040503050406030204" pitchFamily="18" charset="0"/>
                          </a:rPr>
                          <m:t>𝑗</m:t>
                        </m:r>
                      </m:sub>
                    </m:sSub>
                  </m:oMath>
                </a14:m>
                <a:r>
                  <a:rPr lang="en-US" altLang="zh-TW" dirty="0"/>
                  <a:t> = 0 implies that module </a:t>
                </a:r>
                <a:r>
                  <a:rPr lang="en-US" altLang="zh-TW" dirty="0" err="1"/>
                  <a:t>i</a:t>
                </a:r>
                <a:r>
                  <a:rPr lang="en-US" altLang="zh-TW" dirty="0"/>
                  <a:t> is left of j </a:t>
                </a:r>
              </a:p>
              <a:p>
                <a14:m>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𝑖𝑗</m:t>
                        </m:r>
                      </m:sub>
                    </m:sSub>
                  </m:oMath>
                </a14:m>
                <a:r>
                  <a:rPr lang="en-US" altLang="zh-TW" dirty="0"/>
                  <a:t> = 0 and </a:t>
                </a:r>
                <a14:m>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𝑖𝑗</m:t>
                        </m:r>
                      </m:sub>
                    </m:sSub>
                  </m:oMath>
                </a14:m>
                <a:r>
                  <a:rPr lang="en-US" altLang="zh-TW" dirty="0"/>
                  <a:t> = 1 implies that module </a:t>
                </a:r>
                <a:r>
                  <a:rPr lang="en-US" altLang="zh-TW" dirty="0" err="1"/>
                  <a:t>i</a:t>
                </a:r>
                <a:r>
                  <a:rPr lang="en-US" altLang="zh-TW" dirty="0"/>
                  <a:t> is below of j </a:t>
                </a:r>
              </a:p>
              <a:p>
                <a14:m>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𝑖𝑗</m:t>
                        </m:r>
                      </m:sub>
                    </m:sSub>
                  </m:oMath>
                </a14:m>
                <a:r>
                  <a:rPr lang="en-US" altLang="zh-TW" dirty="0"/>
                  <a:t> = 1 and </a:t>
                </a:r>
                <a14:m>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𝑖𝑗</m:t>
                        </m:r>
                      </m:sub>
                    </m:sSub>
                  </m:oMath>
                </a14:m>
                <a:r>
                  <a:rPr lang="en-US" altLang="zh-TW" dirty="0"/>
                  <a:t> = 0 implies that module </a:t>
                </a:r>
                <a:r>
                  <a:rPr lang="en-US" altLang="zh-TW" dirty="0" err="1"/>
                  <a:t>i</a:t>
                </a:r>
                <a:r>
                  <a:rPr lang="en-US" altLang="zh-TW" dirty="0"/>
                  <a:t> is right of j </a:t>
                </a:r>
              </a:p>
              <a:p>
                <a14:m>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𝑖𝑗</m:t>
                        </m:r>
                      </m:sub>
                    </m:sSub>
                  </m:oMath>
                </a14:m>
                <a:r>
                  <a:rPr lang="en-US" altLang="zh-TW" dirty="0"/>
                  <a:t> = 1 and </a:t>
                </a:r>
                <a14:m>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𝑖𝑗</m:t>
                        </m:r>
                      </m:sub>
                    </m:sSub>
                  </m:oMath>
                </a14:m>
                <a:r>
                  <a:rPr lang="en-US" altLang="zh-TW" dirty="0"/>
                  <a:t> = 1 implies that module </a:t>
                </a:r>
                <a:r>
                  <a:rPr lang="en-US" altLang="zh-TW" dirty="0" err="1"/>
                  <a:t>i</a:t>
                </a:r>
                <a:r>
                  <a:rPr lang="en-US" altLang="zh-TW" dirty="0"/>
                  <a:t> is above of j </a:t>
                </a:r>
              </a:p>
              <a:p>
                <a:endParaRPr lang="en-US" altLang="zh-TW" dirty="0"/>
              </a:p>
            </p:txBody>
          </p:sp>
        </mc:Choice>
        <mc:Fallback>
          <p:sp>
            <p:nvSpPr>
              <p:cNvPr id="3" name="內容版面配置區 2">
                <a:extLst>
                  <a:ext uri="{FF2B5EF4-FFF2-40B4-BE49-F238E27FC236}">
                    <a16:creationId xmlns:a16="http://schemas.microsoft.com/office/drawing/2014/main" id="{3974672E-9B68-4644-A72F-95D29CEA08FD}"/>
                  </a:ext>
                </a:extLst>
              </p:cNvPr>
              <p:cNvSpPr>
                <a:spLocks noGrp="1" noRot="1" noChangeAspect="1" noMove="1" noResize="1" noEditPoints="1" noAdjustHandles="1" noChangeArrowheads="1" noChangeShapeType="1" noTextEdit="1"/>
              </p:cNvSpPr>
              <p:nvPr>
                <p:ph idx="1"/>
              </p:nvPr>
            </p:nvSpPr>
            <p:spPr>
              <a:blipFill>
                <a:blip r:embed="rId2"/>
                <a:stretch>
                  <a:fillRect l="-1043" t="-1961" r="-348"/>
                </a:stretch>
              </a:blipFill>
            </p:spPr>
            <p:txBody>
              <a:bodyPr/>
              <a:lstStyle/>
              <a:p>
                <a:r>
                  <a:rPr lang="en-US">
                    <a:noFill/>
                  </a:rPr>
                  <a:t> </a:t>
                </a:r>
              </a:p>
            </p:txBody>
          </p:sp>
        </mc:Fallback>
      </mc:AlternateContent>
    </p:spTree>
    <p:extLst>
      <p:ext uri="{BB962C8B-B14F-4D97-AF65-F5344CB8AC3E}">
        <p14:creationId xmlns:p14="http://schemas.microsoft.com/office/powerpoint/2010/main" val="3865998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8C6B95-C1FA-4AB4-A000-DD909587A060}"/>
              </a:ext>
            </a:extLst>
          </p:cNvPr>
          <p:cNvSpPr>
            <a:spLocks noGrp="1"/>
          </p:cNvSpPr>
          <p:nvPr>
            <p:ph type="title"/>
          </p:nvPr>
        </p:nvSpPr>
        <p:spPr/>
        <p:txBody>
          <a:bodyPr/>
          <a:lstStyle/>
          <a:p>
            <a:r>
              <a:rPr lang="en-US" dirty="0"/>
              <a:t>ILP </a:t>
            </a:r>
            <a:r>
              <a:rPr lang="en-US" dirty="0" err="1"/>
              <a:t>floorplanning</a:t>
            </a:r>
            <a:r>
              <a:rPr lang="en-US" dirty="0"/>
              <a:t> </a:t>
            </a: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D0FCB079-5BD1-4C79-961F-226E203ED2AE}"/>
                  </a:ext>
                </a:extLst>
              </p:cNvPr>
              <p:cNvSpPr>
                <a:spLocks noGrp="1"/>
              </p:cNvSpPr>
              <p:nvPr>
                <p:ph idx="1"/>
              </p:nvPr>
            </p:nvSpPr>
            <p:spPr/>
            <p:txBody>
              <a:bodyPr/>
              <a:lstStyle/>
              <a:p>
                <a:r>
                  <a:rPr lang="en-US" dirty="0"/>
                  <a:t>To enforce that no two modules overlap, we introduce two more variables W and H, representing the width and height of the entire floor respectively. If it is not given, we could use the width, height sum of all blocks to be W, H.</a:t>
                </a:r>
              </a:p>
              <a:p>
                <a:r>
                  <a:rPr lang="en-US" dirty="0"/>
                  <a:t>After introducing W and H, combined with the </a:t>
                </a:r>
                <a:r>
                  <a:rPr lang="en-US" altLang="zh-TW" dirty="0"/>
                  <a:t>pair of binary variables (</a:t>
                </a:r>
                <a14:m>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𝑖</m:t>
                        </m:r>
                        <m:r>
                          <a:rPr lang="en-US" altLang="zh-TW" i="1">
                            <a:latin typeface="Cambria Math" panose="02040503050406030204" pitchFamily="18" charset="0"/>
                          </a:rPr>
                          <m:t>𝑗</m:t>
                        </m:r>
                      </m:sub>
                    </m:sSub>
                    <m:r>
                      <a:rPr lang="en-US" altLang="zh-TW" i="1">
                        <a:latin typeface="Cambria Math" panose="02040503050406030204" pitchFamily="18" charset="0"/>
                      </a:rPr>
                      <m:t>, </m:t>
                    </m:r>
                    <m:sSub>
                      <m:sSubPr>
                        <m:ctrlPr>
                          <a:rPr lang="zh-TW"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𝑖</m:t>
                        </m:r>
                        <m:r>
                          <a:rPr lang="en-US" altLang="zh-TW" i="1">
                            <a:latin typeface="Cambria Math" panose="02040503050406030204" pitchFamily="18" charset="0"/>
                          </a:rPr>
                          <m:t>𝑗</m:t>
                        </m:r>
                      </m:sub>
                    </m:sSub>
                  </m:oMath>
                </a14:m>
                <a:r>
                  <a:rPr lang="en-US" altLang="zh-TW" dirty="0"/>
                  <a:t>), we rewrite the four limitations.</a:t>
                </a:r>
              </a:p>
              <a:p>
                <a:endParaRPr lang="en-US" dirty="0"/>
              </a:p>
            </p:txBody>
          </p:sp>
        </mc:Choice>
        <mc:Fallback>
          <p:sp>
            <p:nvSpPr>
              <p:cNvPr id="3" name="內容版面配置區 2">
                <a:extLst>
                  <a:ext uri="{FF2B5EF4-FFF2-40B4-BE49-F238E27FC236}">
                    <a16:creationId xmlns:a16="http://schemas.microsoft.com/office/drawing/2014/main" id="{D0FCB079-5BD1-4C79-961F-226E203ED2AE}"/>
                  </a:ext>
                </a:extLst>
              </p:cNvPr>
              <p:cNvSpPr>
                <a:spLocks noGrp="1" noRot="1" noChangeAspect="1" noMove="1" noResize="1" noEditPoints="1" noAdjustHandles="1" noChangeArrowheads="1" noChangeShapeType="1" noTextEdit="1"/>
              </p:cNvSpPr>
              <p:nvPr>
                <p:ph idx="1"/>
              </p:nvPr>
            </p:nvSpPr>
            <p:spPr>
              <a:blipFill>
                <a:blip r:embed="rId2"/>
                <a:stretch>
                  <a:fillRect l="-1043" t="-2241" r="-1507"/>
                </a:stretch>
              </a:blipFill>
            </p:spPr>
            <p:txBody>
              <a:bodyPr/>
              <a:lstStyle/>
              <a:p>
                <a:r>
                  <a:rPr lang="en-US">
                    <a:noFill/>
                  </a:rPr>
                  <a:t> </a:t>
                </a:r>
              </a:p>
            </p:txBody>
          </p:sp>
        </mc:Fallback>
      </mc:AlternateContent>
      <p:pic>
        <p:nvPicPr>
          <p:cNvPr id="4" name="圖片 3">
            <a:extLst>
              <a:ext uri="{FF2B5EF4-FFF2-40B4-BE49-F238E27FC236}">
                <a16:creationId xmlns:a16="http://schemas.microsoft.com/office/drawing/2014/main" id="{1B27B980-60CD-4E37-9EC6-44F6781B4390}"/>
              </a:ext>
            </a:extLst>
          </p:cNvPr>
          <p:cNvPicPr>
            <a:picLocks noChangeAspect="1"/>
          </p:cNvPicPr>
          <p:nvPr/>
        </p:nvPicPr>
        <p:blipFill>
          <a:blip r:embed="rId3"/>
          <a:stretch>
            <a:fillRect/>
          </a:stretch>
        </p:blipFill>
        <p:spPr>
          <a:xfrm>
            <a:off x="3735844" y="4414652"/>
            <a:ext cx="4720312" cy="2175669"/>
          </a:xfrm>
          <a:prstGeom prst="rect">
            <a:avLst/>
          </a:prstGeom>
        </p:spPr>
      </p:pic>
    </p:spTree>
    <p:extLst>
      <p:ext uri="{BB962C8B-B14F-4D97-AF65-F5344CB8AC3E}">
        <p14:creationId xmlns:p14="http://schemas.microsoft.com/office/powerpoint/2010/main" val="9990115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EEA4C4-3E4D-41A1-9B9D-8A0D5653D92A}"/>
              </a:ext>
            </a:extLst>
          </p:cNvPr>
          <p:cNvSpPr>
            <a:spLocks noGrp="1"/>
          </p:cNvSpPr>
          <p:nvPr>
            <p:ph type="title"/>
          </p:nvPr>
        </p:nvSpPr>
        <p:spPr/>
        <p:txBody>
          <a:bodyPr/>
          <a:lstStyle/>
          <a:p>
            <a:r>
              <a:rPr lang="en-US" dirty="0"/>
              <a:t>Rewriting limitations </a:t>
            </a:r>
          </a:p>
        </p:txBody>
      </p:sp>
      <p:sp>
        <p:nvSpPr>
          <p:cNvPr id="3" name="內容版面配置區 2">
            <a:extLst>
              <a:ext uri="{FF2B5EF4-FFF2-40B4-BE49-F238E27FC236}">
                <a16:creationId xmlns:a16="http://schemas.microsoft.com/office/drawing/2014/main" id="{7A27FB4C-7B7B-4730-9D86-F78626DD8F38}"/>
              </a:ext>
            </a:extLst>
          </p:cNvPr>
          <p:cNvSpPr>
            <a:spLocks noGrp="1"/>
          </p:cNvSpPr>
          <p:nvPr>
            <p:ph idx="1"/>
          </p:nvPr>
        </p:nvSpPr>
        <p:spPr>
          <a:xfrm>
            <a:off x="838200" y="1315233"/>
            <a:ext cx="10515600" cy="4861730"/>
          </a:xfrm>
        </p:spPr>
        <p:txBody>
          <a:bodyPr/>
          <a:lstStyle/>
          <a:p>
            <a:r>
              <a:rPr lang="en-US" dirty="0"/>
              <a:t>The limitations are rewritten as the following</a:t>
            </a:r>
          </a:p>
          <a:p>
            <a:endParaRPr lang="en-US" dirty="0"/>
          </a:p>
          <a:p>
            <a:endParaRPr lang="en-US" dirty="0"/>
          </a:p>
          <a:p>
            <a:endParaRPr lang="en-US" dirty="0"/>
          </a:p>
          <a:p>
            <a:endParaRPr lang="en-US" dirty="0"/>
          </a:p>
          <a:p>
            <a:r>
              <a:rPr lang="en-US" dirty="0"/>
              <a:t>We can find out that, according to the placement of two modules, one of the four equations will be used to reinforce the placement, while the other three conditions will be always true.</a:t>
            </a:r>
          </a:p>
          <a:p>
            <a:pPr marL="0" indent="0">
              <a:buNone/>
            </a:pPr>
            <a:endParaRPr lang="en-US" dirty="0"/>
          </a:p>
        </p:txBody>
      </p:sp>
      <p:pic>
        <p:nvPicPr>
          <p:cNvPr id="5" name="圖片 4">
            <a:extLst>
              <a:ext uri="{FF2B5EF4-FFF2-40B4-BE49-F238E27FC236}">
                <a16:creationId xmlns:a16="http://schemas.microsoft.com/office/drawing/2014/main" id="{272BBC1E-6BF2-46C0-B539-AD36E6E9528B}"/>
              </a:ext>
            </a:extLst>
          </p:cNvPr>
          <p:cNvPicPr>
            <a:picLocks noChangeAspect="1"/>
          </p:cNvPicPr>
          <p:nvPr/>
        </p:nvPicPr>
        <p:blipFill>
          <a:blip r:embed="rId2"/>
          <a:stretch>
            <a:fillRect/>
          </a:stretch>
        </p:blipFill>
        <p:spPr>
          <a:xfrm>
            <a:off x="4328866" y="1826295"/>
            <a:ext cx="3534268" cy="1629002"/>
          </a:xfrm>
          <a:prstGeom prst="rect">
            <a:avLst/>
          </a:prstGeom>
        </p:spPr>
      </p:pic>
    </p:spTree>
    <p:extLst>
      <p:ext uri="{BB962C8B-B14F-4D97-AF65-F5344CB8AC3E}">
        <p14:creationId xmlns:p14="http://schemas.microsoft.com/office/powerpoint/2010/main" val="6345858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標題 1">
                <a:extLst>
                  <a:ext uri="{FF2B5EF4-FFF2-40B4-BE49-F238E27FC236}">
                    <a16:creationId xmlns:a16="http://schemas.microsoft.com/office/drawing/2014/main" id="{C63E2CD1-88B6-4F6E-BB24-D4DC3CB85527}"/>
                  </a:ext>
                </a:extLst>
              </p:cNvPr>
              <p:cNvSpPr>
                <a:spLocks noGrp="1"/>
              </p:cNvSpPr>
              <p:nvPr>
                <p:ph type="title"/>
              </p:nvPr>
            </p:nvSpPr>
            <p:spPr/>
            <p:txBody>
              <a:bodyPr/>
              <a:lstStyle/>
              <a:p>
                <a:r>
                  <a:rPr lang="en-US" dirty="0"/>
                  <a:t>Example, suppose </a:t>
                </a:r>
                <a14:m>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𝑖𝑗</m:t>
                        </m:r>
                      </m:sub>
                    </m:sSub>
                  </m:oMath>
                </a14:m>
                <a:r>
                  <a:rPr lang="en-US" altLang="zh-TW" dirty="0"/>
                  <a:t> = 0 and </a:t>
                </a:r>
                <a14:m>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𝑖𝑗</m:t>
                        </m:r>
                      </m:sub>
                    </m:sSub>
                  </m:oMath>
                </a14:m>
                <a:r>
                  <a:rPr lang="en-US" altLang="zh-TW" dirty="0"/>
                  <a:t> = 1 </a:t>
                </a:r>
                <a:endParaRPr lang="en-US" dirty="0"/>
              </a:p>
            </p:txBody>
          </p:sp>
        </mc:Choice>
        <mc:Fallback>
          <p:sp>
            <p:nvSpPr>
              <p:cNvPr id="2" name="標題 1">
                <a:extLst>
                  <a:ext uri="{FF2B5EF4-FFF2-40B4-BE49-F238E27FC236}">
                    <a16:creationId xmlns:a16="http://schemas.microsoft.com/office/drawing/2014/main" id="{C63E2CD1-88B6-4F6E-BB24-D4DC3CB85527}"/>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sp>
        <p:nvSpPr>
          <p:cNvPr id="3" name="內容版面配置區 2">
            <a:extLst>
              <a:ext uri="{FF2B5EF4-FFF2-40B4-BE49-F238E27FC236}">
                <a16:creationId xmlns:a16="http://schemas.microsoft.com/office/drawing/2014/main" id="{0C5E8CEF-98CB-4B0E-B6EB-633BF2865C80}"/>
              </a:ext>
            </a:extLst>
          </p:cNvPr>
          <p:cNvSpPr>
            <a:spLocks noGrp="1"/>
          </p:cNvSpPr>
          <p:nvPr>
            <p:ph idx="1"/>
          </p:nvPr>
        </p:nvSpPr>
        <p:spPr/>
        <p:txBody>
          <a:bodyPr/>
          <a:lstStyle/>
          <a:p>
            <a:r>
              <a:rPr lang="en-US" dirty="0"/>
              <a:t>The equations will be as the following</a:t>
            </a:r>
          </a:p>
          <a:p>
            <a:endParaRPr lang="en-US" dirty="0"/>
          </a:p>
        </p:txBody>
      </p:sp>
      <p:pic>
        <p:nvPicPr>
          <p:cNvPr id="4" name="圖片 3">
            <a:extLst>
              <a:ext uri="{FF2B5EF4-FFF2-40B4-BE49-F238E27FC236}">
                <a16:creationId xmlns:a16="http://schemas.microsoft.com/office/drawing/2014/main" id="{BBD381ED-8AA5-49EA-8A79-B44716F5F16B}"/>
              </a:ext>
            </a:extLst>
          </p:cNvPr>
          <p:cNvPicPr>
            <a:picLocks noChangeAspect="1"/>
          </p:cNvPicPr>
          <p:nvPr/>
        </p:nvPicPr>
        <p:blipFill>
          <a:blip r:embed="rId3"/>
          <a:stretch>
            <a:fillRect/>
          </a:stretch>
        </p:blipFill>
        <p:spPr>
          <a:xfrm>
            <a:off x="2027725" y="2855934"/>
            <a:ext cx="8136549" cy="2512383"/>
          </a:xfrm>
          <a:prstGeom prst="rect">
            <a:avLst/>
          </a:prstGeom>
        </p:spPr>
      </p:pic>
    </p:spTree>
    <p:extLst>
      <p:ext uri="{BB962C8B-B14F-4D97-AF65-F5344CB8AC3E}">
        <p14:creationId xmlns:p14="http://schemas.microsoft.com/office/powerpoint/2010/main" val="1732388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CE915E-53E6-413B-9FF7-158B9578AE01}"/>
              </a:ext>
            </a:extLst>
          </p:cNvPr>
          <p:cNvSpPr>
            <a:spLocks noGrp="1"/>
          </p:cNvSpPr>
          <p:nvPr>
            <p:ph type="title"/>
          </p:nvPr>
        </p:nvSpPr>
        <p:spPr/>
        <p:txBody>
          <a:bodyPr/>
          <a:lstStyle/>
          <a:p>
            <a:r>
              <a:rPr lang="en-US" dirty="0"/>
              <a:t>Slicing Floorplan Slicing Tree</a:t>
            </a:r>
          </a:p>
        </p:txBody>
      </p:sp>
      <p:sp>
        <p:nvSpPr>
          <p:cNvPr id="3" name="內容版面配置區 2">
            <a:extLst>
              <a:ext uri="{FF2B5EF4-FFF2-40B4-BE49-F238E27FC236}">
                <a16:creationId xmlns:a16="http://schemas.microsoft.com/office/drawing/2014/main" id="{BA9C647B-62B4-4D08-8D32-5AAE3C642A65}"/>
              </a:ext>
            </a:extLst>
          </p:cNvPr>
          <p:cNvSpPr>
            <a:spLocks noGrp="1"/>
          </p:cNvSpPr>
          <p:nvPr>
            <p:ph idx="1"/>
          </p:nvPr>
        </p:nvSpPr>
        <p:spPr>
          <a:xfrm>
            <a:off x="838200" y="1503123"/>
            <a:ext cx="10515600" cy="4673840"/>
          </a:xfrm>
        </p:spPr>
        <p:txBody>
          <a:bodyPr/>
          <a:lstStyle/>
          <a:p>
            <a:r>
              <a:rPr lang="en-US" dirty="0"/>
              <a:t>A composite block’s subblocks are obtained by a horizontal or vertical bisection/slice of the composite block</a:t>
            </a:r>
          </a:p>
          <a:p>
            <a:r>
              <a:rPr lang="en-US" dirty="0"/>
              <a:t>Slicing floorplans can be represented by a slicing tree.</a:t>
            </a:r>
          </a:p>
          <a:p>
            <a:r>
              <a:rPr lang="en-US" dirty="0"/>
              <a:t>A slicing tree could also be called a floor plan of order 2</a:t>
            </a:r>
          </a:p>
          <a:p>
            <a:r>
              <a:rPr lang="en-US" dirty="0"/>
              <a:t>In a slicing tree, all blocks except for the top level block have a parent, and all composite blocks have children</a:t>
            </a:r>
          </a:p>
        </p:txBody>
      </p:sp>
    </p:spTree>
    <p:extLst>
      <p:ext uri="{BB962C8B-B14F-4D97-AF65-F5344CB8AC3E}">
        <p14:creationId xmlns:p14="http://schemas.microsoft.com/office/powerpoint/2010/main" val="1390363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E37894-960B-4739-84BA-322D7DBB78AA}"/>
              </a:ext>
            </a:extLst>
          </p:cNvPr>
          <p:cNvSpPr>
            <a:spLocks noGrp="1"/>
          </p:cNvSpPr>
          <p:nvPr>
            <p:ph type="title"/>
          </p:nvPr>
        </p:nvSpPr>
        <p:spPr/>
        <p:txBody>
          <a:bodyPr/>
          <a:lstStyle/>
          <a:p>
            <a:r>
              <a:rPr lang="en-US" dirty="0"/>
              <a:t>Linear programming Formulation</a:t>
            </a: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F613A3ED-4D69-41CD-8EAA-3839C18D591D}"/>
                  </a:ext>
                </a:extLst>
              </p:cNvPr>
              <p:cNvSpPr>
                <a:spLocks noGrp="1"/>
              </p:cNvSpPr>
              <p:nvPr>
                <p:ph idx="1"/>
              </p:nvPr>
            </p:nvSpPr>
            <p:spPr/>
            <p:txBody>
              <a:bodyPr>
                <a:normAutofit/>
              </a:bodyPr>
              <a:lstStyle/>
              <a:p>
                <a:r>
                  <a:rPr lang="en-US" dirty="0"/>
                  <a:t>Assumption: one dimension of the chip (W) is fixed.</a:t>
                </a:r>
              </a:p>
              <a:p>
                <a:pPr lvl="1"/>
                <a:r>
                  <a:rPr lang="en-US" dirty="0"/>
                  <a:t>This is done to linearize the problem, just have to optimize one variable</a:t>
                </a:r>
              </a:p>
              <a:p>
                <a:r>
                  <a:rPr lang="en-US" dirty="0"/>
                  <a:t>Case 1: All modules are rigid and have fixed orientation (no rotation)</a:t>
                </a:r>
              </a:p>
              <a:p>
                <a:r>
                  <a:rPr lang="en-US" dirty="0"/>
                  <a:t>Constraints</a:t>
                </a:r>
              </a:p>
              <a:p>
                <a:pPr lvl="1"/>
                <a:r>
                  <a:rPr lang="en-US" altLang="zh-TW" dirty="0"/>
                  <a:t>No two modules overlap</a:t>
                </a:r>
              </a:p>
              <a:p>
                <a:pPr lvl="1"/>
                <a:r>
                  <a:rPr lang="en-US" altLang="zh-TW" dirty="0"/>
                  <a:t>Each module is enclosed within the floorplan enveloping rectangle of width W and height Y</a:t>
                </a:r>
              </a:p>
              <a:p>
                <a:pPr lvl="1"/>
                <a:r>
                  <a:rPr lang="en-US" altLang="zh-TW" dirty="0"/>
                  <a:t>We place all modules and the floor in the first quadrant </a:t>
                </a:r>
                <a14:m>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𝑖</m:t>
                        </m:r>
                      </m:sub>
                    </m:sSub>
                    <m:r>
                      <a:rPr lang="en-US" altLang="zh-TW" i="1">
                        <a:latin typeface="Cambria Math" panose="02040503050406030204" pitchFamily="18" charset="0"/>
                      </a:rPr>
                      <m:t>≥0 </m:t>
                    </m:r>
                    <m:r>
                      <a:rPr lang="en-US" altLang="zh-TW" i="1">
                        <a:latin typeface="Cambria Math" panose="02040503050406030204" pitchFamily="18" charset="0"/>
                      </a:rPr>
                      <m:t>, </m:t>
                    </m:r>
                    <m:sSub>
                      <m:sSubPr>
                        <m:ctrlPr>
                          <a:rPr lang="zh-TW"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𝑖</m:t>
                        </m:r>
                      </m:sub>
                    </m:sSub>
                    <m:r>
                      <a:rPr lang="en-US" altLang="zh-TW" i="1">
                        <a:latin typeface="Cambria Math" panose="02040503050406030204" pitchFamily="18" charset="0"/>
                      </a:rPr>
                      <m:t>≥0</m:t>
                    </m:r>
                  </m:oMath>
                </a14:m>
                <a:endParaRPr lang="en-US" dirty="0"/>
              </a:p>
              <a:p>
                <a:r>
                  <a:rPr lang="en-US" dirty="0"/>
                  <a:t>Objective: Since W is fixed, objective would be to minimize Y, the height of the floor plan</a:t>
                </a:r>
              </a:p>
            </p:txBody>
          </p:sp>
        </mc:Choice>
        <mc:Fallback>
          <p:sp>
            <p:nvSpPr>
              <p:cNvPr id="3" name="內容版面配置區 2">
                <a:extLst>
                  <a:ext uri="{FF2B5EF4-FFF2-40B4-BE49-F238E27FC236}">
                    <a16:creationId xmlns:a16="http://schemas.microsoft.com/office/drawing/2014/main" id="{F613A3ED-4D69-41CD-8EAA-3839C18D591D}"/>
                  </a:ext>
                </a:extLst>
              </p:cNvPr>
              <p:cNvSpPr>
                <a:spLocks noGrp="1" noRot="1" noChangeAspect="1" noMove="1" noResize="1" noEditPoints="1" noAdjustHandles="1" noChangeArrowheads="1" noChangeShapeType="1" noTextEdit="1"/>
              </p:cNvSpPr>
              <p:nvPr>
                <p:ph idx="1"/>
              </p:nvPr>
            </p:nvSpPr>
            <p:spPr>
              <a:blipFill>
                <a:blip r:embed="rId2"/>
                <a:stretch>
                  <a:fillRect l="-1043" t="-2241" r="-1449" b="-2661"/>
                </a:stretch>
              </a:blipFill>
            </p:spPr>
            <p:txBody>
              <a:bodyPr/>
              <a:lstStyle/>
              <a:p>
                <a:r>
                  <a:rPr lang="en-US">
                    <a:noFill/>
                  </a:rPr>
                  <a:t> </a:t>
                </a:r>
              </a:p>
            </p:txBody>
          </p:sp>
        </mc:Fallback>
      </mc:AlternateContent>
    </p:spTree>
    <p:extLst>
      <p:ext uri="{BB962C8B-B14F-4D97-AF65-F5344CB8AC3E}">
        <p14:creationId xmlns:p14="http://schemas.microsoft.com/office/powerpoint/2010/main" val="28794332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D20DA3-4202-4902-B8D3-8C81515FCAD4}"/>
              </a:ext>
            </a:extLst>
          </p:cNvPr>
          <p:cNvSpPr>
            <a:spLocks noGrp="1"/>
          </p:cNvSpPr>
          <p:nvPr>
            <p:ph type="title"/>
          </p:nvPr>
        </p:nvSpPr>
        <p:spPr/>
        <p:txBody>
          <a:bodyPr/>
          <a:lstStyle/>
          <a:p>
            <a:r>
              <a:rPr lang="en-US" dirty="0"/>
              <a:t>Linear Programming Formulation</a:t>
            </a:r>
          </a:p>
        </p:txBody>
      </p:sp>
      <p:sp>
        <p:nvSpPr>
          <p:cNvPr id="3" name="內容版面配置區 2">
            <a:extLst>
              <a:ext uri="{FF2B5EF4-FFF2-40B4-BE49-F238E27FC236}">
                <a16:creationId xmlns:a16="http://schemas.microsoft.com/office/drawing/2014/main" id="{ACC12A57-F56E-4BDC-AFFE-EFAF962E2791}"/>
              </a:ext>
            </a:extLst>
          </p:cNvPr>
          <p:cNvSpPr>
            <a:spLocks noGrp="1"/>
          </p:cNvSpPr>
          <p:nvPr>
            <p:ph idx="1"/>
          </p:nvPr>
        </p:nvSpPr>
        <p:spPr/>
        <p:txBody>
          <a:bodyPr/>
          <a:lstStyle/>
          <a:p>
            <a:r>
              <a:rPr lang="en-US" dirty="0"/>
              <a:t>We have the following inequations that we have to satisfy</a:t>
            </a:r>
          </a:p>
          <a:p>
            <a:endParaRPr lang="en-US" dirty="0"/>
          </a:p>
        </p:txBody>
      </p:sp>
      <p:pic>
        <p:nvPicPr>
          <p:cNvPr id="4" name="圖片 3">
            <a:extLst>
              <a:ext uri="{FF2B5EF4-FFF2-40B4-BE49-F238E27FC236}">
                <a16:creationId xmlns:a16="http://schemas.microsoft.com/office/drawing/2014/main" id="{246F9BA2-EB8A-4861-86ED-01BAFA4BE402}"/>
              </a:ext>
            </a:extLst>
          </p:cNvPr>
          <p:cNvPicPr>
            <a:picLocks noChangeAspect="1"/>
          </p:cNvPicPr>
          <p:nvPr/>
        </p:nvPicPr>
        <p:blipFill>
          <a:blip r:embed="rId2"/>
          <a:stretch>
            <a:fillRect/>
          </a:stretch>
        </p:blipFill>
        <p:spPr>
          <a:xfrm>
            <a:off x="1813915" y="2619976"/>
            <a:ext cx="8564170" cy="2762636"/>
          </a:xfrm>
          <a:prstGeom prst="rect">
            <a:avLst/>
          </a:prstGeom>
        </p:spPr>
      </p:pic>
    </p:spTree>
    <p:extLst>
      <p:ext uri="{BB962C8B-B14F-4D97-AF65-F5344CB8AC3E}">
        <p14:creationId xmlns:p14="http://schemas.microsoft.com/office/powerpoint/2010/main" val="3121944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AF24C2-05CA-4553-AD82-3546D20391FA}"/>
              </a:ext>
            </a:extLst>
          </p:cNvPr>
          <p:cNvSpPr>
            <a:spLocks noGrp="1"/>
          </p:cNvSpPr>
          <p:nvPr>
            <p:ph type="title"/>
          </p:nvPr>
        </p:nvSpPr>
        <p:spPr/>
        <p:txBody>
          <a:bodyPr/>
          <a:lstStyle/>
          <a:p>
            <a:r>
              <a:rPr lang="en-US" altLang="zh-TW" dirty="0"/>
              <a:t>Linear programming Formulation</a:t>
            </a:r>
            <a:endParaRPr 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B2F2D735-164D-4B6A-9E85-B60BBC7A50AC}"/>
                  </a:ext>
                </a:extLst>
              </p:cNvPr>
              <p:cNvSpPr>
                <a:spLocks noGrp="1"/>
              </p:cNvSpPr>
              <p:nvPr>
                <p:ph idx="1"/>
              </p:nvPr>
            </p:nvSpPr>
            <p:spPr/>
            <p:txBody>
              <a:bodyPr>
                <a:normAutofit/>
              </a:bodyPr>
              <a:lstStyle/>
              <a:p>
                <a:r>
                  <a:rPr lang="en-US" dirty="0"/>
                  <a:t>Case 2: suppose the modules are Rigid, but rotation is allowed</a:t>
                </a:r>
              </a:p>
              <a:p>
                <a:r>
                  <a:rPr lang="en-US" dirty="0"/>
                  <a:t>We need to add another 0-1 integer variable to record whether the block is rotated or not!</a:t>
                </a:r>
              </a:p>
              <a:p>
                <a:r>
                  <a:rPr lang="en-US" dirty="0"/>
                  <a:t>Introduce </a:t>
                </a:r>
                <a14:m>
                  <m:oMath xmlns:m="http://schemas.openxmlformats.org/officeDocument/2006/math">
                    <m:sSub>
                      <m:sSubPr>
                        <m:ctrlPr>
                          <a:rPr lang="zh-TW" altLang="zh-TW" i="1">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i="1">
                            <a:latin typeface="Cambria Math" panose="02040503050406030204" pitchFamily="18" charset="0"/>
                          </a:rPr>
                          <m:t>𝑖</m:t>
                        </m:r>
                      </m:sub>
                    </m:sSub>
                  </m:oMath>
                </a14:m>
                <a:endParaRPr lang="en-US" altLang="zh-TW" dirty="0"/>
              </a:p>
              <a:p>
                <a:pPr lvl="1"/>
                <a14:m>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𝑧</m:t>
                        </m:r>
                      </m:e>
                      <m:sub>
                        <m:r>
                          <a:rPr lang="en-US" altLang="zh-TW" i="1">
                            <a:latin typeface="Cambria Math" panose="02040503050406030204" pitchFamily="18" charset="0"/>
                          </a:rPr>
                          <m:t>𝑖</m:t>
                        </m:r>
                      </m:sub>
                    </m:sSub>
                  </m:oMath>
                </a14:m>
                <a:r>
                  <a:rPr lang="en-US" altLang="zh-TW" dirty="0"/>
                  <a:t> = 0 if the block is not rotated</a:t>
                </a:r>
              </a:p>
              <a:p>
                <a:pPr lvl="1"/>
                <a14:m>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𝑧</m:t>
                        </m:r>
                      </m:e>
                      <m:sub>
                        <m:r>
                          <a:rPr lang="en-US" altLang="zh-TW" i="1">
                            <a:latin typeface="Cambria Math" panose="02040503050406030204" pitchFamily="18" charset="0"/>
                          </a:rPr>
                          <m:t>𝑖</m:t>
                        </m:r>
                      </m:sub>
                    </m:sSub>
                  </m:oMath>
                </a14:m>
                <a:r>
                  <a:rPr lang="en-US" altLang="zh-TW" dirty="0"/>
                  <a:t> = 1 if the block is rotated</a:t>
                </a:r>
              </a:p>
              <a:p>
                <a:r>
                  <a:rPr lang="en-US" altLang="zh-TW" dirty="0"/>
                  <a:t>We have to change the inequations to account for rotating!!</a:t>
                </a:r>
                <a:endParaRPr lang="en-US" dirty="0"/>
              </a:p>
              <a:p>
                <a:pPr lvl="1"/>
                <a:endParaRPr lang="en-US" dirty="0"/>
              </a:p>
            </p:txBody>
          </p:sp>
        </mc:Choice>
        <mc:Fallback>
          <p:sp>
            <p:nvSpPr>
              <p:cNvPr id="3" name="內容版面配置區 2">
                <a:extLst>
                  <a:ext uri="{FF2B5EF4-FFF2-40B4-BE49-F238E27FC236}">
                    <a16:creationId xmlns:a16="http://schemas.microsoft.com/office/drawing/2014/main" id="{B2F2D735-164D-4B6A-9E85-B60BBC7A50A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0480649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4B905-457D-43C8-9D6E-6552FC603BF0}"/>
              </a:ext>
            </a:extLst>
          </p:cNvPr>
          <p:cNvSpPr>
            <a:spLocks noGrp="1"/>
          </p:cNvSpPr>
          <p:nvPr>
            <p:ph type="title"/>
          </p:nvPr>
        </p:nvSpPr>
        <p:spPr>
          <a:xfrm>
            <a:off x="838200" y="-206115"/>
            <a:ext cx="10515600" cy="1325563"/>
          </a:xfrm>
        </p:spPr>
        <p:txBody>
          <a:bodyPr/>
          <a:lstStyle/>
          <a:p>
            <a:r>
              <a:rPr lang="en-US" dirty="0"/>
              <a:t>Linear Programming Formulation </a:t>
            </a: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AE1B1317-3C96-4392-91F4-B75858543D37}"/>
                  </a:ext>
                </a:extLst>
              </p:cNvPr>
              <p:cNvSpPr>
                <a:spLocks noGrp="1"/>
              </p:cNvSpPr>
              <p:nvPr>
                <p:ph idx="1"/>
              </p:nvPr>
            </p:nvSpPr>
            <p:spPr>
              <a:xfrm>
                <a:off x="838200" y="944797"/>
                <a:ext cx="10515600" cy="4351338"/>
              </a:xfrm>
            </p:spPr>
            <p:txBody>
              <a:bodyPr/>
              <a:lstStyle/>
              <a:p>
                <a:r>
                  <a:rPr lang="en-US" altLang="zh-TW" dirty="0"/>
                  <a:t>Introduce </a:t>
                </a:r>
                <a14:m>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𝑧</m:t>
                        </m:r>
                      </m:e>
                      <m:sub>
                        <m:r>
                          <a:rPr lang="en-US" altLang="zh-TW" i="1">
                            <a:latin typeface="Cambria Math" panose="02040503050406030204" pitchFamily="18" charset="0"/>
                          </a:rPr>
                          <m:t>𝑖</m:t>
                        </m:r>
                      </m:sub>
                    </m:sSub>
                  </m:oMath>
                </a14:m>
                <a:endParaRPr lang="en-US" altLang="zh-TW" dirty="0"/>
              </a:p>
              <a:p>
                <a:pPr lvl="1"/>
                <a14:m>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𝑧</m:t>
                        </m:r>
                      </m:e>
                      <m:sub>
                        <m:r>
                          <a:rPr lang="en-US" altLang="zh-TW" i="1">
                            <a:latin typeface="Cambria Math" panose="02040503050406030204" pitchFamily="18" charset="0"/>
                          </a:rPr>
                          <m:t>𝑖</m:t>
                        </m:r>
                      </m:sub>
                    </m:sSub>
                  </m:oMath>
                </a14:m>
                <a:r>
                  <a:rPr lang="en-US" altLang="zh-TW" dirty="0"/>
                  <a:t> = 0 if the block is not rotated</a:t>
                </a:r>
              </a:p>
              <a:p>
                <a:pPr lvl="1"/>
                <a14:m>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𝑧</m:t>
                        </m:r>
                      </m:e>
                      <m:sub>
                        <m:r>
                          <a:rPr lang="en-US" altLang="zh-TW" i="1">
                            <a:latin typeface="Cambria Math" panose="02040503050406030204" pitchFamily="18" charset="0"/>
                          </a:rPr>
                          <m:t>𝑖</m:t>
                        </m:r>
                      </m:sub>
                    </m:sSub>
                  </m:oMath>
                </a14:m>
                <a:r>
                  <a:rPr lang="en-US" altLang="zh-TW" dirty="0"/>
                  <a:t> = 1 if the block is rotated</a:t>
                </a:r>
              </a:p>
              <a:p>
                <a:r>
                  <a:rPr lang="en-US" altLang="zh-TW" dirty="0"/>
                  <a:t>W and H</a:t>
                </a:r>
                <a:r>
                  <a:rPr lang="zh-TW" altLang="en-US" dirty="0"/>
                  <a:t> </a:t>
                </a:r>
                <a:r>
                  <a:rPr lang="en-US" altLang="zh-TW" dirty="0"/>
                  <a:t>has to be replaced by M since we don’t know which direction the block will be placed </a:t>
                </a:r>
              </a:p>
              <a:p>
                <a:pPr lvl="1"/>
                <a:r>
                  <a:rPr lang="en-US" altLang="zh-TW" dirty="0"/>
                  <a:t>M can be set to max(W,H) or W+H</a:t>
                </a:r>
              </a:p>
              <a:p>
                <a:r>
                  <a:rPr lang="en-US" altLang="zh-TW" dirty="0"/>
                  <a:t>The number of equations remains unchanged, however, the number of 0-1 integer variables have increased by n(number of modules)</a:t>
                </a:r>
              </a:p>
              <a:p>
                <a:pPr lvl="1"/>
                <a:endParaRPr lang="en-US" altLang="zh-TW" dirty="0"/>
              </a:p>
            </p:txBody>
          </p:sp>
        </mc:Choice>
        <mc:Fallback>
          <p:sp>
            <p:nvSpPr>
              <p:cNvPr id="3" name="內容版面配置區 2">
                <a:extLst>
                  <a:ext uri="{FF2B5EF4-FFF2-40B4-BE49-F238E27FC236}">
                    <a16:creationId xmlns:a16="http://schemas.microsoft.com/office/drawing/2014/main" id="{AE1B1317-3C96-4392-91F4-B75858543D37}"/>
                  </a:ext>
                </a:extLst>
              </p:cNvPr>
              <p:cNvSpPr>
                <a:spLocks noGrp="1" noRot="1" noChangeAspect="1" noMove="1" noResize="1" noEditPoints="1" noAdjustHandles="1" noChangeArrowheads="1" noChangeShapeType="1" noTextEdit="1"/>
              </p:cNvSpPr>
              <p:nvPr>
                <p:ph idx="1"/>
              </p:nvPr>
            </p:nvSpPr>
            <p:spPr>
              <a:xfrm>
                <a:off x="838200" y="944797"/>
                <a:ext cx="10515600" cy="4351338"/>
              </a:xfrm>
              <a:blipFill>
                <a:blip r:embed="rId2"/>
                <a:stretch>
                  <a:fillRect l="-1043" t="-2381"/>
                </a:stretch>
              </a:blipFill>
            </p:spPr>
            <p:txBody>
              <a:bodyPr/>
              <a:lstStyle/>
              <a:p>
                <a:r>
                  <a:rPr lang="en-US">
                    <a:noFill/>
                  </a:rPr>
                  <a:t> </a:t>
                </a:r>
              </a:p>
            </p:txBody>
          </p:sp>
        </mc:Fallback>
      </mc:AlternateContent>
      <p:pic>
        <p:nvPicPr>
          <p:cNvPr id="4" name="圖片 3">
            <a:extLst>
              <a:ext uri="{FF2B5EF4-FFF2-40B4-BE49-F238E27FC236}">
                <a16:creationId xmlns:a16="http://schemas.microsoft.com/office/drawing/2014/main" id="{609E7D51-C580-46F9-8D1C-E7A4A8D93EB8}"/>
              </a:ext>
            </a:extLst>
          </p:cNvPr>
          <p:cNvPicPr>
            <a:picLocks noChangeAspect="1"/>
          </p:cNvPicPr>
          <p:nvPr/>
        </p:nvPicPr>
        <p:blipFill>
          <a:blip r:embed="rId3"/>
          <a:stretch>
            <a:fillRect/>
          </a:stretch>
        </p:blipFill>
        <p:spPr>
          <a:xfrm>
            <a:off x="1670838" y="4432553"/>
            <a:ext cx="8649907" cy="2276793"/>
          </a:xfrm>
          <a:prstGeom prst="rect">
            <a:avLst/>
          </a:prstGeom>
        </p:spPr>
      </p:pic>
    </p:spTree>
    <p:extLst>
      <p:ext uri="{BB962C8B-B14F-4D97-AF65-F5344CB8AC3E}">
        <p14:creationId xmlns:p14="http://schemas.microsoft.com/office/powerpoint/2010/main" val="4045443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52E82F-7179-4821-A237-C6ADD42EA208}"/>
              </a:ext>
            </a:extLst>
          </p:cNvPr>
          <p:cNvSpPr>
            <a:spLocks noGrp="1"/>
          </p:cNvSpPr>
          <p:nvPr>
            <p:ph type="title"/>
          </p:nvPr>
        </p:nvSpPr>
        <p:spPr/>
        <p:txBody>
          <a:bodyPr/>
          <a:lstStyle/>
          <a:p>
            <a:r>
              <a:rPr lang="en-US" dirty="0"/>
              <a:t>Example</a:t>
            </a:r>
          </a:p>
        </p:txBody>
      </p:sp>
      <p:sp>
        <p:nvSpPr>
          <p:cNvPr id="3" name="內容版面配置區 2">
            <a:extLst>
              <a:ext uri="{FF2B5EF4-FFF2-40B4-BE49-F238E27FC236}">
                <a16:creationId xmlns:a16="http://schemas.microsoft.com/office/drawing/2014/main" id="{359B2E29-1902-48EB-8544-A5969501383C}"/>
              </a:ext>
            </a:extLst>
          </p:cNvPr>
          <p:cNvSpPr>
            <a:spLocks noGrp="1"/>
          </p:cNvSpPr>
          <p:nvPr>
            <p:ph idx="1"/>
          </p:nvPr>
        </p:nvSpPr>
        <p:spPr>
          <a:xfrm>
            <a:off x="838200" y="1402915"/>
            <a:ext cx="10515600" cy="4774048"/>
          </a:xfrm>
        </p:spPr>
        <p:txBody>
          <a:bodyPr/>
          <a:lstStyle/>
          <a:p>
            <a:r>
              <a:rPr lang="en-US" dirty="0"/>
              <a:t>Problem: Formulate the ILP </a:t>
            </a:r>
            <a:r>
              <a:rPr lang="en-US" dirty="0" err="1"/>
              <a:t>floorplanning</a:t>
            </a:r>
            <a:r>
              <a:rPr lang="en-US" dirty="0"/>
              <a:t> for the following instances, The desired aspect ration is 1 </a:t>
            </a:r>
          </a:p>
          <a:p>
            <a:pPr lvl="1"/>
            <a:r>
              <a:rPr lang="en-US" dirty="0"/>
              <a:t>The dimension of the fixed modules are given as (width, height)</a:t>
            </a:r>
          </a:p>
          <a:p>
            <a:pPr lvl="1"/>
            <a:r>
              <a:rPr lang="en-US" dirty="0"/>
              <a:t>There are four fixed modules, </a:t>
            </a:r>
            <a:r>
              <a:rPr lang="en-US" altLang="zh-TW" i="1" dirty="0"/>
              <a:t>m</a:t>
            </a:r>
            <a:r>
              <a:rPr lang="en-US" altLang="zh-TW" dirty="0"/>
              <a:t>1(4</a:t>
            </a:r>
            <a:r>
              <a:rPr lang="en-US" altLang="zh-TW" i="1" dirty="0"/>
              <a:t>, </a:t>
            </a:r>
            <a:r>
              <a:rPr lang="en-US" altLang="zh-TW" dirty="0"/>
              <a:t>5), </a:t>
            </a:r>
            <a:r>
              <a:rPr lang="en-US" altLang="zh-TW" i="1" dirty="0"/>
              <a:t>m</a:t>
            </a:r>
            <a:r>
              <a:rPr lang="en-US" altLang="zh-TW" dirty="0"/>
              <a:t>2(3</a:t>
            </a:r>
            <a:r>
              <a:rPr lang="en-US" altLang="zh-TW" i="1" dirty="0"/>
              <a:t>, </a:t>
            </a:r>
            <a:r>
              <a:rPr lang="en-US" altLang="zh-TW" dirty="0"/>
              <a:t>7), </a:t>
            </a:r>
            <a:r>
              <a:rPr lang="en-US" altLang="zh-TW" i="1" dirty="0"/>
              <a:t>m</a:t>
            </a:r>
            <a:r>
              <a:rPr lang="en-US" altLang="zh-TW" dirty="0"/>
              <a:t>3(6</a:t>
            </a:r>
            <a:r>
              <a:rPr lang="en-US" altLang="zh-TW" i="1" dirty="0"/>
              <a:t>, </a:t>
            </a:r>
            <a:r>
              <a:rPr lang="en-US" altLang="zh-TW" dirty="0"/>
              <a:t>4), and </a:t>
            </a:r>
            <a:r>
              <a:rPr lang="en-US" altLang="zh-TW" i="1" dirty="0"/>
              <a:t>m</a:t>
            </a:r>
            <a:r>
              <a:rPr lang="en-US" altLang="zh-TW" dirty="0"/>
              <a:t>4(7</a:t>
            </a:r>
            <a:r>
              <a:rPr lang="en-US" altLang="zh-TW" i="1" dirty="0"/>
              <a:t>, </a:t>
            </a:r>
            <a:r>
              <a:rPr lang="en-US" altLang="zh-TW" dirty="0"/>
              <a:t>7). Rotation is not allowed.</a:t>
            </a:r>
          </a:p>
          <a:p>
            <a:pPr lvl="1"/>
            <a:r>
              <a:rPr lang="en-US" dirty="0"/>
              <a:t>The aspect ration = 1 helps simplify the problem</a:t>
            </a:r>
          </a:p>
        </p:txBody>
      </p:sp>
    </p:spTree>
    <p:extLst>
      <p:ext uri="{BB962C8B-B14F-4D97-AF65-F5344CB8AC3E}">
        <p14:creationId xmlns:p14="http://schemas.microsoft.com/office/powerpoint/2010/main" val="10242269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1A9650-3155-493D-AC79-B2530AD4F076}"/>
              </a:ext>
            </a:extLst>
          </p:cNvPr>
          <p:cNvSpPr>
            <a:spLocks noGrp="1"/>
          </p:cNvSpPr>
          <p:nvPr>
            <p:ph type="title"/>
          </p:nvPr>
        </p:nvSpPr>
        <p:spPr/>
        <p:txBody>
          <a:bodyPr/>
          <a:lstStyle/>
          <a:p>
            <a:r>
              <a:rPr lang="en-US" dirty="0"/>
              <a:t>Step 1</a:t>
            </a:r>
          </a:p>
        </p:txBody>
      </p:sp>
      <p:sp>
        <p:nvSpPr>
          <p:cNvPr id="3" name="內容版面配置區 2">
            <a:extLst>
              <a:ext uri="{FF2B5EF4-FFF2-40B4-BE49-F238E27FC236}">
                <a16:creationId xmlns:a16="http://schemas.microsoft.com/office/drawing/2014/main" id="{1667826F-A666-46CE-8FB4-0801C2DDB191}"/>
              </a:ext>
            </a:extLst>
          </p:cNvPr>
          <p:cNvSpPr>
            <a:spLocks noGrp="1"/>
          </p:cNvSpPr>
          <p:nvPr>
            <p:ph idx="1"/>
          </p:nvPr>
        </p:nvSpPr>
        <p:spPr/>
        <p:txBody>
          <a:bodyPr/>
          <a:lstStyle/>
          <a:p>
            <a:r>
              <a:rPr lang="en-US" dirty="0"/>
              <a:t>We obtain the list of continuous and integer variables as follows </a:t>
            </a:r>
          </a:p>
          <a:p>
            <a:endParaRPr lang="en-US" altLang="zh-TW" dirty="0"/>
          </a:p>
          <a:p>
            <a:endParaRPr lang="en-US" altLang="zh-TW" dirty="0"/>
          </a:p>
          <a:p>
            <a:endParaRPr lang="en-US" altLang="zh-TW" dirty="0"/>
          </a:p>
          <a:p>
            <a:endParaRPr lang="en-US" altLang="zh-TW" dirty="0"/>
          </a:p>
          <a:p>
            <a:r>
              <a:rPr lang="en-US" altLang="zh-TW" dirty="0"/>
              <a:t>Calculate the upper bound as following </a:t>
            </a:r>
            <a:endParaRPr lang="es-ES" altLang="zh-TW" dirty="0"/>
          </a:p>
        </p:txBody>
      </p:sp>
      <p:pic>
        <p:nvPicPr>
          <p:cNvPr id="4" name="圖片 3">
            <a:extLst>
              <a:ext uri="{FF2B5EF4-FFF2-40B4-BE49-F238E27FC236}">
                <a16:creationId xmlns:a16="http://schemas.microsoft.com/office/drawing/2014/main" id="{BEB38354-9ADE-4D81-83E4-8A3D945CF03D}"/>
              </a:ext>
            </a:extLst>
          </p:cNvPr>
          <p:cNvPicPr>
            <a:picLocks noChangeAspect="1"/>
          </p:cNvPicPr>
          <p:nvPr/>
        </p:nvPicPr>
        <p:blipFill>
          <a:blip r:embed="rId2"/>
          <a:stretch>
            <a:fillRect/>
          </a:stretch>
        </p:blipFill>
        <p:spPr>
          <a:xfrm>
            <a:off x="3947431" y="4853641"/>
            <a:ext cx="4564111" cy="1323322"/>
          </a:xfrm>
          <a:prstGeom prst="rect">
            <a:avLst/>
          </a:prstGeom>
        </p:spPr>
      </p:pic>
      <p:pic>
        <p:nvPicPr>
          <p:cNvPr id="5" name="圖片 4">
            <a:extLst>
              <a:ext uri="{FF2B5EF4-FFF2-40B4-BE49-F238E27FC236}">
                <a16:creationId xmlns:a16="http://schemas.microsoft.com/office/drawing/2014/main" id="{DB09FCA5-A2D9-46E1-AC8F-0C85701AF810}"/>
              </a:ext>
            </a:extLst>
          </p:cNvPr>
          <p:cNvPicPr>
            <a:picLocks noChangeAspect="1"/>
          </p:cNvPicPr>
          <p:nvPr/>
        </p:nvPicPr>
        <p:blipFill>
          <a:blip r:embed="rId3"/>
          <a:stretch>
            <a:fillRect/>
          </a:stretch>
        </p:blipFill>
        <p:spPr>
          <a:xfrm>
            <a:off x="1010916" y="2392470"/>
            <a:ext cx="9220787" cy="1841325"/>
          </a:xfrm>
          <a:prstGeom prst="rect">
            <a:avLst/>
          </a:prstGeom>
        </p:spPr>
      </p:pic>
    </p:spTree>
    <p:extLst>
      <p:ext uri="{BB962C8B-B14F-4D97-AF65-F5344CB8AC3E}">
        <p14:creationId xmlns:p14="http://schemas.microsoft.com/office/powerpoint/2010/main" val="1764548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4FFDCAF-4EA1-4476-8546-182278356269}"/>
              </a:ext>
            </a:extLst>
          </p:cNvPr>
          <p:cNvSpPr>
            <a:spLocks noGrp="1"/>
          </p:cNvSpPr>
          <p:nvPr>
            <p:ph idx="1"/>
          </p:nvPr>
        </p:nvSpPr>
        <p:spPr>
          <a:xfrm>
            <a:off x="838200" y="250521"/>
            <a:ext cx="10515600" cy="5926442"/>
          </a:xfrm>
        </p:spPr>
        <p:txBody>
          <a:bodyPr/>
          <a:lstStyle/>
          <a:p>
            <a:r>
              <a:rPr lang="en-US" dirty="0"/>
              <a:t>We then try to minimize </a:t>
            </a:r>
            <a:r>
              <a:rPr lang="en-US" altLang="zh-TW" i="1" dirty="0"/>
              <a:t>y∗,</a:t>
            </a:r>
          </a:p>
          <a:p>
            <a:pPr marL="0" indent="0">
              <a:buNone/>
            </a:pPr>
            <a:r>
              <a:rPr lang="en-US" altLang="zh-TW" i="1" dirty="0"/>
              <a:t> following the non-overlap constraints, we obtain </a:t>
            </a:r>
          </a:p>
          <a:p>
            <a:pPr marL="0" indent="0">
              <a:buNone/>
            </a:pPr>
            <a:endParaRPr lang="en-US" dirty="0"/>
          </a:p>
        </p:txBody>
      </p:sp>
      <p:pic>
        <p:nvPicPr>
          <p:cNvPr id="4" name="圖片 3">
            <a:extLst>
              <a:ext uri="{FF2B5EF4-FFF2-40B4-BE49-F238E27FC236}">
                <a16:creationId xmlns:a16="http://schemas.microsoft.com/office/drawing/2014/main" id="{741D87FA-D46B-4724-A91E-6E83F2676C17}"/>
              </a:ext>
            </a:extLst>
          </p:cNvPr>
          <p:cNvPicPr>
            <a:picLocks noChangeAspect="1"/>
          </p:cNvPicPr>
          <p:nvPr/>
        </p:nvPicPr>
        <p:blipFill>
          <a:blip r:embed="rId2"/>
          <a:stretch>
            <a:fillRect/>
          </a:stretch>
        </p:blipFill>
        <p:spPr>
          <a:xfrm>
            <a:off x="971707" y="1830133"/>
            <a:ext cx="4499080" cy="3869209"/>
          </a:xfrm>
          <a:prstGeom prst="rect">
            <a:avLst/>
          </a:prstGeom>
        </p:spPr>
      </p:pic>
      <p:pic>
        <p:nvPicPr>
          <p:cNvPr id="5" name="圖片 4">
            <a:extLst>
              <a:ext uri="{FF2B5EF4-FFF2-40B4-BE49-F238E27FC236}">
                <a16:creationId xmlns:a16="http://schemas.microsoft.com/office/drawing/2014/main" id="{57E9D0E7-5BCC-410E-B8C0-61707AE63200}"/>
              </a:ext>
            </a:extLst>
          </p:cNvPr>
          <p:cNvPicPr>
            <a:picLocks noChangeAspect="1"/>
          </p:cNvPicPr>
          <p:nvPr/>
        </p:nvPicPr>
        <p:blipFill>
          <a:blip r:embed="rId3"/>
          <a:stretch>
            <a:fillRect/>
          </a:stretch>
        </p:blipFill>
        <p:spPr>
          <a:xfrm>
            <a:off x="6353784" y="1215345"/>
            <a:ext cx="4272449" cy="5642655"/>
          </a:xfrm>
          <a:prstGeom prst="rect">
            <a:avLst/>
          </a:prstGeom>
        </p:spPr>
      </p:pic>
    </p:spTree>
    <p:extLst>
      <p:ext uri="{BB962C8B-B14F-4D97-AF65-F5344CB8AC3E}">
        <p14:creationId xmlns:p14="http://schemas.microsoft.com/office/powerpoint/2010/main" val="5937899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6728CD9-A986-436F-A774-9EC99E78E839}"/>
              </a:ext>
            </a:extLst>
          </p:cNvPr>
          <p:cNvSpPr>
            <a:spLocks noGrp="1"/>
          </p:cNvSpPr>
          <p:nvPr>
            <p:ph idx="1"/>
          </p:nvPr>
        </p:nvSpPr>
        <p:spPr>
          <a:xfrm>
            <a:off x="838200" y="626301"/>
            <a:ext cx="10515600" cy="5550662"/>
          </a:xfrm>
        </p:spPr>
        <p:txBody>
          <a:bodyPr/>
          <a:lstStyle/>
          <a:p>
            <a:r>
              <a:rPr lang="en-US" dirty="0"/>
              <a:t>Following the variable type constraints, we obtain</a:t>
            </a:r>
          </a:p>
          <a:p>
            <a:endParaRPr lang="en-US" dirty="0"/>
          </a:p>
          <a:p>
            <a:endParaRPr lang="en-US" dirty="0"/>
          </a:p>
          <a:p>
            <a:endParaRPr lang="en-US" dirty="0"/>
          </a:p>
          <a:p>
            <a:endParaRPr lang="en-US" dirty="0"/>
          </a:p>
          <a:p>
            <a:r>
              <a:rPr lang="en-US" dirty="0"/>
              <a:t>Following the chip width constraints: </a:t>
            </a:r>
          </a:p>
        </p:txBody>
      </p:sp>
      <p:pic>
        <p:nvPicPr>
          <p:cNvPr id="4" name="圖片 3">
            <a:extLst>
              <a:ext uri="{FF2B5EF4-FFF2-40B4-BE49-F238E27FC236}">
                <a16:creationId xmlns:a16="http://schemas.microsoft.com/office/drawing/2014/main" id="{9AF65CB6-A499-4F45-9933-92EAA254DF47}"/>
              </a:ext>
            </a:extLst>
          </p:cNvPr>
          <p:cNvPicPr>
            <a:picLocks noChangeAspect="1"/>
          </p:cNvPicPr>
          <p:nvPr/>
        </p:nvPicPr>
        <p:blipFill>
          <a:blip r:embed="rId2"/>
          <a:stretch>
            <a:fillRect/>
          </a:stretch>
        </p:blipFill>
        <p:spPr>
          <a:xfrm>
            <a:off x="2815764" y="1212457"/>
            <a:ext cx="5852247" cy="2058270"/>
          </a:xfrm>
          <a:prstGeom prst="rect">
            <a:avLst/>
          </a:prstGeom>
        </p:spPr>
      </p:pic>
      <p:pic>
        <p:nvPicPr>
          <p:cNvPr id="5" name="圖片 4">
            <a:extLst>
              <a:ext uri="{FF2B5EF4-FFF2-40B4-BE49-F238E27FC236}">
                <a16:creationId xmlns:a16="http://schemas.microsoft.com/office/drawing/2014/main" id="{148BB5BB-332A-4390-B3C1-2933134C8EBF}"/>
              </a:ext>
            </a:extLst>
          </p:cNvPr>
          <p:cNvPicPr>
            <a:picLocks noChangeAspect="1"/>
          </p:cNvPicPr>
          <p:nvPr/>
        </p:nvPicPr>
        <p:blipFill>
          <a:blip r:embed="rId3"/>
          <a:stretch>
            <a:fillRect/>
          </a:stretch>
        </p:blipFill>
        <p:spPr>
          <a:xfrm>
            <a:off x="4463356" y="3747696"/>
            <a:ext cx="2557061" cy="2484003"/>
          </a:xfrm>
          <a:prstGeom prst="rect">
            <a:avLst/>
          </a:prstGeom>
        </p:spPr>
      </p:pic>
    </p:spTree>
    <p:extLst>
      <p:ext uri="{BB962C8B-B14F-4D97-AF65-F5344CB8AC3E}">
        <p14:creationId xmlns:p14="http://schemas.microsoft.com/office/powerpoint/2010/main" val="29511876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DAF121C-DEB1-4B20-AACE-51443C46A4AE}"/>
              </a:ext>
            </a:extLst>
          </p:cNvPr>
          <p:cNvSpPr>
            <a:spLocks noGrp="1"/>
          </p:cNvSpPr>
          <p:nvPr>
            <p:ph idx="1"/>
          </p:nvPr>
        </p:nvSpPr>
        <p:spPr>
          <a:xfrm>
            <a:off x="838200" y="300625"/>
            <a:ext cx="10515600" cy="5876338"/>
          </a:xfrm>
        </p:spPr>
        <p:txBody>
          <a:bodyPr/>
          <a:lstStyle/>
          <a:p>
            <a:r>
              <a:rPr lang="en-US" dirty="0"/>
              <a:t>Following the height constraints:</a:t>
            </a:r>
          </a:p>
          <a:p>
            <a:endParaRPr lang="en-US" dirty="0"/>
          </a:p>
          <a:p>
            <a:endParaRPr lang="en-US" dirty="0"/>
          </a:p>
          <a:p>
            <a:endParaRPr lang="en-US" dirty="0"/>
          </a:p>
          <a:p>
            <a:endParaRPr lang="en-US" dirty="0"/>
          </a:p>
          <a:p>
            <a:r>
              <a:rPr lang="en-US" altLang="zh-TW" dirty="0"/>
              <a:t>After using a commercial solver, we obtain the following floorplan</a:t>
            </a:r>
            <a:endParaRPr lang="en-US" dirty="0"/>
          </a:p>
          <a:p>
            <a:endParaRPr lang="en-US" dirty="0"/>
          </a:p>
        </p:txBody>
      </p:sp>
      <p:pic>
        <p:nvPicPr>
          <p:cNvPr id="4" name="圖片 3">
            <a:extLst>
              <a:ext uri="{FF2B5EF4-FFF2-40B4-BE49-F238E27FC236}">
                <a16:creationId xmlns:a16="http://schemas.microsoft.com/office/drawing/2014/main" id="{F0949FE9-43B6-4E3C-9AB8-B0E4BECFF602}"/>
              </a:ext>
            </a:extLst>
          </p:cNvPr>
          <p:cNvPicPr>
            <a:picLocks noChangeAspect="1"/>
          </p:cNvPicPr>
          <p:nvPr/>
        </p:nvPicPr>
        <p:blipFill>
          <a:blip r:embed="rId2"/>
          <a:stretch>
            <a:fillRect/>
          </a:stretch>
        </p:blipFill>
        <p:spPr>
          <a:xfrm>
            <a:off x="4607784" y="681037"/>
            <a:ext cx="2569630" cy="2076619"/>
          </a:xfrm>
          <a:prstGeom prst="rect">
            <a:avLst/>
          </a:prstGeom>
        </p:spPr>
      </p:pic>
      <p:pic>
        <p:nvPicPr>
          <p:cNvPr id="5" name="圖片 4">
            <a:extLst>
              <a:ext uri="{FF2B5EF4-FFF2-40B4-BE49-F238E27FC236}">
                <a16:creationId xmlns:a16="http://schemas.microsoft.com/office/drawing/2014/main" id="{35C41BB1-0CEB-4D4C-A6E3-FFD0A9D7B1ED}"/>
              </a:ext>
            </a:extLst>
          </p:cNvPr>
          <p:cNvPicPr>
            <a:picLocks noChangeAspect="1"/>
          </p:cNvPicPr>
          <p:nvPr/>
        </p:nvPicPr>
        <p:blipFill>
          <a:blip r:embed="rId3"/>
          <a:stretch>
            <a:fillRect/>
          </a:stretch>
        </p:blipFill>
        <p:spPr>
          <a:xfrm>
            <a:off x="4142720" y="3238794"/>
            <a:ext cx="3260161" cy="3073552"/>
          </a:xfrm>
          <a:prstGeom prst="rect">
            <a:avLst/>
          </a:prstGeom>
        </p:spPr>
      </p:pic>
    </p:spTree>
    <p:extLst>
      <p:ext uri="{BB962C8B-B14F-4D97-AF65-F5344CB8AC3E}">
        <p14:creationId xmlns:p14="http://schemas.microsoft.com/office/powerpoint/2010/main" val="5538074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755B55-E74A-4E17-A749-34433369B4ED}"/>
              </a:ext>
            </a:extLst>
          </p:cNvPr>
          <p:cNvSpPr>
            <a:spLocks noGrp="1"/>
          </p:cNvSpPr>
          <p:nvPr>
            <p:ph type="title"/>
          </p:nvPr>
        </p:nvSpPr>
        <p:spPr/>
        <p:txBody>
          <a:bodyPr/>
          <a:lstStyle/>
          <a:p>
            <a:r>
              <a:rPr lang="en-US" dirty="0"/>
              <a:t>Sequence pair Algorithm</a:t>
            </a:r>
          </a:p>
        </p:txBody>
      </p:sp>
      <p:sp>
        <p:nvSpPr>
          <p:cNvPr id="3" name="內容版面配置區 2">
            <a:extLst>
              <a:ext uri="{FF2B5EF4-FFF2-40B4-BE49-F238E27FC236}">
                <a16:creationId xmlns:a16="http://schemas.microsoft.com/office/drawing/2014/main" id="{432C57C7-6BAE-4B71-A17A-4DDE681E753C}"/>
              </a:ext>
            </a:extLst>
          </p:cNvPr>
          <p:cNvSpPr>
            <a:spLocks noGrp="1"/>
          </p:cNvSpPr>
          <p:nvPr>
            <p:ph idx="1"/>
          </p:nvPr>
        </p:nvSpPr>
        <p:spPr>
          <a:xfrm>
            <a:off x="838200" y="1690688"/>
            <a:ext cx="10515600" cy="4486275"/>
          </a:xfrm>
        </p:spPr>
        <p:txBody>
          <a:bodyPr/>
          <a:lstStyle/>
          <a:p>
            <a:r>
              <a:rPr lang="en-US" dirty="0"/>
              <a:t>Sequence pair is an easy representation of non-slicing floorplans of Modules</a:t>
            </a:r>
          </a:p>
          <a:p>
            <a:pPr lvl="1"/>
            <a:r>
              <a:rPr lang="en-US" altLang="zh-TW" dirty="0"/>
              <a:t>Similar to the Polish algorithm</a:t>
            </a:r>
          </a:p>
          <a:p>
            <a:pPr lvl="1"/>
            <a:r>
              <a:rPr lang="en-US" altLang="zh-TW" dirty="0"/>
              <a:t>The Polish algorithm is used for slicing floorplans </a:t>
            </a:r>
            <a:endParaRPr lang="en-US" dirty="0"/>
          </a:p>
          <a:p>
            <a:r>
              <a:rPr lang="en-US" dirty="0"/>
              <a:t>Use Simulated Annealing to find a good sequence-pair</a:t>
            </a:r>
          </a:p>
        </p:txBody>
      </p:sp>
    </p:spTree>
    <p:extLst>
      <p:ext uri="{BB962C8B-B14F-4D97-AF65-F5344CB8AC3E}">
        <p14:creationId xmlns:p14="http://schemas.microsoft.com/office/powerpoint/2010/main" val="2961627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C24C9A-F732-464B-8510-31E081F06DE5}"/>
              </a:ext>
            </a:extLst>
          </p:cNvPr>
          <p:cNvSpPr>
            <a:spLocks noGrp="1"/>
          </p:cNvSpPr>
          <p:nvPr>
            <p:ph type="title"/>
          </p:nvPr>
        </p:nvSpPr>
        <p:spPr/>
        <p:txBody>
          <a:bodyPr/>
          <a:lstStyle/>
          <a:p>
            <a:endParaRPr lang="en-US"/>
          </a:p>
        </p:txBody>
      </p:sp>
      <p:pic>
        <p:nvPicPr>
          <p:cNvPr id="4" name="內容版面配置區 3">
            <a:extLst>
              <a:ext uri="{FF2B5EF4-FFF2-40B4-BE49-F238E27FC236}">
                <a16:creationId xmlns:a16="http://schemas.microsoft.com/office/drawing/2014/main" id="{766F7224-0BD3-439A-BF6D-E0AFDEF40E8D}"/>
              </a:ext>
            </a:extLst>
          </p:cNvPr>
          <p:cNvPicPr>
            <a:picLocks noGrp="1" noChangeAspect="1"/>
          </p:cNvPicPr>
          <p:nvPr>
            <p:ph idx="1"/>
          </p:nvPr>
        </p:nvPicPr>
        <p:blipFill>
          <a:blip r:embed="rId2"/>
          <a:stretch>
            <a:fillRect/>
          </a:stretch>
        </p:blipFill>
        <p:spPr>
          <a:xfrm>
            <a:off x="6581260" y="1176519"/>
            <a:ext cx="3639058" cy="4096322"/>
          </a:xfrm>
          <a:prstGeom prst="rect">
            <a:avLst/>
          </a:prstGeom>
        </p:spPr>
      </p:pic>
      <p:pic>
        <p:nvPicPr>
          <p:cNvPr id="5" name="圖片 4">
            <a:extLst>
              <a:ext uri="{FF2B5EF4-FFF2-40B4-BE49-F238E27FC236}">
                <a16:creationId xmlns:a16="http://schemas.microsoft.com/office/drawing/2014/main" id="{2E2C5056-830F-4A2F-89D9-2DB84F6642FB}"/>
              </a:ext>
            </a:extLst>
          </p:cNvPr>
          <p:cNvPicPr>
            <a:picLocks noChangeAspect="1"/>
          </p:cNvPicPr>
          <p:nvPr/>
        </p:nvPicPr>
        <p:blipFill>
          <a:blip r:embed="rId3"/>
          <a:stretch>
            <a:fillRect/>
          </a:stretch>
        </p:blipFill>
        <p:spPr>
          <a:xfrm>
            <a:off x="1971099" y="1314525"/>
            <a:ext cx="4124901" cy="4334480"/>
          </a:xfrm>
          <a:prstGeom prst="rect">
            <a:avLst/>
          </a:prstGeom>
        </p:spPr>
      </p:pic>
    </p:spTree>
    <p:extLst>
      <p:ext uri="{BB962C8B-B14F-4D97-AF65-F5344CB8AC3E}">
        <p14:creationId xmlns:p14="http://schemas.microsoft.com/office/powerpoint/2010/main" val="40731327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CB29A2-DC79-4B38-AD1F-82B8D1207D94}"/>
              </a:ext>
            </a:extLst>
          </p:cNvPr>
          <p:cNvSpPr>
            <a:spLocks noGrp="1"/>
          </p:cNvSpPr>
          <p:nvPr>
            <p:ph type="title"/>
          </p:nvPr>
        </p:nvSpPr>
        <p:spPr/>
        <p:txBody>
          <a:bodyPr/>
          <a:lstStyle/>
          <a:p>
            <a:r>
              <a:rPr lang="en-US" dirty="0"/>
              <a:t>Floor plan to Sequence pair (Gridding)</a:t>
            </a:r>
          </a:p>
        </p:txBody>
      </p:sp>
      <p:sp>
        <p:nvSpPr>
          <p:cNvPr id="3" name="內容版面配置區 2">
            <a:extLst>
              <a:ext uri="{FF2B5EF4-FFF2-40B4-BE49-F238E27FC236}">
                <a16:creationId xmlns:a16="http://schemas.microsoft.com/office/drawing/2014/main" id="{557971CE-63BC-470B-819E-D0E7F6C4A812}"/>
              </a:ext>
            </a:extLst>
          </p:cNvPr>
          <p:cNvSpPr>
            <a:spLocks noGrp="1"/>
          </p:cNvSpPr>
          <p:nvPr>
            <p:ph idx="1"/>
          </p:nvPr>
        </p:nvSpPr>
        <p:spPr/>
        <p:txBody>
          <a:bodyPr>
            <a:normAutofit lnSpcReduction="10000"/>
          </a:bodyPr>
          <a:lstStyle/>
          <a:p>
            <a:r>
              <a:rPr lang="en-US" dirty="0"/>
              <a:t>Two types of sequence pairs </a:t>
            </a:r>
          </a:p>
          <a:p>
            <a:pPr lvl="1"/>
            <a:r>
              <a:rPr lang="en-US" altLang="zh-TW" dirty="0"/>
              <a:t>Up-right </a:t>
            </a:r>
          </a:p>
          <a:p>
            <a:pPr lvl="1"/>
            <a:r>
              <a:rPr lang="en-US" altLang="zh-TW" dirty="0"/>
              <a:t>Down-left</a:t>
            </a:r>
            <a:endParaRPr lang="en-US" dirty="0"/>
          </a:p>
          <a:p>
            <a:r>
              <a:rPr lang="en-US" dirty="0"/>
              <a:t>Up-right Sequence pair</a:t>
            </a:r>
          </a:p>
          <a:p>
            <a:pPr lvl="1"/>
            <a:r>
              <a:rPr lang="en-US" altLang="zh-TW" dirty="0"/>
              <a:t>Start from the bottom left corner of a module until the upper right corner of the floor plan is reached. Draw vertical lines going up and horizontal lines going right in an alternate fashion so that the lines for all module do not cross</a:t>
            </a:r>
            <a:endParaRPr lang="en-US" dirty="0"/>
          </a:p>
          <a:p>
            <a:r>
              <a:rPr lang="en-US" dirty="0"/>
              <a:t>Down-left Sequence pair</a:t>
            </a:r>
          </a:p>
          <a:p>
            <a:pPr lvl="1"/>
            <a:r>
              <a:rPr lang="en-US" altLang="zh-TW" dirty="0"/>
              <a:t>Start from the upper left corner of a module until the bottom right corner of the floor plan is reached. Draw vertical lines going down and horizontal lines going left in an alternate fashion so that the lines for all module do not cross</a:t>
            </a:r>
          </a:p>
          <a:p>
            <a:pPr lvl="1"/>
            <a:endParaRPr lang="en-US" dirty="0"/>
          </a:p>
          <a:p>
            <a:pPr marL="457200" lvl="1" indent="0">
              <a:buNone/>
            </a:pPr>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9884808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B338CF-E03C-45E0-9557-899DAEB02BB7}"/>
              </a:ext>
            </a:extLst>
          </p:cNvPr>
          <p:cNvSpPr>
            <a:spLocks noGrp="1"/>
          </p:cNvSpPr>
          <p:nvPr>
            <p:ph type="title"/>
          </p:nvPr>
        </p:nvSpPr>
        <p:spPr/>
        <p:txBody>
          <a:bodyPr/>
          <a:lstStyle/>
          <a:p>
            <a:r>
              <a:rPr lang="en-US" dirty="0"/>
              <a:t>Up right sequence pair – Positive step line</a:t>
            </a:r>
          </a:p>
        </p:txBody>
      </p:sp>
      <p:pic>
        <p:nvPicPr>
          <p:cNvPr id="4" name="內容版面配置區 3">
            <a:extLst>
              <a:ext uri="{FF2B5EF4-FFF2-40B4-BE49-F238E27FC236}">
                <a16:creationId xmlns:a16="http://schemas.microsoft.com/office/drawing/2014/main" id="{B2E22B49-784D-4848-A0E6-CE4C4BF466CC}"/>
              </a:ext>
            </a:extLst>
          </p:cNvPr>
          <p:cNvPicPr>
            <a:picLocks noGrp="1" noChangeAspect="1"/>
          </p:cNvPicPr>
          <p:nvPr>
            <p:ph idx="1"/>
          </p:nvPr>
        </p:nvPicPr>
        <p:blipFill>
          <a:blip r:embed="rId2"/>
          <a:stretch>
            <a:fillRect/>
          </a:stretch>
        </p:blipFill>
        <p:spPr>
          <a:xfrm>
            <a:off x="1318038" y="1804761"/>
            <a:ext cx="4569195" cy="3964620"/>
          </a:xfrm>
          <a:prstGeom prst="rect">
            <a:avLst/>
          </a:prstGeom>
        </p:spPr>
      </p:pic>
      <p:sp>
        <p:nvSpPr>
          <p:cNvPr id="5" name="文字方塊 4">
            <a:extLst>
              <a:ext uri="{FF2B5EF4-FFF2-40B4-BE49-F238E27FC236}">
                <a16:creationId xmlns:a16="http://schemas.microsoft.com/office/drawing/2014/main" id="{94C1FB8C-7AF3-43E4-B460-4719455A2F19}"/>
              </a:ext>
            </a:extLst>
          </p:cNvPr>
          <p:cNvSpPr txBox="1"/>
          <p:nvPr/>
        </p:nvSpPr>
        <p:spPr>
          <a:xfrm>
            <a:off x="6526060" y="2906038"/>
            <a:ext cx="5572103" cy="1569660"/>
          </a:xfrm>
          <a:prstGeom prst="rect">
            <a:avLst/>
          </a:prstGeom>
          <a:noFill/>
        </p:spPr>
        <p:txBody>
          <a:bodyPr wrap="none" rtlCol="0">
            <a:spAutoFit/>
          </a:bodyPr>
          <a:lstStyle/>
          <a:p>
            <a:r>
              <a:rPr lang="en-US" sz="2400" dirty="0"/>
              <a:t>The order among the lines from left </a:t>
            </a:r>
          </a:p>
          <a:p>
            <a:r>
              <a:rPr lang="en-US" sz="2400" dirty="0"/>
              <a:t>to right at the bottom left corner would be </a:t>
            </a:r>
          </a:p>
          <a:p>
            <a:r>
              <a:rPr lang="en-US" sz="2400" dirty="0"/>
              <a:t>the Positive step line sequence.</a:t>
            </a:r>
          </a:p>
          <a:p>
            <a:endParaRPr lang="en-US" sz="2400" dirty="0"/>
          </a:p>
        </p:txBody>
      </p:sp>
      <p:sp>
        <p:nvSpPr>
          <p:cNvPr id="6" name="文字方塊 5">
            <a:extLst>
              <a:ext uri="{FF2B5EF4-FFF2-40B4-BE49-F238E27FC236}">
                <a16:creationId xmlns:a16="http://schemas.microsoft.com/office/drawing/2014/main" id="{E523ADF6-AE53-4ECB-96E2-63762F3C2E72}"/>
              </a:ext>
            </a:extLst>
          </p:cNvPr>
          <p:cNvSpPr txBox="1"/>
          <p:nvPr/>
        </p:nvSpPr>
        <p:spPr>
          <a:xfrm>
            <a:off x="6096000" y="5361140"/>
            <a:ext cx="4841775" cy="830997"/>
          </a:xfrm>
          <a:prstGeom prst="rect">
            <a:avLst/>
          </a:prstGeom>
          <a:noFill/>
        </p:spPr>
        <p:txBody>
          <a:bodyPr wrap="none" rtlCol="0">
            <a:spAutoFit/>
          </a:bodyPr>
          <a:lstStyle/>
          <a:p>
            <a:r>
              <a:rPr lang="en-US" sz="2400" dirty="0"/>
              <a:t>Positive step line sequence would be </a:t>
            </a:r>
          </a:p>
          <a:p>
            <a:r>
              <a:rPr lang="en-US" sz="2400" dirty="0" err="1"/>
              <a:t>ecadfb</a:t>
            </a:r>
            <a:endParaRPr lang="en-US" sz="2400" dirty="0"/>
          </a:p>
        </p:txBody>
      </p:sp>
    </p:spTree>
    <p:extLst>
      <p:ext uri="{BB962C8B-B14F-4D97-AF65-F5344CB8AC3E}">
        <p14:creationId xmlns:p14="http://schemas.microsoft.com/office/powerpoint/2010/main" val="26522849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2F1AE8-0894-4975-901C-05CD056B7B23}"/>
              </a:ext>
            </a:extLst>
          </p:cNvPr>
          <p:cNvSpPr>
            <a:spLocks noGrp="1"/>
          </p:cNvSpPr>
          <p:nvPr>
            <p:ph type="title"/>
          </p:nvPr>
        </p:nvSpPr>
        <p:spPr/>
        <p:txBody>
          <a:bodyPr/>
          <a:lstStyle/>
          <a:p>
            <a:r>
              <a:rPr lang="en-US" dirty="0"/>
              <a:t>Down-left sequence pair - Negative step line</a:t>
            </a:r>
          </a:p>
        </p:txBody>
      </p:sp>
      <p:pic>
        <p:nvPicPr>
          <p:cNvPr id="4" name="內容版面配置區 3">
            <a:extLst>
              <a:ext uri="{FF2B5EF4-FFF2-40B4-BE49-F238E27FC236}">
                <a16:creationId xmlns:a16="http://schemas.microsoft.com/office/drawing/2014/main" id="{D6895278-F983-41DE-AE03-09E69C5C8010}"/>
              </a:ext>
            </a:extLst>
          </p:cNvPr>
          <p:cNvPicPr>
            <a:picLocks noGrp="1" noChangeAspect="1"/>
          </p:cNvPicPr>
          <p:nvPr>
            <p:ph idx="1"/>
          </p:nvPr>
        </p:nvPicPr>
        <p:blipFill>
          <a:blip r:embed="rId2"/>
          <a:stretch>
            <a:fillRect/>
          </a:stretch>
        </p:blipFill>
        <p:spPr>
          <a:xfrm>
            <a:off x="1254352" y="2357293"/>
            <a:ext cx="3896269" cy="3162741"/>
          </a:xfrm>
          <a:prstGeom prst="rect">
            <a:avLst/>
          </a:prstGeom>
        </p:spPr>
      </p:pic>
      <p:sp>
        <p:nvSpPr>
          <p:cNvPr id="5" name="文字方塊 4">
            <a:extLst>
              <a:ext uri="{FF2B5EF4-FFF2-40B4-BE49-F238E27FC236}">
                <a16:creationId xmlns:a16="http://schemas.microsoft.com/office/drawing/2014/main" id="{5ED3F36A-19AC-40DD-8302-69CDE7EB78E4}"/>
              </a:ext>
            </a:extLst>
          </p:cNvPr>
          <p:cNvSpPr txBox="1"/>
          <p:nvPr/>
        </p:nvSpPr>
        <p:spPr>
          <a:xfrm>
            <a:off x="5373665" y="2780778"/>
            <a:ext cx="6619313" cy="830997"/>
          </a:xfrm>
          <a:prstGeom prst="rect">
            <a:avLst/>
          </a:prstGeom>
          <a:noFill/>
        </p:spPr>
        <p:txBody>
          <a:bodyPr wrap="none" rtlCol="0">
            <a:spAutoFit/>
          </a:bodyPr>
          <a:lstStyle/>
          <a:p>
            <a:r>
              <a:rPr lang="en-US" sz="2400" dirty="0"/>
              <a:t>The order among the negative step lines from </a:t>
            </a:r>
          </a:p>
          <a:p>
            <a:r>
              <a:rPr lang="en-US" sz="2400" dirty="0"/>
              <a:t>bottom to top form the negative step line sequence</a:t>
            </a:r>
          </a:p>
        </p:txBody>
      </p:sp>
      <p:sp>
        <p:nvSpPr>
          <p:cNvPr id="6" name="文字方塊 5">
            <a:extLst>
              <a:ext uri="{FF2B5EF4-FFF2-40B4-BE49-F238E27FC236}">
                <a16:creationId xmlns:a16="http://schemas.microsoft.com/office/drawing/2014/main" id="{F32D027B-54F8-426F-8A08-4C1EFC55B444}"/>
              </a:ext>
            </a:extLst>
          </p:cNvPr>
          <p:cNvSpPr txBox="1"/>
          <p:nvPr/>
        </p:nvSpPr>
        <p:spPr>
          <a:xfrm>
            <a:off x="5549030" y="4747364"/>
            <a:ext cx="3676840" cy="830997"/>
          </a:xfrm>
          <a:prstGeom prst="rect">
            <a:avLst/>
          </a:prstGeom>
          <a:noFill/>
        </p:spPr>
        <p:txBody>
          <a:bodyPr wrap="none" rtlCol="0">
            <a:spAutoFit/>
          </a:bodyPr>
          <a:lstStyle/>
          <a:p>
            <a:r>
              <a:rPr lang="en-US" sz="2400" dirty="0"/>
              <a:t>Negative step line sequence</a:t>
            </a:r>
          </a:p>
          <a:p>
            <a:r>
              <a:rPr lang="en-US" sz="2400" dirty="0" err="1"/>
              <a:t>fcbead</a:t>
            </a:r>
            <a:endParaRPr lang="en-US" sz="2400" dirty="0"/>
          </a:p>
        </p:txBody>
      </p:sp>
    </p:spTree>
    <p:extLst>
      <p:ext uri="{BB962C8B-B14F-4D97-AF65-F5344CB8AC3E}">
        <p14:creationId xmlns:p14="http://schemas.microsoft.com/office/powerpoint/2010/main" val="20704959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A581C9-1B87-4642-8F6A-A246EC95882A}"/>
              </a:ext>
            </a:extLst>
          </p:cNvPr>
          <p:cNvSpPr>
            <a:spLocks noGrp="1"/>
          </p:cNvSpPr>
          <p:nvPr>
            <p:ph type="title"/>
          </p:nvPr>
        </p:nvSpPr>
        <p:spPr/>
        <p:txBody>
          <a:bodyPr/>
          <a:lstStyle/>
          <a:p>
            <a:r>
              <a:rPr lang="en-US" dirty="0"/>
              <a:t>Benefits</a:t>
            </a:r>
          </a:p>
        </p:txBody>
      </p:sp>
      <p:sp>
        <p:nvSpPr>
          <p:cNvPr id="3" name="內容版面配置區 2">
            <a:extLst>
              <a:ext uri="{FF2B5EF4-FFF2-40B4-BE49-F238E27FC236}">
                <a16:creationId xmlns:a16="http://schemas.microsoft.com/office/drawing/2014/main" id="{5F05FF7E-ACA6-46CA-BBD1-1EA932179816}"/>
              </a:ext>
            </a:extLst>
          </p:cNvPr>
          <p:cNvSpPr>
            <a:spLocks noGrp="1"/>
          </p:cNvSpPr>
          <p:nvPr>
            <p:ph idx="1"/>
          </p:nvPr>
        </p:nvSpPr>
        <p:spPr/>
        <p:txBody>
          <a:bodyPr/>
          <a:lstStyle/>
          <a:p>
            <a:r>
              <a:rPr lang="en-US" dirty="0"/>
              <a:t>Sequence pairs offer an advantages similar as the Polish expression, when used together with simulated Annealing</a:t>
            </a:r>
          </a:p>
          <a:p>
            <a:pPr lvl="1"/>
            <a:r>
              <a:rPr lang="en-US" dirty="0"/>
              <a:t>It provides efficient exploration of the solution space via local search </a:t>
            </a:r>
          </a:p>
          <a:p>
            <a:pPr lvl="1"/>
            <a:r>
              <a:rPr lang="en-US" dirty="0"/>
              <a:t>Polynomial time evaluation of a candidate solution</a:t>
            </a:r>
          </a:p>
          <a:p>
            <a:pPr lvl="1"/>
            <a:r>
              <a:rPr lang="en-US" dirty="0"/>
              <a:t>Author also shows that the solution space defined by sequence pair is called P-admissible, which in that situation always exists an optimal solution to the problem</a:t>
            </a:r>
          </a:p>
        </p:txBody>
      </p:sp>
    </p:spTree>
    <p:extLst>
      <p:ext uri="{BB962C8B-B14F-4D97-AF65-F5344CB8AC3E}">
        <p14:creationId xmlns:p14="http://schemas.microsoft.com/office/powerpoint/2010/main" val="36082585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3B3E83-D97E-4914-9F5E-04F78E6FFDB9}"/>
              </a:ext>
            </a:extLst>
          </p:cNvPr>
          <p:cNvSpPr>
            <a:spLocks noGrp="1"/>
          </p:cNvSpPr>
          <p:nvPr>
            <p:ph type="title"/>
          </p:nvPr>
        </p:nvSpPr>
        <p:spPr/>
        <p:txBody>
          <a:bodyPr/>
          <a:lstStyle/>
          <a:p>
            <a:r>
              <a:rPr lang="en-US" dirty="0"/>
              <a:t>P-admissible</a:t>
            </a: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BE3DA50F-4BB3-4041-BCE2-8C50DF85C5DF}"/>
                  </a:ext>
                </a:extLst>
              </p:cNvPr>
              <p:cNvSpPr>
                <a:spLocks noGrp="1"/>
              </p:cNvSpPr>
              <p:nvPr>
                <p:ph idx="1"/>
              </p:nvPr>
            </p:nvSpPr>
            <p:spPr/>
            <p:txBody>
              <a:bodyPr>
                <a:normAutofit/>
              </a:bodyPr>
              <a:lstStyle/>
              <a:p>
                <a:r>
                  <a:rPr lang="en-US" dirty="0"/>
                  <a:t>The solution space that satisfies the following requirements are called P-admissible</a:t>
                </a:r>
              </a:p>
              <a:p>
                <a:pPr lvl="1"/>
                <a:r>
                  <a:rPr lang="en-US" altLang="zh-TW" dirty="0"/>
                  <a:t>The solution space is finite</a:t>
                </a:r>
              </a:p>
              <a:p>
                <a:pPr lvl="1"/>
                <a:r>
                  <a:rPr lang="en-US" altLang="zh-TW" dirty="0"/>
                  <a:t>Every solution is feasible</a:t>
                </a:r>
              </a:p>
              <a:p>
                <a:pPr lvl="1"/>
                <a:r>
                  <a:rPr lang="en-US" altLang="zh-TW" dirty="0"/>
                  <a:t>Realization of a code is possible in polynomial time</a:t>
                </a:r>
              </a:p>
              <a:p>
                <a:pPr lvl="1"/>
                <a:r>
                  <a:rPr lang="en-US" altLang="zh-TW" dirty="0"/>
                  <a:t>There exists a code which corresponds to one of the optimal solution</a:t>
                </a:r>
                <a:endParaRPr lang="en-US" dirty="0"/>
              </a:p>
              <a:p>
                <a:r>
                  <a:rPr lang="en-US" dirty="0"/>
                  <a:t>Theorem:</a:t>
                </a:r>
              </a:p>
              <a:p>
                <a:pPr lvl="1"/>
                <a:r>
                  <a:rPr lang="en-US" dirty="0"/>
                  <a:t>The set of all sequence pairs is a p-admissible solution space, More precisely , it consists of </a:t>
                </a:r>
                <a14:m>
                  <m:oMath xmlns:m="http://schemas.openxmlformats.org/officeDocument/2006/math">
                    <m:sSup>
                      <m:sSupPr>
                        <m:ctrlPr>
                          <a:rPr lang="zh-TW" altLang="zh-TW" i="1"/>
                        </m:ctrlPr>
                      </m:sSupPr>
                      <m:e>
                        <m:r>
                          <a:rPr lang="en-US" altLang="zh-TW" b="0" i="1" smtClean="0">
                            <a:latin typeface="Cambria Math" panose="02040503050406030204" pitchFamily="18" charset="0"/>
                          </a:rPr>
                          <m:t>(</m:t>
                        </m:r>
                        <m:r>
                          <a:rPr lang="en-US" altLang="zh-TW" i="1"/>
                          <m:t>𝑚</m:t>
                        </m:r>
                        <m:r>
                          <a:rPr lang="en-US" altLang="zh-TW" i="1"/>
                          <m:t>!</m:t>
                        </m:r>
                        <m:r>
                          <a:rPr lang="en-US" altLang="zh-TW" b="0" i="1" smtClean="0">
                            <a:latin typeface="Cambria Math" panose="02040503050406030204" pitchFamily="18" charset="0"/>
                          </a:rPr>
                          <m:t>)</m:t>
                        </m:r>
                      </m:e>
                      <m:sup>
                        <m:r>
                          <a:rPr lang="en-US" altLang="zh-TW" i="1"/>
                          <m:t>2</m:t>
                        </m:r>
                      </m:sup>
                    </m:sSup>
                  </m:oMath>
                </a14:m>
                <a:r>
                  <a:rPr lang="en-US" dirty="0"/>
                  <a:t> sequence pairs, each of which can be mapped to a packing in O</a:t>
                </a:r>
                <a:r>
                  <a:rPr lang="zh-TW" altLang="zh-TW" dirty="0"/>
                  <a:t> </a:t>
                </a:r>
                <a14:m>
                  <m:oMath xmlns:m="http://schemas.openxmlformats.org/officeDocument/2006/math">
                    <m:sSup>
                      <m:sSupPr>
                        <m:ctrlPr>
                          <a:rPr lang="zh-TW" altLang="zh-TW" i="1">
                            <a:latin typeface="Cambria Math" panose="02040503050406030204" pitchFamily="18" charset="0"/>
                          </a:rPr>
                        </m:ctrlPr>
                      </m:sSupPr>
                      <m:e>
                        <m:r>
                          <a:rPr lang="en-US" altLang="zh-TW" i="1">
                            <a:latin typeface="Cambria Math" panose="02040503050406030204" pitchFamily="18" charset="0"/>
                          </a:rPr>
                          <m:t>(</m:t>
                        </m:r>
                        <m:r>
                          <a:rPr lang="en-US" altLang="zh-TW" i="1">
                            <a:latin typeface="Cambria Math" panose="02040503050406030204" pitchFamily="18" charset="0"/>
                          </a:rPr>
                          <m:t>𝑚</m:t>
                        </m:r>
                        <m:r>
                          <a:rPr lang="en-US" altLang="zh-TW" i="1">
                            <a:latin typeface="Cambria Math" panose="02040503050406030204" pitchFamily="18" charset="0"/>
                          </a:rPr>
                          <m:t>)</m:t>
                        </m:r>
                      </m:e>
                      <m:sup>
                        <m:r>
                          <a:rPr lang="en-US" altLang="zh-TW" i="1">
                            <a:latin typeface="Cambria Math" panose="02040503050406030204" pitchFamily="18" charset="0"/>
                          </a:rPr>
                          <m:t>2</m:t>
                        </m:r>
                      </m:sup>
                    </m:sSup>
                  </m:oMath>
                </a14:m>
                <a:r>
                  <a:rPr lang="en-US" dirty="0"/>
                  <a:t>, where at least one of which corresponds to one of the optimal solutions</a:t>
                </a:r>
              </a:p>
            </p:txBody>
          </p:sp>
        </mc:Choice>
        <mc:Fallback>
          <p:sp>
            <p:nvSpPr>
              <p:cNvPr id="3" name="內容版面配置區 2">
                <a:extLst>
                  <a:ext uri="{FF2B5EF4-FFF2-40B4-BE49-F238E27FC236}">
                    <a16:creationId xmlns:a16="http://schemas.microsoft.com/office/drawing/2014/main" id="{BE3DA50F-4BB3-4041-BCE2-8C50DF85C5DF}"/>
                  </a:ext>
                </a:extLst>
              </p:cNvPr>
              <p:cNvSpPr>
                <a:spLocks noGrp="1" noRot="1" noChangeAspect="1" noMove="1" noResize="1" noEditPoints="1" noAdjustHandles="1" noChangeArrowheads="1" noChangeShapeType="1" noTextEdit="1"/>
              </p:cNvSpPr>
              <p:nvPr>
                <p:ph idx="1"/>
              </p:nvPr>
            </p:nvSpPr>
            <p:spPr>
              <a:blipFill>
                <a:blip r:embed="rId2"/>
                <a:stretch>
                  <a:fillRect l="-1043" t="-2241" r="-1565" b="-2661"/>
                </a:stretch>
              </a:blipFill>
            </p:spPr>
            <p:txBody>
              <a:bodyPr/>
              <a:lstStyle/>
              <a:p>
                <a:r>
                  <a:rPr lang="en-US">
                    <a:noFill/>
                  </a:rPr>
                  <a:t> </a:t>
                </a:r>
              </a:p>
            </p:txBody>
          </p:sp>
        </mc:Fallback>
      </mc:AlternateContent>
    </p:spTree>
    <p:extLst>
      <p:ext uri="{BB962C8B-B14F-4D97-AF65-F5344CB8AC3E}">
        <p14:creationId xmlns:p14="http://schemas.microsoft.com/office/powerpoint/2010/main" val="11951511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CC6F20-0C9E-4E94-B256-E9A73C242A29}"/>
              </a:ext>
            </a:extLst>
          </p:cNvPr>
          <p:cNvSpPr>
            <a:spLocks noGrp="1"/>
          </p:cNvSpPr>
          <p:nvPr>
            <p:ph type="title"/>
          </p:nvPr>
        </p:nvSpPr>
        <p:spPr/>
        <p:txBody>
          <a:bodyPr/>
          <a:lstStyle/>
          <a:p>
            <a:r>
              <a:rPr lang="en-US" dirty="0"/>
              <a:t>Geometric </a:t>
            </a:r>
            <a:r>
              <a:rPr lang="en-US" altLang="zh-TW" dirty="0"/>
              <a:t>Info of sequence pair</a:t>
            </a:r>
            <a:endParaRPr lang="en-US" dirty="0"/>
          </a:p>
        </p:txBody>
      </p:sp>
      <p:sp>
        <p:nvSpPr>
          <p:cNvPr id="3" name="內容版面配置區 2">
            <a:extLst>
              <a:ext uri="{FF2B5EF4-FFF2-40B4-BE49-F238E27FC236}">
                <a16:creationId xmlns:a16="http://schemas.microsoft.com/office/drawing/2014/main" id="{41CC5E94-B9F1-432B-A3EA-AF0FF2931AAE}"/>
              </a:ext>
            </a:extLst>
          </p:cNvPr>
          <p:cNvSpPr>
            <a:spLocks noGrp="1"/>
          </p:cNvSpPr>
          <p:nvPr>
            <p:ph idx="1"/>
          </p:nvPr>
        </p:nvSpPr>
        <p:spPr/>
        <p:txBody>
          <a:bodyPr/>
          <a:lstStyle/>
          <a:p>
            <a:r>
              <a:rPr lang="en-US" dirty="0"/>
              <a:t>Given a sequence pair (P, N), module a, b is a part of the set of blocks</a:t>
            </a:r>
          </a:p>
          <a:p>
            <a:r>
              <a:rPr lang="en-US" dirty="0"/>
              <a:t>a is right to b </a:t>
            </a:r>
            <a:r>
              <a:rPr lang="en-US" dirty="0" err="1"/>
              <a:t>iff</a:t>
            </a:r>
            <a:r>
              <a:rPr lang="en-US" dirty="0"/>
              <a:t> a is after b in both P and N</a:t>
            </a:r>
          </a:p>
          <a:p>
            <a:r>
              <a:rPr lang="en-US" dirty="0"/>
              <a:t>a is left to b </a:t>
            </a:r>
            <a:r>
              <a:rPr lang="en-US" dirty="0" err="1"/>
              <a:t>iff</a:t>
            </a:r>
            <a:r>
              <a:rPr lang="en-US" dirty="0"/>
              <a:t> a is before b in both P and N</a:t>
            </a:r>
          </a:p>
          <a:p>
            <a:r>
              <a:rPr lang="en-US" dirty="0"/>
              <a:t>a is above b </a:t>
            </a:r>
            <a:r>
              <a:rPr lang="en-US" dirty="0" err="1"/>
              <a:t>iff</a:t>
            </a:r>
            <a:r>
              <a:rPr lang="en-US" dirty="0"/>
              <a:t> a is before b in P and a is after b in N</a:t>
            </a:r>
          </a:p>
          <a:p>
            <a:r>
              <a:rPr lang="en-US" dirty="0"/>
              <a:t>a is below b </a:t>
            </a:r>
            <a:r>
              <a:rPr lang="en-US" dirty="0" err="1"/>
              <a:t>iff</a:t>
            </a:r>
            <a:r>
              <a:rPr lang="en-US" dirty="0"/>
              <a:t> a is after b in P and a is before b in N</a:t>
            </a:r>
          </a:p>
          <a:p>
            <a:endParaRPr lang="en-US" dirty="0"/>
          </a:p>
          <a:p>
            <a:endParaRPr lang="en-US" dirty="0"/>
          </a:p>
        </p:txBody>
      </p:sp>
    </p:spTree>
    <p:extLst>
      <p:ext uri="{BB962C8B-B14F-4D97-AF65-F5344CB8AC3E}">
        <p14:creationId xmlns:p14="http://schemas.microsoft.com/office/powerpoint/2010/main" val="41226882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2B84FF-5182-4D79-BCF9-23833E88FF26}"/>
              </a:ext>
            </a:extLst>
          </p:cNvPr>
          <p:cNvSpPr>
            <a:spLocks noGrp="1"/>
          </p:cNvSpPr>
          <p:nvPr>
            <p:ph type="title"/>
          </p:nvPr>
        </p:nvSpPr>
        <p:spPr/>
        <p:txBody>
          <a:bodyPr/>
          <a:lstStyle/>
          <a:p>
            <a:r>
              <a:rPr lang="en-US" dirty="0"/>
              <a:t>Moves to optimize</a:t>
            </a:r>
          </a:p>
        </p:txBody>
      </p:sp>
      <p:sp>
        <p:nvSpPr>
          <p:cNvPr id="3" name="內容版面配置區 2">
            <a:extLst>
              <a:ext uri="{FF2B5EF4-FFF2-40B4-BE49-F238E27FC236}">
                <a16:creationId xmlns:a16="http://schemas.microsoft.com/office/drawing/2014/main" id="{3410C172-80DA-4CED-AC45-AF73ADCD5A45}"/>
              </a:ext>
            </a:extLst>
          </p:cNvPr>
          <p:cNvSpPr>
            <a:spLocks noGrp="1"/>
          </p:cNvSpPr>
          <p:nvPr>
            <p:ph idx="1"/>
          </p:nvPr>
        </p:nvSpPr>
        <p:spPr/>
        <p:txBody>
          <a:bodyPr/>
          <a:lstStyle/>
          <a:p>
            <a:r>
              <a:rPr lang="en-US" dirty="0"/>
              <a:t>M1 is swapping a random pair of modules in the first sequence</a:t>
            </a:r>
          </a:p>
          <a:p>
            <a:r>
              <a:rPr lang="en-US" dirty="0"/>
              <a:t>M2 is swapping a random pair of modules in both sequences</a:t>
            </a:r>
          </a:p>
          <a:p>
            <a:r>
              <a:rPr lang="en-US" dirty="0"/>
              <a:t>M3 is rotating a randomly selected module by 90 degrees</a:t>
            </a:r>
          </a:p>
          <a:p>
            <a:endParaRPr lang="en-US" dirty="0"/>
          </a:p>
        </p:txBody>
      </p:sp>
    </p:spTree>
    <p:extLst>
      <p:ext uri="{BB962C8B-B14F-4D97-AF65-F5344CB8AC3E}">
        <p14:creationId xmlns:p14="http://schemas.microsoft.com/office/powerpoint/2010/main" val="22472258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73A944-29F4-4B63-BCB7-6F5A2EFE7D41}"/>
              </a:ext>
            </a:extLst>
          </p:cNvPr>
          <p:cNvSpPr>
            <a:spLocks noGrp="1"/>
          </p:cNvSpPr>
          <p:nvPr>
            <p:ph type="title"/>
          </p:nvPr>
        </p:nvSpPr>
        <p:spPr/>
        <p:txBody>
          <a:bodyPr/>
          <a:lstStyle/>
          <a:p>
            <a:r>
              <a:rPr lang="en-US" dirty="0"/>
              <a:t>Example</a:t>
            </a:r>
          </a:p>
        </p:txBody>
      </p:sp>
      <p:sp>
        <p:nvSpPr>
          <p:cNvPr id="3" name="內容版面配置區 2">
            <a:extLst>
              <a:ext uri="{FF2B5EF4-FFF2-40B4-BE49-F238E27FC236}">
                <a16:creationId xmlns:a16="http://schemas.microsoft.com/office/drawing/2014/main" id="{C86AD1BD-3042-403C-B0C2-41E24FEC134D}"/>
              </a:ext>
            </a:extLst>
          </p:cNvPr>
          <p:cNvSpPr>
            <a:spLocks noGrp="1"/>
          </p:cNvSpPr>
          <p:nvPr>
            <p:ph idx="1"/>
          </p:nvPr>
        </p:nvSpPr>
        <p:spPr/>
        <p:txBody>
          <a:bodyPr/>
          <a:lstStyle/>
          <a:p>
            <a:r>
              <a:rPr lang="en-US" altLang="zh-TW" dirty="0"/>
              <a:t>Consider the following sequence pair </a:t>
            </a:r>
            <a:r>
              <a:rPr lang="en-US" altLang="zh-TW" i="1" dirty="0"/>
              <a:t>SP</a:t>
            </a:r>
            <a:r>
              <a:rPr lang="en-US" altLang="zh-TW" dirty="0"/>
              <a:t>1 = (17452638</a:t>
            </a:r>
            <a:r>
              <a:rPr lang="en-US" altLang="zh-TW" i="1" dirty="0"/>
              <a:t>, </a:t>
            </a:r>
            <a:r>
              <a:rPr lang="en-US" altLang="zh-TW" dirty="0"/>
              <a:t>84725361).</a:t>
            </a:r>
          </a:p>
          <a:p>
            <a:r>
              <a:rPr lang="en-US" altLang="zh-TW" dirty="0"/>
              <a:t> The (width, height) of the modules 1 through 8 are </a:t>
            </a:r>
            <a:r>
              <a:rPr lang="en-US" altLang="zh-TW" i="1" dirty="0"/>
              <a:t>{</a:t>
            </a:r>
            <a:r>
              <a:rPr lang="en-US" altLang="zh-TW" dirty="0"/>
              <a:t>(2,4), (1,3), (3,3), (3,5), (3,2),(5,3), (1,2), (2,4)</a:t>
            </a:r>
            <a:r>
              <a:rPr lang="en-US" altLang="zh-TW" i="1" dirty="0"/>
              <a:t>}</a:t>
            </a:r>
            <a:r>
              <a:rPr lang="en-US" altLang="zh-TW" dirty="0"/>
              <a:t>.</a:t>
            </a:r>
          </a:p>
          <a:p>
            <a:r>
              <a:rPr lang="en-US" dirty="0"/>
              <a:t>Steps:</a:t>
            </a:r>
          </a:p>
          <a:p>
            <a:pPr marL="914400" lvl="1" indent="-457200">
              <a:buFont typeface="+mj-lt"/>
              <a:buAutoNum type="arabicPeriod"/>
            </a:pPr>
            <a:r>
              <a:rPr lang="en-US" dirty="0"/>
              <a:t>Draw the Horizontal and vertical constraint graphs</a:t>
            </a:r>
          </a:p>
          <a:p>
            <a:pPr marL="914400" lvl="1" indent="-457200">
              <a:buFont typeface="+mj-lt"/>
              <a:buAutoNum type="arabicPeriod"/>
            </a:pPr>
            <a:r>
              <a:rPr lang="en-US" dirty="0"/>
              <a:t>Find out the minimum area of the non-slicing floorplan\</a:t>
            </a:r>
          </a:p>
          <a:p>
            <a:pPr marL="914400" lvl="2" indent="0">
              <a:buNone/>
            </a:pPr>
            <a:r>
              <a:rPr lang="en-US" dirty="0"/>
              <a:t>The longest s-t path from horizontal and vertical</a:t>
            </a:r>
          </a:p>
          <a:p>
            <a:pPr marL="914400" lvl="1" indent="-457200">
              <a:buFont typeface="+mj-lt"/>
              <a:buAutoNum type="arabicPeriod"/>
            </a:pPr>
            <a:r>
              <a:rPr lang="en-US" dirty="0"/>
              <a:t>Draw out the corresponding non-slicing floorplan, find the location of the lower left corner of each module</a:t>
            </a:r>
          </a:p>
          <a:p>
            <a:pPr marL="914400" lvl="1" indent="-457200">
              <a:buFont typeface="+mj-lt"/>
              <a:buAutoNum type="arabicPeriod"/>
            </a:pPr>
            <a:endParaRPr lang="en-US" dirty="0"/>
          </a:p>
        </p:txBody>
      </p:sp>
    </p:spTree>
    <p:extLst>
      <p:ext uri="{BB962C8B-B14F-4D97-AF65-F5344CB8AC3E}">
        <p14:creationId xmlns:p14="http://schemas.microsoft.com/office/powerpoint/2010/main" val="27086994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090550-28C2-4EA8-8939-646A91149F7A}"/>
              </a:ext>
            </a:extLst>
          </p:cNvPr>
          <p:cNvSpPr>
            <a:spLocks noGrp="1"/>
          </p:cNvSpPr>
          <p:nvPr>
            <p:ph type="title"/>
          </p:nvPr>
        </p:nvSpPr>
        <p:spPr/>
        <p:txBody>
          <a:bodyPr/>
          <a:lstStyle/>
          <a:p>
            <a:r>
              <a:rPr lang="en-US" altLang="zh-TW" i="1" dirty="0"/>
              <a:t>SP</a:t>
            </a:r>
            <a:r>
              <a:rPr lang="en-US" altLang="zh-TW" dirty="0"/>
              <a:t>1 = (17452638</a:t>
            </a:r>
            <a:r>
              <a:rPr lang="en-US" altLang="zh-TW" i="1" dirty="0"/>
              <a:t>, </a:t>
            </a:r>
            <a:r>
              <a:rPr lang="en-US" altLang="zh-TW" dirty="0"/>
              <a:t>84725361).</a:t>
            </a:r>
            <a:endParaRPr lang="en-US" dirty="0"/>
          </a:p>
        </p:txBody>
      </p:sp>
      <p:sp>
        <p:nvSpPr>
          <p:cNvPr id="3" name="內容版面配置區 2">
            <a:extLst>
              <a:ext uri="{FF2B5EF4-FFF2-40B4-BE49-F238E27FC236}">
                <a16:creationId xmlns:a16="http://schemas.microsoft.com/office/drawing/2014/main" id="{042CC6D2-2F0E-40DF-9115-61E2FE6E2243}"/>
              </a:ext>
            </a:extLst>
          </p:cNvPr>
          <p:cNvSpPr>
            <a:spLocks noGrp="1"/>
          </p:cNvSpPr>
          <p:nvPr>
            <p:ph idx="1"/>
          </p:nvPr>
        </p:nvSpPr>
        <p:spPr/>
        <p:txBody>
          <a:bodyPr/>
          <a:lstStyle/>
          <a:p>
            <a:r>
              <a:rPr lang="en-US" dirty="0"/>
              <a:t>Using the geometric info provided by both sequences, we obtain the chart</a:t>
            </a:r>
          </a:p>
        </p:txBody>
      </p:sp>
      <p:pic>
        <p:nvPicPr>
          <p:cNvPr id="4" name="圖片 3">
            <a:extLst>
              <a:ext uri="{FF2B5EF4-FFF2-40B4-BE49-F238E27FC236}">
                <a16:creationId xmlns:a16="http://schemas.microsoft.com/office/drawing/2014/main" id="{F2C283A8-DD3C-4A8C-8B6F-28F61459B3C6}"/>
              </a:ext>
            </a:extLst>
          </p:cNvPr>
          <p:cNvPicPr>
            <a:picLocks noChangeAspect="1"/>
          </p:cNvPicPr>
          <p:nvPr/>
        </p:nvPicPr>
        <p:blipFill>
          <a:blip r:embed="rId2"/>
          <a:stretch>
            <a:fillRect/>
          </a:stretch>
        </p:blipFill>
        <p:spPr>
          <a:xfrm>
            <a:off x="1684113" y="2931012"/>
            <a:ext cx="7934374" cy="2906117"/>
          </a:xfrm>
          <a:prstGeom prst="rect">
            <a:avLst/>
          </a:prstGeom>
        </p:spPr>
      </p:pic>
    </p:spTree>
    <p:extLst>
      <p:ext uri="{BB962C8B-B14F-4D97-AF65-F5344CB8AC3E}">
        <p14:creationId xmlns:p14="http://schemas.microsoft.com/office/powerpoint/2010/main" val="5069306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090550-28C2-4EA8-8939-646A91149F7A}"/>
              </a:ext>
            </a:extLst>
          </p:cNvPr>
          <p:cNvSpPr>
            <a:spLocks noGrp="1"/>
          </p:cNvSpPr>
          <p:nvPr>
            <p:ph type="title"/>
          </p:nvPr>
        </p:nvSpPr>
        <p:spPr/>
        <p:txBody>
          <a:bodyPr/>
          <a:lstStyle/>
          <a:p>
            <a:r>
              <a:rPr lang="en-US" altLang="zh-TW" i="1" dirty="0"/>
              <a:t>SP</a:t>
            </a:r>
            <a:r>
              <a:rPr lang="en-US" altLang="zh-TW" dirty="0"/>
              <a:t>1 = (17452638</a:t>
            </a:r>
            <a:r>
              <a:rPr lang="en-US" altLang="zh-TW" i="1" dirty="0"/>
              <a:t>, </a:t>
            </a:r>
            <a:r>
              <a:rPr lang="en-US" altLang="zh-TW" dirty="0"/>
              <a:t>84725361)</a:t>
            </a:r>
            <a:endParaRPr lang="en-US" dirty="0"/>
          </a:p>
        </p:txBody>
      </p:sp>
      <p:sp>
        <p:nvSpPr>
          <p:cNvPr id="3" name="內容版面配置區 2">
            <a:extLst>
              <a:ext uri="{FF2B5EF4-FFF2-40B4-BE49-F238E27FC236}">
                <a16:creationId xmlns:a16="http://schemas.microsoft.com/office/drawing/2014/main" id="{042CC6D2-2F0E-40DF-9115-61E2FE6E2243}"/>
              </a:ext>
            </a:extLst>
          </p:cNvPr>
          <p:cNvSpPr>
            <a:spLocks noGrp="1"/>
          </p:cNvSpPr>
          <p:nvPr>
            <p:ph idx="1"/>
          </p:nvPr>
        </p:nvSpPr>
        <p:spPr/>
        <p:txBody>
          <a:bodyPr/>
          <a:lstStyle/>
          <a:p>
            <a:r>
              <a:rPr lang="en-US" altLang="zh-TW" dirty="0"/>
              <a:t>Then we try to map the sequence onto a grid marked as the following</a:t>
            </a:r>
          </a:p>
          <a:p>
            <a:endParaRPr lang="en-US" dirty="0"/>
          </a:p>
        </p:txBody>
      </p:sp>
      <p:pic>
        <p:nvPicPr>
          <p:cNvPr id="5" name="圖片 4">
            <a:extLst>
              <a:ext uri="{FF2B5EF4-FFF2-40B4-BE49-F238E27FC236}">
                <a16:creationId xmlns:a16="http://schemas.microsoft.com/office/drawing/2014/main" id="{35A59B17-8538-4767-A1EE-14D19F51EA51}"/>
              </a:ext>
            </a:extLst>
          </p:cNvPr>
          <p:cNvPicPr>
            <a:picLocks noChangeAspect="1"/>
          </p:cNvPicPr>
          <p:nvPr/>
        </p:nvPicPr>
        <p:blipFill>
          <a:blip r:embed="rId2"/>
          <a:stretch>
            <a:fillRect/>
          </a:stretch>
        </p:blipFill>
        <p:spPr>
          <a:xfrm>
            <a:off x="3821828" y="2593269"/>
            <a:ext cx="4548343" cy="3988414"/>
          </a:xfrm>
          <a:prstGeom prst="rect">
            <a:avLst/>
          </a:prstGeom>
        </p:spPr>
      </p:pic>
    </p:spTree>
    <p:extLst>
      <p:ext uri="{BB962C8B-B14F-4D97-AF65-F5344CB8AC3E}">
        <p14:creationId xmlns:p14="http://schemas.microsoft.com/office/powerpoint/2010/main" val="814822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220B58-463C-463D-A180-05F403A980A9}"/>
              </a:ext>
            </a:extLst>
          </p:cNvPr>
          <p:cNvSpPr>
            <a:spLocks noGrp="1"/>
          </p:cNvSpPr>
          <p:nvPr>
            <p:ph type="title"/>
          </p:nvPr>
        </p:nvSpPr>
        <p:spPr>
          <a:xfrm>
            <a:off x="838200" y="213928"/>
            <a:ext cx="10515600" cy="962634"/>
          </a:xfrm>
        </p:spPr>
        <p:txBody>
          <a:bodyPr/>
          <a:lstStyle/>
          <a:p>
            <a:r>
              <a:rPr lang="en-US" dirty="0" err="1"/>
              <a:t>Floorplanning</a:t>
            </a:r>
            <a:endParaRPr lang="en-US" dirty="0"/>
          </a:p>
        </p:txBody>
      </p:sp>
      <p:pic>
        <p:nvPicPr>
          <p:cNvPr id="4" name="內容版面配置區 3">
            <a:extLst>
              <a:ext uri="{FF2B5EF4-FFF2-40B4-BE49-F238E27FC236}">
                <a16:creationId xmlns:a16="http://schemas.microsoft.com/office/drawing/2014/main" id="{9680151C-462C-4E46-973B-5FF563AA10AD}"/>
              </a:ext>
            </a:extLst>
          </p:cNvPr>
          <p:cNvPicPr>
            <a:picLocks noGrp="1" noChangeAspect="1"/>
          </p:cNvPicPr>
          <p:nvPr>
            <p:ph idx="1"/>
          </p:nvPr>
        </p:nvPicPr>
        <p:blipFill>
          <a:blip r:embed="rId2"/>
          <a:stretch>
            <a:fillRect/>
          </a:stretch>
        </p:blipFill>
        <p:spPr>
          <a:xfrm>
            <a:off x="1590805" y="4399397"/>
            <a:ext cx="8302359" cy="2244675"/>
          </a:xfrm>
          <a:prstGeom prst="rect">
            <a:avLst/>
          </a:prstGeom>
        </p:spPr>
      </p:pic>
      <p:sp>
        <p:nvSpPr>
          <p:cNvPr id="6" name="內容版面配置區 2">
            <a:extLst>
              <a:ext uri="{FF2B5EF4-FFF2-40B4-BE49-F238E27FC236}">
                <a16:creationId xmlns:a16="http://schemas.microsoft.com/office/drawing/2014/main" id="{8AC6E087-598C-4605-8ACD-BCBAF56BC0E3}"/>
              </a:ext>
            </a:extLst>
          </p:cNvPr>
          <p:cNvSpPr txBox="1">
            <a:spLocks/>
          </p:cNvSpPr>
          <p:nvPr/>
        </p:nvSpPr>
        <p:spPr>
          <a:xfrm>
            <a:off x="838200" y="1503123"/>
            <a:ext cx="10515600" cy="4673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Rectangular dissection : Subdivision of a given rectangle by a finite number of horizontal and vertical line segments into a finite number of non-overlapping rectangles.</a:t>
            </a:r>
          </a:p>
          <a:p>
            <a:r>
              <a:rPr lang="en-US" dirty="0"/>
              <a:t>Slicing structure : a rectangular dissection that can be obtained by repetitively subdividing rectangles horizontally or vertically</a:t>
            </a:r>
          </a:p>
          <a:p>
            <a:r>
              <a:rPr lang="en-US" dirty="0"/>
              <a:t>Skewed slicing tree: One slicing tree which no node and its </a:t>
            </a:r>
            <a:r>
              <a:rPr lang="en-US" dirty="0">
                <a:solidFill>
                  <a:srgbClr val="FF0000"/>
                </a:solidFill>
              </a:rPr>
              <a:t>right child </a:t>
            </a:r>
            <a:r>
              <a:rPr lang="en-US" dirty="0"/>
              <a:t>are the same</a:t>
            </a:r>
          </a:p>
        </p:txBody>
      </p:sp>
    </p:spTree>
    <p:extLst>
      <p:ext uri="{BB962C8B-B14F-4D97-AF65-F5344CB8AC3E}">
        <p14:creationId xmlns:p14="http://schemas.microsoft.com/office/powerpoint/2010/main" val="4140266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090550-28C2-4EA8-8939-646A91149F7A}"/>
              </a:ext>
            </a:extLst>
          </p:cNvPr>
          <p:cNvSpPr>
            <a:spLocks noGrp="1"/>
          </p:cNvSpPr>
          <p:nvPr>
            <p:ph type="title"/>
          </p:nvPr>
        </p:nvSpPr>
        <p:spPr/>
        <p:txBody>
          <a:bodyPr/>
          <a:lstStyle/>
          <a:p>
            <a:r>
              <a:rPr lang="en-US" altLang="zh-TW" i="1" dirty="0"/>
              <a:t>SP</a:t>
            </a:r>
            <a:r>
              <a:rPr lang="en-US" altLang="zh-TW" dirty="0"/>
              <a:t>1 = (17452638</a:t>
            </a:r>
            <a:r>
              <a:rPr lang="en-US" altLang="zh-TW" i="1" dirty="0"/>
              <a:t>, </a:t>
            </a:r>
            <a:r>
              <a:rPr lang="en-US" altLang="zh-TW" dirty="0"/>
              <a:t>84725361) (Horizontal)</a:t>
            </a:r>
            <a:endParaRPr lang="en-US" dirty="0"/>
          </a:p>
        </p:txBody>
      </p:sp>
      <p:sp>
        <p:nvSpPr>
          <p:cNvPr id="3" name="內容版面配置區 2">
            <a:extLst>
              <a:ext uri="{FF2B5EF4-FFF2-40B4-BE49-F238E27FC236}">
                <a16:creationId xmlns:a16="http://schemas.microsoft.com/office/drawing/2014/main" id="{042CC6D2-2F0E-40DF-9115-61E2FE6E2243}"/>
              </a:ext>
            </a:extLst>
          </p:cNvPr>
          <p:cNvSpPr>
            <a:spLocks noGrp="1"/>
          </p:cNvSpPr>
          <p:nvPr>
            <p:ph idx="1"/>
          </p:nvPr>
        </p:nvSpPr>
        <p:spPr/>
        <p:txBody>
          <a:bodyPr/>
          <a:lstStyle/>
          <a:p>
            <a:r>
              <a:rPr lang="en-US" altLang="zh-TW" dirty="0"/>
              <a:t>The block would be placed on the intersection of the values, and add source to the left and target to the right </a:t>
            </a:r>
          </a:p>
          <a:p>
            <a:endParaRPr lang="en-US" dirty="0"/>
          </a:p>
        </p:txBody>
      </p:sp>
      <p:pic>
        <p:nvPicPr>
          <p:cNvPr id="6" name="圖片 5">
            <a:extLst>
              <a:ext uri="{FF2B5EF4-FFF2-40B4-BE49-F238E27FC236}">
                <a16:creationId xmlns:a16="http://schemas.microsoft.com/office/drawing/2014/main" id="{5D98223B-4423-4C1E-A5CC-66BE76FE594A}"/>
              </a:ext>
            </a:extLst>
          </p:cNvPr>
          <p:cNvPicPr>
            <a:picLocks noChangeAspect="1"/>
          </p:cNvPicPr>
          <p:nvPr/>
        </p:nvPicPr>
        <p:blipFill>
          <a:blip r:embed="rId2"/>
          <a:stretch>
            <a:fillRect/>
          </a:stretch>
        </p:blipFill>
        <p:spPr>
          <a:xfrm>
            <a:off x="2909261" y="2644238"/>
            <a:ext cx="6173061" cy="3848637"/>
          </a:xfrm>
          <a:prstGeom prst="rect">
            <a:avLst/>
          </a:prstGeom>
        </p:spPr>
      </p:pic>
    </p:spTree>
    <p:extLst>
      <p:ext uri="{BB962C8B-B14F-4D97-AF65-F5344CB8AC3E}">
        <p14:creationId xmlns:p14="http://schemas.microsoft.com/office/powerpoint/2010/main" val="16729273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090550-28C2-4EA8-8939-646A91149F7A}"/>
              </a:ext>
            </a:extLst>
          </p:cNvPr>
          <p:cNvSpPr>
            <a:spLocks noGrp="1"/>
          </p:cNvSpPr>
          <p:nvPr>
            <p:ph type="title"/>
          </p:nvPr>
        </p:nvSpPr>
        <p:spPr/>
        <p:txBody>
          <a:bodyPr/>
          <a:lstStyle/>
          <a:p>
            <a:r>
              <a:rPr lang="en-US" altLang="zh-TW" i="1" dirty="0"/>
              <a:t>SP</a:t>
            </a:r>
            <a:r>
              <a:rPr lang="en-US" altLang="zh-TW" dirty="0"/>
              <a:t>1 = (17452638</a:t>
            </a:r>
            <a:r>
              <a:rPr lang="en-US" altLang="zh-TW" i="1" dirty="0"/>
              <a:t>, </a:t>
            </a:r>
            <a:r>
              <a:rPr lang="en-US" altLang="zh-TW" dirty="0"/>
              <a:t>84725361) (Horizontal)</a:t>
            </a:r>
            <a:endParaRPr lang="en-US" dirty="0"/>
          </a:p>
        </p:txBody>
      </p:sp>
      <p:sp>
        <p:nvSpPr>
          <p:cNvPr id="3" name="內容版面配置區 2">
            <a:extLst>
              <a:ext uri="{FF2B5EF4-FFF2-40B4-BE49-F238E27FC236}">
                <a16:creationId xmlns:a16="http://schemas.microsoft.com/office/drawing/2014/main" id="{042CC6D2-2F0E-40DF-9115-61E2FE6E2243}"/>
              </a:ext>
            </a:extLst>
          </p:cNvPr>
          <p:cNvSpPr>
            <a:spLocks noGrp="1"/>
          </p:cNvSpPr>
          <p:nvPr>
            <p:ph idx="1"/>
          </p:nvPr>
        </p:nvSpPr>
        <p:spPr/>
        <p:txBody>
          <a:bodyPr/>
          <a:lstStyle/>
          <a:p>
            <a:r>
              <a:rPr lang="en-US" altLang="zh-TW" dirty="0"/>
              <a:t>We then connect the blocks </a:t>
            </a:r>
          </a:p>
          <a:p>
            <a:endParaRPr lang="en-US" dirty="0"/>
          </a:p>
        </p:txBody>
      </p:sp>
      <p:pic>
        <p:nvPicPr>
          <p:cNvPr id="4" name="圖片 3">
            <a:extLst>
              <a:ext uri="{FF2B5EF4-FFF2-40B4-BE49-F238E27FC236}">
                <a16:creationId xmlns:a16="http://schemas.microsoft.com/office/drawing/2014/main" id="{989E092C-447D-4A88-8E91-3A5F5804B7E8}"/>
              </a:ext>
            </a:extLst>
          </p:cNvPr>
          <p:cNvPicPr>
            <a:picLocks noChangeAspect="1"/>
          </p:cNvPicPr>
          <p:nvPr/>
        </p:nvPicPr>
        <p:blipFill>
          <a:blip r:embed="rId2"/>
          <a:stretch>
            <a:fillRect/>
          </a:stretch>
        </p:blipFill>
        <p:spPr>
          <a:xfrm>
            <a:off x="3150532" y="2246148"/>
            <a:ext cx="5890936" cy="4065752"/>
          </a:xfrm>
          <a:prstGeom prst="rect">
            <a:avLst/>
          </a:prstGeom>
        </p:spPr>
      </p:pic>
    </p:spTree>
    <p:extLst>
      <p:ext uri="{BB962C8B-B14F-4D97-AF65-F5344CB8AC3E}">
        <p14:creationId xmlns:p14="http://schemas.microsoft.com/office/powerpoint/2010/main" val="230350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090550-28C2-4EA8-8939-646A91149F7A}"/>
              </a:ext>
            </a:extLst>
          </p:cNvPr>
          <p:cNvSpPr>
            <a:spLocks noGrp="1"/>
          </p:cNvSpPr>
          <p:nvPr>
            <p:ph type="title"/>
          </p:nvPr>
        </p:nvSpPr>
        <p:spPr/>
        <p:txBody>
          <a:bodyPr/>
          <a:lstStyle/>
          <a:p>
            <a:r>
              <a:rPr lang="en-US" altLang="zh-TW" i="1" dirty="0"/>
              <a:t>SP</a:t>
            </a:r>
            <a:r>
              <a:rPr lang="en-US" altLang="zh-TW" dirty="0"/>
              <a:t>1 = (17452638</a:t>
            </a:r>
            <a:r>
              <a:rPr lang="en-US" altLang="zh-TW" i="1" dirty="0"/>
              <a:t>, </a:t>
            </a:r>
            <a:r>
              <a:rPr lang="en-US" altLang="zh-TW" dirty="0"/>
              <a:t>84725361) (Vertical)</a:t>
            </a:r>
            <a:endParaRPr lang="en-US" dirty="0"/>
          </a:p>
        </p:txBody>
      </p:sp>
      <p:sp>
        <p:nvSpPr>
          <p:cNvPr id="3" name="內容版面配置區 2">
            <a:extLst>
              <a:ext uri="{FF2B5EF4-FFF2-40B4-BE49-F238E27FC236}">
                <a16:creationId xmlns:a16="http://schemas.microsoft.com/office/drawing/2014/main" id="{042CC6D2-2F0E-40DF-9115-61E2FE6E2243}"/>
              </a:ext>
            </a:extLst>
          </p:cNvPr>
          <p:cNvSpPr>
            <a:spLocks noGrp="1"/>
          </p:cNvSpPr>
          <p:nvPr>
            <p:ph idx="1"/>
          </p:nvPr>
        </p:nvSpPr>
        <p:spPr/>
        <p:txBody>
          <a:bodyPr/>
          <a:lstStyle/>
          <a:p>
            <a:r>
              <a:rPr lang="en-US" altLang="zh-TW" dirty="0"/>
              <a:t>Add source to the bottom and the target on top</a:t>
            </a:r>
          </a:p>
          <a:p>
            <a:endParaRPr lang="en-US" dirty="0"/>
          </a:p>
        </p:txBody>
      </p:sp>
      <p:pic>
        <p:nvPicPr>
          <p:cNvPr id="4" name="圖片 3">
            <a:extLst>
              <a:ext uri="{FF2B5EF4-FFF2-40B4-BE49-F238E27FC236}">
                <a16:creationId xmlns:a16="http://schemas.microsoft.com/office/drawing/2014/main" id="{152F280F-3F64-4329-AD12-CEBE5A9E256D}"/>
              </a:ext>
            </a:extLst>
          </p:cNvPr>
          <p:cNvPicPr>
            <a:picLocks noChangeAspect="1"/>
          </p:cNvPicPr>
          <p:nvPr/>
        </p:nvPicPr>
        <p:blipFill>
          <a:blip r:embed="rId2"/>
          <a:stretch>
            <a:fillRect/>
          </a:stretch>
        </p:blipFill>
        <p:spPr>
          <a:xfrm>
            <a:off x="4132752" y="2262465"/>
            <a:ext cx="3926495" cy="4595535"/>
          </a:xfrm>
          <a:prstGeom prst="rect">
            <a:avLst/>
          </a:prstGeom>
        </p:spPr>
      </p:pic>
    </p:spTree>
    <p:extLst>
      <p:ext uri="{BB962C8B-B14F-4D97-AF65-F5344CB8AC3E}">
        <p14:creationId xmlns:p14="http://schemas.microsoft.com/office/powerpoint/2010/main" val="24880352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2C1D7C78-AEEC-432F-A1A8-8CAAFFB3DE98}"/>
              </a:ext>
            </a:extLst>
          </p:cNvPr>
          <p:cNvPicPr>
            <a:picLocks noChangeAspect="1"/>
          </p:cNvPicPr>
          <p:nvPr/>
        </p:nvPicPr>
        <p:blipFill>
          <a:blip r:embed="rId2"/>
          <a:stretch>
            <a:fillRect/>
          </a:stretch>
        </p:blipFill>
        <p:spPr>
          <a:xfrm>
            <a:off x="2339791" y="2148641"/>
            <a:ext cx="7931552" cy="4709359"/>
          </a:xfrm>
          <a:prstGeom prst="rect">
            <a:avLst/>
          </a:prstGeom>
        </p:spPr>
      </p:pic>
      <p:sp>
        <p:nvSpPr>
          <p:cNvPr id="2" name="標題 1">
            <a:extLst>
              <a:ext uri="{FF2B5EF4-FFF2-40B4-BE49-F238E27FC236}">
                <a16:creationId xmlns:a16="http://schemas.microsoft.com/office/drawing/2014/main" id="{D1090550-28C2-4EA8-8939-646A91149F7A}"/>
              </a:ext>
            </a:extLst>
          </p:cNvPr>
          <p:cNvSpPr>
            <a:spLocks noGrp="1"/>
          </p:cNvSpPr>
          <p:nvPr>
            <p:ph type="title"/>
          </p:nvPr>
        </p:nvSpPr>
        <p:spPr>
          <a:xfrm>
            <a:off x="838200" y="365125"/>
            <a:ext cx="10515600" cy="1325563"/>
          </a:xfrm>
        </p:spPr>
        <p:txBody>
          <a:bodyPr/>
          <a:lstStyle/>
          <a:p>
            <a:r>
              <a:rPr lang="en-US" altLang="zh-TW" i="1" dirty="0"/>
              <a:t>SP</a:t>
            </a:r>
            <a:r>
              <a:rPr lang="en-US" altLang="zh-TW" dirty="0"/>
              <a:t>1 = (17452638</a:t>
            </a:r>
            <a:r>
              <a:rPr lang="en-US" altLang="zh-TW" i="1" dirty="0"/>
              <a:t>, </a:t>
            </a:r>
            <a:r>
              <a:rPr lang="en-US" altLang="zh-TW" dirty="0"/>
              <a:t>84725361)</a:t>
            </a:r>
            <a:endParaRPr lang="en-US" dirty="0"/>
          </a:p>
        </p:txBody>
      </p:sp>
      <p:sp>
        <p:nvSpPr>
          <p:cNvPr id="3" name="內容版面配置區 2">
            <a:extLst>
              <a:ext uri="{FF2B5EF4-FFF2-40B4-BE49-F238E27FC236}">
                <a16:creationId xmlns:a16="http://schemas.microsoft.com/office/drawing/2014/main" id="{042CC6D2-2F0E-40DF-9115-61E2FE6E2243}"/>
              </a:ext>
            </a:extLst>
          </p:cNvPr>
          <p:cNvSpPr>
            <a:spLocks noGrp="1"/>
          </p:cNvSpPr>
          <p:nvPr>
            <p:ph idx="1"/>
          </p:nvPr>
        </p:nvSpPr>
        <p:spPr/>
        <p:txBody>
          <a:bodyPr/>
          <a:lstStyle/>
          <a:p>
            <a:r>
              <a:rPr lang="en-US" altLang="zh-TW" dirty="0"/>
              <a:t>Add values of the width/height on the Horizontal/Vertical constraint graph, and find the longest path from s-&gt;t, it would be used to calculate the minimum area</a:t>
            </a:r>
          </a:p>
          <a:p>
            <a:endParaRPr lang="en-US" dirty="0"/>
          </a:p>
        </p:txBody>
      </p:sp>
    </p:spTree>
    <p:extLst>
      <p:ext uri="{BB962C8B-B14F-4D97-AF65-F5344CB8AC3E}">
        <p14:creationId xmlns:p14="http://schemas.microsoft.com/office/powerpoint/2010/main" val="15302963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30B7F33-11DC-4465-B2B8-67AED53DA175}"/>
              </a:ext>
            </a:extLst>
          </p:cNvPr>
          <p:cNvSpPr>
            <a:spLocks noGrp="1"/>
          </p:cNvSpPr>
          <p:nvPr>
            <p:ph idx="1"/>
          </p:nvPr>
        </p:nvSpPr>
        <p:spPr/>
        <p:txBody>
          <a:bodyPr/>
          <a:lstStyle/>
          <a:p>
            <a:r>
              <a:rPr lang="en-US" dirty="0"/>
              <a:t>We then calculate the longest path lengths for the modules in the Horizontal constraint graph and vertical constraint graph</a:t>
            </a:r>
          </a:p>
          <a:p>
            <a:endParaRPr lang="en-US" dirty="0"/>
          </a:p>
        </p:txBody>
      </p:sp>
      <p:sp>
        <p:nvSpPr>
          <p:cNvPr id="4" name="標題 1">
            <a:extLst>
              <a:ext uri="{FF2B5EF4-FFF2-40B4-BE49-F238E27FC236}">
                <a16:creationId xmlns:a16="http://schemas.microsoft.com/office/drawing/2014/main" id="{56AFD542-EA55-440A-A5DA-BFCC3CFF4C65}"/>
              </a:ext>
            </a:extLst>
          </p:cNvPr>
          <p:cNvSpPr>
            <a:spLocks noGrp="1"/>
          </p:cNvSpPr>
          <p:nvPr>
            <p:ph type="title"/>
          </p:nvPr>
        </p:nvSpPr>
        <p:spPr>
          <a:xfrm>
            <a:off x="838200" y="365125"/>
            <a:ext cx="10515600" cy="1325563"/>
          </a:xfrm>
        </p:spPr>
        <p:txBody>
          <a:bodyPr/>
          <a:lstStyle/>
          <a:p>
            <a:r>
              <a:rPr lang="en-US" altLang="zh-TW" i="1" dirty="0"/>
              <a:t>SP</a:t>
            </a:r>
            <a:r>
              <a:rPr lang="en-US" altLang="zh-TW" dirty="0"/>
              <a:t>1 = (17452638</a:t>
            </a:r>
            <a:r>
              <a:rPr lang="en-US" altLang="zh-TW" i="1" dirty="0"/>
              <a:t>, </a:t>
            </a:r>
            <a:r>
              <a:rPr lang="en-US" altLang="zh-TW" dirty="0"/>
              <a:t>84725361)</a:t>
            </a:r>
            <a:endParaRPr lang="en-US" dirty="0"/>
          </a:p>
        </p:txBody>
      </p:sp>
      <p:pic>
        <p:nvPicPr>
          <p:cNvPr id="5" name="圖片 4">
            <a:extLst>
              <a:ext uri="{FF2B5EF4-FFF2-40B4-BE49-F238E27FC236}">
                <a16:creationId xmlns:a16="http://schemas.microsoft.com/office/drawing/2014/main" id="{762340F0-DE49-4148-98D9-A8C057CCAE22}"/>
              </a:ext>
            </a:extLst>
          </p:cNvPr>
          <p:cNvPicPr>
            <a:picLocks noChangeAspect="1"/>
          </p:cNvPicPr>
          <p:nvPr/>
        </p:nvPicPr>
        <p:blipFill>
          <a:blip r:embed="rId2"/>
          <a:stretch>
            <a:fillRect/>
          </a:stretch>
        </p:blipFill>
        <p:spPr>
          <a:xfrm>
            <a:off x="1114057" y="3002642"/>
            <a:ext cx="3441879" cy="2959748"/>
          </a:xfrm>
          <a:prstGeom prst="rect">
            <a:avLst/>
          </a:prstGeom>
        </p:spPr>
      </p:pic>
      <p:pic>
        <p:nvPicPr>
          <p:cNvPr id="6" name="圖片 5">
            <a:extLst>
              <a:ext uri="{FF2B5EF4-FFF2-40B4-BE49-F238E27FC236}">
                <a16:creationId xmlns:a16="http://schemas.microsoft.com/office/drawing/2014/main" id="{3F0A73BD-26EA-4588-A0A7-ABD2DEE08128}"/>
              </a:ext>
            </a:extLst>
          </p:cNvPr>
          <p:cNvPicPr>
            <a:picLocks noChangeAspect="1"/>
          </p:cNvPicPr>
          <p:nvPr/>
        </p:nvPicPr>
        <p:blipFill>
          <a:blip r:embed="rId3"/>
          <a:stretch>
            <a:fillRect/>
          </a:stretch>
        </p:blipFill>
        <p:spPr>
          <a:xfrm>
            <a:off x="6188064" y="2732963"/>
            <a:ext cx="3441878" cy="3838147"/>
          </a:xfrm>
          <a:prstGeom prst="rect">
            <a:avLst/>
          </a:prstGeom>
        </p:spPr>
      </p:pic>
      <p:sp>
        <p:nvSpPr>
          <p:cNvPr id="7" name="文字方塊 6">
            <a:extLst>
              <a:ext uri="{FF2B5EF4-FFF2-40B4-BE49-F238E27FC236}">
                <a16:creationId xmlns:a16="http://schemas.microsoft.com/office/drawing/2014/main" id="{75115BA7-9E55-48D1-A910-AE5FF45D7DE6}"/>
              </a:ext>
            </a:extLst>
          </p:cNvPr>
          <p:cNvSpPr txBox="1"/>
          <p:nvPr/>
        </p:nvSpPr>
        <p:spPr>
          <a:xfrm>
            <a:off x="9720197" y="4985359"/>
            <a:ext cx="1409553" cy="369332"/>
          </a:xfrm>
          <a:prstGeom prst="rect">
            <a:avLst/>
          </a:prstGeom>
          <a:noFill/>
        </p:spPr>
        <p:txBody>
          <a:bodyPr wrap="none" rtlCol="0">
            <a:spAutoFit/>
          </a:bodyPr>
          <a:lstStyle/>
          <a:p>
            <a:r>
              <a:rPr lang="en-US" dirty="0"/>
              <a:t>Area : 11x 15</a:t>
            </a:r>
          </a:p>
        </p:txBody>
      </p:sp>
    </p:spTree>
    <p:extLst>
      <p:ext uri="{BB962C8B-B14F-4D97-AF65-F5344CB8AC3E}">
        <p14:creationId xmlns:p14="http://schemas.microsoft.com/office/powerpoint/2010/main" val="40192176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19B9D6-99D2-4A8D-9403-E922E5A8C510}"/>
              </a:ext>
            </a:extLst>
          </p:cNvPr>
          <p:cNvSpPr>
            <a:spLocks noGrp="1"/>
          </p:cNvSpPr>
          <p:nvPr>
            <p:ph type="title"/>
          </p:nvPr>
        </p:nvSpPr>
        <p:spPr/>
        <p:txBody>
          <a:bodyPr/>
          <a:lstStyle/>
          <a:p>
            <a:r>
              <a:rPr lang="en-US" dirty="0"/>
              <a:t>Perform Moves</a:t>
            </a:r>
          </a:p>
        </p:txBody>
      </p:sp>
      <p:sp>
        <p:nvSpPr>
          <p:cNvPr id="3" name="內容版面配置區 2">
            <a:extLst>
              <a:ext uri="{FF2B5EF4-FFF2-40B4-BE49-F238E27FC236}">
                <a16:creationId xmlns:a16="http://schemas.microsoft.com/office/drawing/2014/main" id="{3B0B961A-A90A-47E8-8CA1-BA2CD82CF99E}"/>
              </a:ext>
            </a:extLst>
          </p:cNvPr>
          <p:cNvSpPr>
            <a:spLocks noGrp="1"/>
          </p:cNvSpPr>
          <p:nvPr>
            <p:ph idx="1"/>
          </p:nvPr>
        </p:nvSpPr>
        <p:spPr/>
        <p:txBody>
          <a:bodyPr/>
          <a:lstStyle/>
          <a:p>
            <a:r>
              <a:rPr lang="en-US" dirty="0"/>
              <a:t>Perform M1 move which swaps module 1 and 3 are swapped in the first(positive) sequence</a:t>
            </a:r>
          </a:p>
          <a:p>
            <a:r>
              <a:rPr lang="en-US" altLang="zh-TW" i="1" dirty="0"/>
              <a:t>SP</a:t>
            </a:r>
            <a:r>
              <a:rPr lang="en-US" altLang="zh-TW" dirty="0"/>
              <a:t>1 = (17452638</a:t>
            </a:r>
            <a:r>
              <a:rPr lang="en-US" altLang="zh-TW" i="1" dirty="0"/>
              <a:t>, </a:t>
            </a:r>
            <a:r>
              <a:rPr lang="en-US" altLang="zh-TW" dirty="0"/>
              <a:t>84725361) =&gt;&gt; SP2= (37452618</a:t>
            </a:r>
            <a:r>
              <a:rPr lang="en-US" altLang="zh-TW" i="1" dirty="0"/>
              <a:t>, </a:t>
            </a:r>
            <a:r>
              <a:rPr lang="en-US" altLang="zh-TW" dirty="0"/>
              <a:t>84725361).</a:t>
            </a:r>
            <a:endParaRPr lang="en-US" dirty="0"/>
          </a:p>
        </p:txBody>
      </p:sp>
      <p:pic>
        <p:nvPicPr>
          <p:cNvPr id="5" name="圖片 4">
            <a:extLst>
              <a:ext uri="{FF2B5EF4-FFF2-40B4-BE49-F238E27FC236}">
                <a16:creationId xmlns:a16="http://schemas.microsoft.com/office/drawing/2014/main" id="{FBB0DA98-C79C-4E02-97DC-534C0AFD9F75}"/>
              </a:ext>
            </a:extLst>
          </p:cNvPr>
          <p:cNvPicPr>
            <a:picLocks noChangeAspect="1"/>
          </p:cNvPicPr>
          <p:nvPr/>
        </p:nvPicPr>
        <p:blipFill>
          <a:blip r:embed="rId2"/>
          <a:stretch>
            <a:fillRect/>
          </a:stretch>
        </p:blipFill>
        <p:spPr>
          <a:xfrm>
            <a:off x="1709415" y="3429000"/>
            <a:ext cx="8590777" cy="3036504"/>
          </a:xfrm>
          <a:prstGeom prst="rect">
            <a:avLst/>
          </a:prstGeom>
        </p:spPr>
      </p:pic>
    </p:spTree>
    <p:extLst>
      <p:ext uri="{BB962C8B-B14F-4D97-AF65-F5344CB8AC3E}">
        <p14:creationId xmlns:p14="http://schemas.microsoft.com/office/powerpoint/2010/main" val="909113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41C83F70-9443-4E3B-BF13-CA7F2D5CEC28}"/>
              </a:ext>
            </a:extLst>
          </p:cNvPr>
          <p:cNvPicPr>
            <a:picLocks noChangeAspect="1"/>
          </p:cNvPicPr>
          <p:nvPr/>
        </p:nvPicPr>
        <p:blipFill>
          <a:blip r:embed="rId2"/>
          <a:stretch>
            <a:fillRect/>
          </a:stretch>
        </p:blipFill>
        <p:spPr>
          <a:xfrm>
            <a:off x="1302509" y="1686993"/>
            <a:ext cx="9167004" cy="4805882"/>
          </a:xfrm>
          <a:prstGeom prst="rect">
            <a:avLst/>
          </a:prstGeom>
        </p:spPr>
      </p:pic>
      <p:sp>
        <p:nvSpPr>
          <p:cNvPr id="2" name="標題 1">
            <a:extLst>
              <a:ext uri="{FF2B5EF4-FFF2-40B4-BE49-F238E27FC236}">
                <a16:creationId xmlns:a16="http://schemas.microsoft.com/office/drawing/2014/main" id="{BB19B9D6-99D2-4A8D-9403-E922E5A8C510}"/>
              </a:ext>
            </a:extLst>
          </p:cNvPr>
          <p:cNvSpPr>
            <a:spLocks noGrp="1"/>
          </p:cNvSpPr>
          <p:nvPr>
            <p:ph type="title"/>
          </p:nvPr>
        </p:nvSpPr>
        <p:spPr/>
        <p:txBody>
          <a:bodyPr/>
          <a:lstStyle/>
          <a:p>
            <a:r>
              <a:rPr lang="en-US" altLang="zh-TW" dirty="0"/>
              <a:t>SP2= (37452618</a:t>
            </a:r>
            <a:r>
              <a:rPr lang="en-US" altLang="zh-TW" i="1" dirty="0"/>
              <a:t>, </a:t>
            </a:r>
            <a:r>
              <a:rPr lang="en-US" altLang="zh-TW" dirty="0"/>
              <a:t>84725361).</a:t>
            </a:r>
            <a:endParaRPr lang="en-US" dirty="0"/>
          </a:p>
        </p:txBody>
      </p:sp>
    </p:spTree>
    <p:extLst>
      <p:ext uri="{BB962C8B-B14F-4D97-AF65-F5344CB8AC3E}">
        <p14:creationId xmlns:p14="http://schemas.microsoft.com/office/powerpoint/2010/main" val="8981601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F248A2-9BDD-49FE-9F20-3DE7052AB3EC}"/>
              </a:ext>
            </a:extLst>
          </p:cNvPr>
          <p:cNvSpPr>
            <a:spLocks noGrp="1"/>
          </p:cNvSpPr>
          <p:nvPr>
            <p:ph type="title"/>
          </p:nvPr>
        </p:nvSpPr>
        <p:spPr/>
        <p:txBody>
          <a:bodyPr/>
          <a:lstStyle/>
          <a:p>
            <a:r>
              <a:rPr lang="en-US" altLang="zh-TW" dirty="0"/>
              <a:t>SP2= (37452618</a:t>
            </a:r>
            <a:r>
              <a:rPr lang="en-US" altLang="zh-TW" i="1" dirty="0"/>
              <a:t>, </a:t>
            </a:r>
            <a:r>
              <a:rPr lang="en-US" altLang="zh-TW" dirty="0"/>
              <a:t>84725361)</a:t>
            </a:r>
            <a:endParaRPr lang="en-US" dirty="0"/>
          </a:p>
        </p:txBody>
      </p:sp>
      <p:sp>
        <p:nvSpPr>
          <p:cNvPr id="3" name="內容版面配置區 2">
            <a:extLst>
              <a:ext uri="{FF2B5EF4-FFF2-40B4-BE49-F238E27FC236}">
                <a16:creationId xmlns:a16="http://schemas.microsoft.com/office/drawing/2014/main" id="{0B77C034-7350-4421-B46C-4F2F9FE3F29B}"/>
              </a:ext>
            </a:extLst>
          </p:cNvPr>
          <p:cNvSpPr>
            <a:spLocks noGrp="1"/>
          </p:cNvSpPr>
          <p:nvPr>
            <p:ph idx="1"/>
          </p:nvPr>
        </p:nvSpPr>
        <p:spPr/>
        <p:txBody>
          <a:bodyPr/>
          <a:lstStyle/>
          <a:p>
            <a:r>
              <a:rPr lang="en-US" dirty="0"/>
              <a:t>Calculate the minimum area </a:t>
            </a:r>
          </a:p>
        </p:txBody>
      </p:sp>
      <p:pic>
        <p:nvPicPr>
          <p:cNvPr id="4" name="圖片 3">
            <a:extLst>
              <a:ext uri="{FF2B5EF4-FFF2-40B4-BE49-F238E27FC236}">
                <a16:creationId xmlns:a16="http://schemas.microsoft.com/office/drawing/2014/main" id="{496BF2D9-40C9-4E98-97CE-DB32DAA7D905}"/>
              </a:ext>
            </a:extLst>
          </p:cNvPr>
          <p:cNvPicPr>
            <a:picLocks noChangeAspect="1"/>
          </p:cNvPicPr>
          <p:nvPr/>
        </p:nvPicPr>
        <p:blipFill>
          <a:blip r:embed="rId2"/>
          <a:stretch>
            <a:fillRect/>
          </a:stretch>
        </p:blipFill>
        <p:spPr>
          <a:xfrm>
            <a:off x="1430208" y="2820569"/>
            <a:ext cx="3416366" cy="2690883"/>
          </a:xfrm>
          <a:prstGeom prst="rect">
            <a:avLst/>
          </a:prstGeom>
        </p:spPr>
      </p:pic>
      <p:pic>
        <p:nvPicPr>
          <p:cNvPr id="5" name="圖片 4">
            <a:extLst>
              <a:ext uri="{FF2B5EF4-FFF2-40B4-BE49-F238E27FC236}">
                <a16:creationId xmlns:a16="http://schemas.microsoft.com/office/drawing/2014/main" id="{527EBFFB-D826-4ADB-B452-FA25C2E3C6F7}"/>
              </a:ext>
            </a:extLst>
          </p:cNvPr>
          <p:cNvPicPr>
            <a:picLocks noChangeAspect="1"/>
          </p:cNvPicPr>
          <p:nvPr/>
        </p:nvPicPr>
        <p:blipFill>
          <a:blip r:embed="rId3"/>
          <a:stretch>
            <a:fillRect/>
          </a:stretch>
        </p:blipFill>
        <p:spPr>
          <a:xfrm>
            <a:off x="5663701" y="2109439"/>
            <a:ext cx="4613710" cy="4202461"/>
          </a:xfrm>
          <a:prstGeom prst="rect">
            <a:avLst/>
          </a:prstGeom>
        </p:spPr>
      </p:pic>
      <p:sp>
        <p:nvSpPr>
          <p:cNvPr id="6" name="文字方塊 5">
            <a:extLst>
              <a:ext uri="{FF2B5EF4-FFF2-40B4-BE49-F238E27FC236}">
                <a16:creationId xmlns:a16="http://schemas.microsoft.com/office/drawing/2014/main" id="{B1070426-B2BF-44F4-AA56-5324F6104AF0}"/>
              </a:ext>
            </a:extLst>
          </p:cNvPr>
          <p:cNvSpPr txBox="1"/>
          <p:nvPr/>
        </p:nvSpPr>
        <p:spPr>
          <a:xfrm flipH="1">
            <a:off x="6551112" y="6123543"/>
            <a:ext cx="5089953" cy="369332"/>
          </a:xfrm>
          <a:prstGeom prst="rect">
            <a:avLst/>
          </a:prstGeom>
          <a:noFill/>
        </p:spPr>
        <p:txBody>
          <a:bodyPr wrap="square" rtlCol="0">
            <a:spAutoFit/>
          </a:bodyPr>
          <a:lstStyle/>
          <a:p>
            <a:r>
              <a:rPr lang="en-US" dirty="0"/>
              <a:t>Area = 13x14</a:t>
            </a:r>
          </a:p>
        </p:txBody>
      </p:sp>
    </p:spTree>
    <p:extLst>
      <p:ext uri="{BB962C8B-B14F-4D97-AF65-F5344CB8AC3E}">
        <p14:creationId xmlns:p14="http://schemas.microsoft.com/office/powerpoint/2010/main" val="30578824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5FECB3-3A3C-4AF1-9EA2-DF75C4BA984D}"/>
              </a:ext>
            </a:extLst>
          </p:cNvPr>
          <p:cNvSpPr>
            <a:spLocks noGrp="1"/>
          </p:cNvSpPr>
          <p:nvPr>
            <p:ph type="title"/>
          </p:nvPr>
        </p:nvSpPr>
        <p:spPr/>
        <p:txBody>
          <a:bodyPr/>
          <a:lstStyle/>
          <a:p>
            <a:r>
              <a:rPr lang="en-US" dirty="0"/>
              <a:t>SP1 -&gt;&gt; SP2</a:t>
            </a:r>
          </a:p>
        </p:txBody>
      </p:sp>
      <p:pic>
        <p:nvPicPr>
          <p:cNvPr id="4" name="圖片 3">
            <a:extLst>
              <a:ext uri="{FF2B5EF4-FFF2-40B4-BE49-F238E27FC236}">
                <a16:creationId xmlns:a16="http://schemas.microsoft.com/office/drawing/2014/main" id="{AC27E0AC-1D83-4207-944D-6198075B02AF}"/>
              </a:ext>
            </a:extLst>
          </p:cNvPr>
          <p:cNvPicPr>
            <a:picLocks noChangeAspect="1"/>
          </p:cNvPicPr>
          <p:nvPr/>
        </p:nvPicPr>
        <p:blipFill>
          <a:blip r:embed="rId2"/>
          <a:stretch>
            <a:fillRect/>
          </a:stretch>
        </p:blipFill>
        <p:spPr>
          <a:xfrm>
            <a:off x="1293706" y="2127877"/>
            <a:ext cx="3441878" cy="3838147"/>
          </a:xfrm>
          <a:prstGeom prst="rect">
            <a:avLst/>
          </a:prstGeom>
        </p:spPr>
      </p:pic>
      <p:sp>
        <p:nvSpPr>
          <p:cNvPr id="5" name="文字方塊 4">
            <a:extLst>
              <a:ext uri="{FF2B5EF4-FFF2-40B4-BE49-F238E27FC236}">
                <a16:creationId xmlns:a16="http://schemas.microsoft.com/office/drawing/2014/main" id="{51654CEF-A1C7-479D-9C43-71F76FA649C9}"/>
              </a:ext>
            </a:extLst>
          </p:cNvPr>
          <p:cNvSpPr txBox="1"/>
          <p:nvPr/>
        </p:nvSpPr>
        <p:spPr>
          <a:xfrm>
            <a:off x="2309868" y="6017350"/>
            <a:ext cx="1409553" cy="369332"/>
          </a:xfrm>
          <a:prstGeom prst="rect">
            <a:avLst/>
          </a:prstGeom>
          <a:noFill/>
        </p:spPr>
        <p:txBody>
          <a:bodyPr wrap="none" rtlCol="0">
            <a:spAutoFit/>
          </a:bodyPr>
          <a:lstStyle/>
          <a:p>
            <a:r>
              <a:rPr lang="en-US" dirty="0"/>
              <a:t>Area : 11x 15</a:t>
            </a:r>
          </a:p>
        </p:txBody>
      </p:sp>
      <p:pic>
        <p:nvPicPr>
          <p:cNvPr id="6" name="圖片 5">
            <a:extLst>
              <a:ext uri="{FF2B5EF4-FFF2-40B4-BE49-F238E27FC236}">
                <a16:creationId xmlns:a16="http://schemas.microsoft.com/office/drawing/2014/main" id="{A588321E-5DDC-406D-96B4-62485A6B5CF6}"/>
              </a:ext>
            </a:extLst>
          </p:cNvPr>
          <p:cNvPicPr>
            <a:picLocks noChangeAspect="1"/>
          </p:cNvPicPr>
          <p:nvPr/>
        </p:nvPicPr>
        <p:blipFill>
          <a:blip r:embed="rId3"/>
          <a:stretch>
            <a:fillRect/>
          </a:stretch>
        </p:blipFill>
        <p:spPr>
          <a:xfrm>
            <a:off x="6740090" y="1843632"/>
            <a:ext cx="4613710" cy="4202461"/>
          </a:xfrm>
          <a:prstGeom prst="rect">
            <a:avLst/>
          </a:prstGeom>
        </p:spPr>
      </p:pic>
      <p:cxnSp>
        <p:nvCxnSpPr>
          <p:cNvPr id="9" name="直線單箭頭接點 8">
            <a:extLst>
              <a:ext uri="{FF2B5EF4-FFF2-40B4-BE49-F238E27FC236}">
                <a16:creationId xmlns:a16="http://schemas.microsoft.com/office/drawing/2014/main" id="{19EA909D-392C-4E04-9B9B-46956CFE8901}"/>
              </a:ext>
            </a:extLst>
          </p:cNvPr>
          <p:cNvCxnSpPr/>
          <p:nvPr/>
        </p:nvCxnSpPr>
        <p:spPr>
          <a:xfrm>
            <a:off x="4622104" y="4346532"/>
            <a:ext cx="2117986"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0" name="文字方塊 9">
            <a:extLst>
              <a:ext uri="{FF2B5EF4-FFF2-40B4-BE49-F238E27FC236}">
                <a16:creationId xmlns:a16="http://schemas.microsoft.com/office/drawing/2014/main" id="{89AE9FBD-1E21-494D-BD7B-4398EFE4791B}"/>
              </a:ext>
            </a:extLst>
          </p:cNvPr>
          <p:cNvSpPr txBox="1"/>
          <p:nvPr/>
        </p:nvSpPr>
        <p:spPr>
          <a:xfrm flipH="1">
            <a:off x="8129392" y="5886890"/>
            <a:ext cx="5089953" cy="369332"/>
          </a:xfrm>
          <a:prstGeom prst="rect">
            <a:avLst/>
          </a:prstGeom>
          <a:noFill/>
        </p:spPr>
        <p:txBody>
          <a:bodyPr wrap="square" rtlCol="0">
            <a:spAutoFit/>
          </a:bodyPr>
          <a:lstStyle/>
          <a:p>
            <a:r>
              <a:rPr lang="en-US" dirty="0"/>
              <a:t>Area = 13x14</a:t>
            </a:r>
          </a:p>
        </p:txBody>
      </p:sp>
    </p:spTree>
    <p:extLst>
      <p:ext uri="{BB962C8B-B14F-4D97-AF65-F5344CB8AC3E}">
        <p14:creationId xmlns:p14="http://schemas.microsoft.com/office/powerpoint/2010/main" val="35553039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F2DFC7-AC8A-4D3E-85A6-911D9EABDC11}"/>
              </a:ext>
            </a:extLst>
          </p:cNvPr>
          <p:cNvSpPr>
            <a:spLocks noGrp="1"/>
          </p:cNvSpPr>
          <p:nvPr>
            <p:ph type="title"/>
          </p:nvPr>
        </p:nvSpPr>
        <p:spPr/>
        <p:txBody>
          <a:bodyPr/>
          <a:lstStyle/>
          <a:p>
            <a:r>
              <a:rPr lang="en-US" dirty="0"/>
              <a:t>Perform Move</a:t>
            </a:r>
          </a:p>
        </p:txBody>
      </p:sp>
      <p:sp>
        <p:nvSpPr>
          <p:cNvPr id="3" name="內容版面配置區 2">
            <a:extLst>
              <a:ext uri="{FF2B5EF4-FFF2-40B4-BE49-F238E27FC236}">
                <a16:creationId xmlns:a16="http://schemas.microsoft.com/office/drawing/2014/main" id="{684C13EA-8BC3-4BFA-BFCF-4CFB9B2A336B}"/>
              </a:ext>
            </a:extLst>
          </p:cNvPr>
          <p:cNvSpPr>
            <a:spLocks noGrp="1"/>
          </p:cNvSpPr>
          <p:nvPr>
            <p:ph idx="1"/>
          </p:nvPr>
        </p:nvSpPr>
        <p:spPr/>
        <p:txBody>
          <a:bodyPr/>
          <a:lstStyle/>
          <a:p>
            <a:r>
              <a:rPr lang="en-US" dirty="0"/>
              <a:t>Swap Modules 4 and 6 in both sequences </a:t>
            </a:r>
          </a:p>
          <a:p>
            <a:r>
              <a:rPr lang="en-US" altLang="zh-TW" dirty="0"/>
              <a:t>SP2= (37452618</a:t>
            </a:r>
            <a:r>
              <a:rPr lang="en-US" altLang="zh-TW" i="1" dirty="0"/>
              <a:t>, </a:t>
            </a:r>
            <a:r>
              <a:rPr lang="en-US" altLang="zh-TW" dirty="0"/>
              <a:t>84725361) -&gt; SP3 =(37652418</a:t>
            </a:r>
            <a:r>
              <a:rPr lang="en-US" altLang="zh-TW" i="1" dirty="0"/>
              <a:t>, </a:t>
            </a:r>
            <a:r>
              <a:rPr lang="en-US" altLang="zh-TW" dirty="0"/>
              <a:t>86725341)</a:t>
            </a:r>
            <a:endParaRPr lang="en-US" dirty="0"/>
          </a:p>
        </p:txBody>
      </p:sp>
      <p:pic>
        <p:nvPicPr>
          <p:cNvPr id="4" name="圖片 3">
            <a:extLst>
              <a:ext uri="{FF2B5EF4-FFF2-40B4-BE49-F238E27FC236}">
                <a16:creationId xmlns:a16="http://schemas.microsoft.com/office/drawing/2014/main" id="{1F525734-C471-45B3-9A60-17732F18DB42}"/>
              </a:ext>
            </a:extLst>
          </p:cNvPr>
          <p:cNvPicPr>
            <a:picLocks noChangeAspect="1"/>
          </p:cNvPicPr>
          <p:nvPr/>
        </p:nvPicPr>
        <p:blipFill>
          <a:blip r:embed="rId2"/>
          <a:stretch>
            <a:fillRect/>
          </a:stretch>
        </p:blipFill>
        <p:spPr>
          <a:xfrm>
            <a:off x="1140800" y="3015018"/>
            <a:ext cx="9514712" cy="3161945"/>
          </a:xfrm>
          <a:prstGeom prst="rect">
            <a:avLst/>
          </a:prstGeom>
        </p:spPr>
      </p:pic>
    </p:spTree>
    <p:extLst>
      <p:ext uri="{BB962C8B-B14F-4D97-AF65-F5344CB8AC3E}">
        <p14:creationId xmlns:p14="http://schemas.microsoft.com/office/powerpoint/2010/main" val="3386050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F0B9B3-82C8-486B-952D-E87FADB796E9}"/>
              </a:ext>
            </a:extLst>
          </p:cNvPr>
          <p:cNvSpPr>
            <a:spLocks noGrp="1"/>
          </p:cNvSpPr>
          <p:nvPr>
            <p:ph type="title"/>
          </p:nvPr>
        </p:nvSpPr>
        <p:spPr/>
        <p:txBody>
          <a:bodyPr/>
          <a:lstStyle/>
          <a:p>
            <a:r>
              <a:rPr lang="en-US" altLang="zh-TW" dirty="0" err="1"/>
              <a:t>Stockmeyer</a:t>
            </a:r>
            <a:r>
              <a:rPr lang="en-US" altLang="zh-TW" dirty="0"/>
              <a:t> Algorithm</a:t>
            </a:r>
            <a:endParaRPr lang="en-US" dirty="0"/>
          </a:p>
        </p:txBody>
      </p:sp>
      <p:sp>
        <p:nvSpPr>
          <p:cNvPr id="3" name="內容版面配置區 2">
            <a:extLst>
              <a:ext uri="{FF2B5EF4-FFF2-40B4-BE49-F238E27FC236}">
                <a16:creationId xmlns:a16="http://schemas.microsoft.com/office/drawing/2014/main" id="{F42B24F8-8C37-4103-BD06-34637E3AC7D1}"/>
              </a:ext>
            </a:extLst>
          </p:cNvPr>
          <p:cNvSpPr>
            <a:spLocks noGrp="1"/>
          </p:cNvSpPr>
          <p:nvPr>
            <p:ph idx="1"/>
          </p:nvPr>
        </p:nvSpPr>
        <p:spPr>
          <a:xfrm>
            <a:off x="838200" y="1825625"/>
            <a:ext cx="10515600" cy="4667250"/>
          </a:xfrm>
        </p:spPr>
        <p:txBody>
          <a:bodyPr>
            <a:normAutofit fontScale="92500" lnSpcReduction="10000"/>
          </a:bodyPr>
          <a:lstStyle/>
          <a:p>
            <a:r>
              <a:rPr lang="en-US" dirty="0"/>
              <a:t>Input :</a:t>
            </a:r>
          </a:p>
          <a:p>
            <a:pPr lvl="1"/>
            <a:r>
              <a:rPr lang="en-US" altLang="zh-TW" dirty="0"/>
              <a:t>A slicing floorplan</a:t>
            </a:r>
          </a:p>
          <a:p>
            <a:pPr marL="457200" lvl="1" indent="0">
              <a:buNone/>
            </a:pPr>
            <a:endParaRPr lang="en-US" dirty="0"/>
          </a:p>
          <a:p>
            <a:r>
              <a:rPr lang="en-US" dirty="0"/>
              <a:t> Output :</a:t>
            </a:r>
          </a:p>
          <a:p>
            <a:pPr lvl="1"/>
            <a:r>
              <a:rPr lang="en-US" altLang="zh-TW" dirty="0"/>
              <a:t>An orientation of the blocks in the floorplan so that the overall floorplan area is minimized.</a:t>
            </a:r>
          </a:p>
          <a:p>
            <a:pPr lvl="1"/>
            <a:endParaRPr lang="en-US" dirty="0"/>
          </a:p>
          <a:p>
            <a:r>
              <a:rPr lang="en-US" dirty="0"/>
              <a:t>Usage : </a:t>
            </a:r>
          </a:p>
          <a:p>
            <a:pPr lvl="1"/>
            <a:r>
              <a:rPr lang="en-US" altLang="zh-TW" dirty="0"/>
              <a:t>Mostly used in post-process of the given slicing floorplan to further optimize the area objective.</a:t>
            </a:r>
            <a:endParaRPr lang="en-US" dirty="0"/>
          </a:p>
          <a:p>
            <a:r>
              <a:rPr lang="en-US" dirty="0"/>
              <a:t>For a non-slicing floorplan, it is proved that the optimal orientation problem is NP-complete</a:t>
            </a:r>
          </a:p>
          <a:p>
            <a:pPr lvl="1"/>
            <a:endParaRPr lang="en-US" dirty="0"/>
          </a:p>
        </p:txBody>
      </p:sp>
    </p:spTree>
    <p:extLst>
      <p:ext uri="{BB962C8B-B14F-4D97-AF65-F5344CB8AC3E}">
        <p14:creationId xmlns:p14="http://schemas.microsoft.com/office/powerpoint/2010/main" val="17958895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3D39B9-E1B6-43C7-AC91-CF979FA36561}"/>
              </a:ext>
            </a:extLst>
          </p:cNvPr>
          <p:cNvSpPr>
            <a:spLocks noGrp="1"/>
          </p:cNvSpPr>
          <p:nvPr>
            <p:ph type="title"/>
          </p:nvPr>
        </p:nvSpPr>
        <p:spPr/>
        <p:txBody>
          <a:bodyPr/>
          <a:lstStyle/>
          <a:p>
            <a:r>
              <a:rPr lang="en-US" altLang="zh-TW" dirty="0"/>
              <a:t>SP3 =(37652418</a:t>
            </a:r>
            <a:r>
              <a:rPr lang="en-US" altLang="zh-TW" i="1" dirty="0"/>
              <a:t>, </a:t>
            </a:r>
            <a:r>
              <a:rPr lang="en-US" altLang="zh-TW" dirty="0"/>
              <a:t>86725341)</a:t>
            </a:r>
            <a:endParaRPr lang="en-US" dirty="0"/>
          </a:p>
        </p:txBody>
      </p:sp>
      <p:pic>
        <p:nvPicPr>
          <p:cNvPr id="4" name="內容版面配置區 3">
            <a:extLst>
              <a:ext uri="{FF2B5EF4-FFF2-40B4-BE49-F238E27FC236}">
                <a16:creationId xmlns:a16="http://schemas.microsoft.com/office/drawing/2014/main" id="{3F97EC98-BD3E-40B8-A89A-6681BF3D740B}"/>
              </a:ext>
            </a:extLst>
          </p:cNvPr>
          <p:cNvPicPr>
            <a:picLocks noGrp="1" noChangeAspect="1"/>
          </p:cNvPicPr>
          <p:nvPr>
            <p:ph idx="1"/>
          </p:nvPr>
        </p:nvPicPr>
        <p:blipFill>
          <a:blip r:embed="rId2"/>
          <a:stretch>
            <a:fillRect/>
          </a:stretch>
        </p:blipFill>
        <p:spPr>
          <a:xfrm>
            <a:off x="1751940" y="1847616"/>
            <a:ext cx="7696870" cy="4052143"/>
          </a:xfrm>
          <a:prstGeom prst="rect">
            <a:avLst/>
          </a:prstGeom>
        </p:spPr>
      </p:pic>
    </p:spTree>
    <p:extLst>
      <p:ext uri="{BB962C8B-B14F-4D97-AF65-F5344CB8AC3E}">
        <p14:creationId xmlns:p14="http://schemas.microsoft.com/office/powerpoint/2010/main" val="24467874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3D39B9-E1B6-43C7-AC91-CF979FA36561}"/>
              </a:ext>
            </a:extLst>
          </p:cNvPr>
          <p:cNvSpPr>
            <a:spLocks noGrp="1"/>
          </p:cNvSpPr>
          <p:nvPr>
            <p:ph type="title"/>
          </p:nvPr>
        </p:nvSpPr>
        <p:spPr/>
        <p:txBody>
          <a:bodyPr/>
          <a:lstStyle/>
          <a:p>
            <a:r>
              <a:rPr lang="en-US" altLang="zh-TW" dirty="0"/>
              <a:t>SP3 =(37652418</a:t>
            </a:r>
            <a:r>
              <a:rPr lang="en-US" altLang="zh-TW" i="1" dirty="0"/>
              <a:t>, </a:t>
            </a:r>
            <a:r>
              <a:rPr lang="en-US" altLang="zh-TW" dirty="0"/>
              <a:t>86725341)</a:t>
            </a:r>
            <a:endParaRPr lang="en-US" dirty="0"/>
          </a:p>
        </p:txBody>
      </p:sp>
      <p:pic>
        <p:nvPicPr>
          <p:cNvPr id="6" name="內容版面配置區 5">
            <a:extLst>
              <a:ext uri="{FF2B5EF4-FFF2-40B4-BE49-F238E27FC236}">
                <a16:creationId xmlns:a16="http://schemas.microsoft.com/office/drawing/2014/main" id="{42E6C26C-4437-4D93-A83E-F3136E40D3DA}"/>
              </a:ext>
            </a:extLst>
          </p:cNvPr>
          <p:cNvPicPr>
            <a:picLocks noGrp="1" noChangeAspect="1"/>
          </p:cNvPicPr>
          <p:nvPr>
            <p:ph idx="1"/>
          </p:nvPr>
        </p:nvPicPr>
        <p:blipFill>
          <a:blip r:embed="rId2"/>
          <a:stretch>
            <a:fillRect/>
          </a:stretch>
        </p:blipFill>
        <p:spPr>
          <a:xfrm>
            <a:off x="970272" y="2298712"/>
            <a:ext cx="3912319" cy="3262844"/>
          </a:xfrm>
          <a:prstGeom prst="rect">
            <a:avLst/>
          </a:prstGeom>
        </p:spPr>
      </p:pic>
      <p:pic>
        <p:nvPicPr>
          <p:cNvPr id="7" name="圖片 6">
            <a:extLst>
              <a:ext uri="{FF2B5EF4-FFF2-40B4-BE49-F238E27FC236}">
                <a16:creationId xmlns:a16="http://schemas.microsoft.com/office/drawing/2014/main" id="{F5DFE527-8E71-4E6B-A2E8-3D9F44D4AF69}"/>
              </a:ext>
            </a:extLst>
          </p:cNvPr>
          <p:cNvPicPr>
            <a:picLocks noChangeAspect="1"/>
          </p:cNvPicPr>
          <p:nvPr/>
        </p:nvPicPr>
        <p:blipFill>
          <a:blip r:embed="rId3"/>
          <a:stretch>
            <a:fillRect/>
          </a:stretch>
        </p:blipFill>
        <p:spPr>
          <a:xfrm>
            <a:off x="5649915" y="1925240"/>
            <a:ext cx="4930010" cy="3774103"/>
          </a:xfrm>
          <a:prstGeom prst="rect">
            <a:avLst/>
          </a:prstGeom>
        </p:spPr>
      </p:pic>
      <p:sp>
        <p:nvSpPr>
          <p:cNvPr id="8" name="文字方塊 7">
            <a:extLst>
              <a:ext uri="{FF2B5EF4-FFF2-40B4-BE49-F238E27FC236}">
                <a16:creationId xmlns:a16="http://schemas.microsoft.com/office/drawing/2014/main" id="{9D32351C-7F7E-42B2-AABC-2EC5B18F0BD2}"/>
              </a:ext>
            </a:extLst>
          </p:cNvPr>
          <p:cNvSpPr txBox="1"/>
          <p:nvPr/>
        </p:nvSpPr>
        <p:spPr>
          <a:xfrm flipH="1">
            <a:off x="7102047" y="5749229"/>
            <a:ext cx="5089953" cy="369332"/>
          </a:xfrm>
          <a:prstGeom prst="rect">
            <a:avLst/>
          </a:prstGeom>
          <a:noFill/>
        </p:spPr>
        <p:txBody>
          <a:bodyPr wrap="square" rtlCol="0">
            <a:spAutoFit/>
          </a:bodyPr>
          <a:lstStyle/>
          <a:p>
            <a:r>
              <a:rPr lang="en-US" dirty="0"/>
              <a:t>Area = 13x12</a:t>
            </a:r>
          </a:p>
        </p:txBody>
      </p:sp>
    </p:spTree>
    <p:extLst>
      <p:ext uri="{BB962C8B-B14F-4D97-AF65-F5344CB8AC3E}">
        <p14:creationId xmlns:p14="http://schemas.microsoft.com/office/powerpoint/2010/main" val="32059844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5FECB3-3A3C-4AF1-9EA2-DF75C4BA984D}"/>
              </a:ext>
            </a:extLst>
          </p:cNvPr>
          <p:cNvSpPr>
            <a:spLocks noGrp="1"/>
          </p:cNvSpPr>
          <p:nvPr>
            <p:ph type="title"/>
          </p:nvPr>
        </p:nvSpPr>
        <p:spPr/>
        <p:txBody>
          <a:bodyPr/>
          <a:lstStyle/>
          <a:p>
            <a:r>
              <a:rPr lang="en-US" dirty="0"/>
              <a:t>SP1 -&gt;&gt; SP2 -&gt;&gt; SP3</a:t>
            </a:r>
          </a:p>
        </p:txBody>
      </p:sp>
      <p:pic>
        <p:nvPicPr>
          <p:cNvPr id="4" name="圖片 3">
            <a:extLst>
              <a:ext uri="{FF2B5EF4-FFF2-40B4-BE49-F238E27FC236}">
                <a16:creationId xmlns:a16="http://schemas.microsoft.com/office/drawing/2014/main" id="{AC27E0AC-1D83-4207-944D-6198075B02AF}"/>
              </a:ext>
            </a:extLst>
          </p:cNvPr>
          <p:cNvPicPr>
            <a:picLocks noChangeAspect="1"/>
          </p:cNvPicPr>
          <p:nvPr/>
        </p:nvPicPr>
        <p:blipFill>
          <a:blip r:embed="rId2"/>
          <a:stretch>
            <a:fillRect/>
          </a:stretch>
        </p:blipFill>
        <p:spPr>
          <a:xfrm>
            <a:off x="159511" y="1690688"/>
            <a:ext cx="3441878" cy="3838147"/>
          </a:xfrm>
          <a:prstGeom prst="rect">
            <a:avLst/>
          </a:prstGeom>
        </p:spPr>
      </p:pic>
      <p:sp>
        <p:nvSpPr>
          <p:cNvPr id="5" name="文字方塊 4">
            <a:extLst>
              <a:ext uri="{FF2B5EF4-FFF2-40B4-BE49-F238E27FC236}">
                <a16:creationId xmlns:a16="http://schemas.microsoft.com/office/drawing/2014/main" id="{51654CEF-A1C7-479D-9C43-71F76FA649C9}"/>
              </a:ext>
            </a:extLst>
          </p:cNvPr>
          <p:cNvSpPr txBox="1"/>
          <p:nvPr/>
        </p:nvSpPr>
        <p:spPr>
          <a:xfrm>
            <a:off x="1175673" y="5799485"/>
            <a:ext cx="1409553" cy="369332"/>
          </a:xfrm>
          <a:prstGeom prst="rect">
            <a:avLst/>
          </a:prstGeom>
          <a:noFill/>
        </p:spPr>
        <p:txBody>
          <a:bodyPr wrap="none" rtlCol="0">
            <a:spAutoFit/>
          </a:bodyPr>
          <a:lstStyle/>
          <a:p>
            <a:r>
              <a:rPr lang="en-US" dirty="0"/>
              <a:t>Area : 11x 15</a:t>
            </a:r>
          </a:p>
        </p:txBody>
      </p:sp>
      <p:pic>
        <p:nvPicPr>
          <p:cNvPr id="6" name="圖片 5">
            <a:extLst>
              <a:ext uri="{FF2B5EF4-FFF2-40B4-BE49-F238E27FC236}">
                <a16:creationId xmlns:a16="http://schemas.microsoft.com/office/drawing/2014/main" id="{A588321E-5DDC-406D-96B4-62485A6B5CF6}"/>
              </a:ext>
            </a:extLst>
          </p:cNvPr>
          <p:cNvPicPr>
            <a:picLocks noChangeAspect="1"/>
          </p:cNvPicPr>
          <p:nvPr/>
        </p:nvPicPr>
        <p:blipFill rotWithShape="1">
          <a:blip r:embed="rId3"/>
          <a:srcRect l="5427" r="11598"/>
          <a:stretch/>
        </p:blipFill>
        <p:spPr>
          <a:xfrm>
            <a:off x="4155125" y="1881804"/>
            <a:ext cx="3171822" cy="3481863"/>
          </a:xfrm>
          <a:prstGeom prst="rect">
            <a:avLst/>
          </a:prstGeom>
        </p:spPr>
      </p:pic>
      <p:cxnSp>
        <p:nvCxnSpPr>
          <p:cNvPr id="9" name="直線單箭頭接點 8">
            <a:extLst>
              <a:ext uri="{FF2B5EF4-FFF2-40B4-BE49-F238E27FC236}">
                <a16:creationId xmlns:a16="http://schemas.microsoft.com/office/drawing/2014/main" id="{19EA909D-392C-4E04-9B9B-46956CFE8901}"/>
              </a:ext>
            </a:extLst>
          </p:cNvPr>
          <p:cNvCxnSpPr>
            <a:cxnSpLocks/>
          </p:cNvCxnSpPr>
          <p:nvPr/>
        </p:nvCxnSpPr>
        <p:spPr>
          <a:xfrm>
            <a:off x="3195476" y="3666532"/>
            <a:ext cx="562644"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0" name="文字方塊 9">
            <a:extLst>
              <a:ext uri="{FF2B5EF4-FFF2-40B4-BE49-F238E27FC236}">
                <a16:creationId xmlns:a16="http://schemas.microsoft.com/office/drawing/2014/main" id="{89AE9FBD-1E21-494D-BD7B-4398EFE4791B}"/>
              </a:ext>
            </a:extLst>
          </p:cNvPr>
          <p:cNvSpPr txBox="1"/>
          <p:nvPr/>
        </p:nvSpPr>
        <p:spPr>
          <a:xfrm flipH="1">
            <a:off x="5073041" y="5798454"/>
            <a:ext cx="5089953" cy="369332"/>
          </a:xfrm>
          <a:prstGeom prst="rect">
            <a:avLst/>
          </a:prstGeom>
          <a:noFill/>
        </p:spPr>
        <p:txBody>
          <a:bodyPr wrap="square" rtlCol="0">
            <a:spAutoFit/>
          </a:bodyPr>
          <a:lstStyle/>
          <a:p>
            <a:r>
              <a:rPr lang="en-US" dirty="0"/>
              <a:t>Area = 13x14</a:t>
            </a:r>
          </a:p>
        </p:txBody>
      </p:sp>
      <p:pic>
        <p:nvPicPr>
          <p:cNvPr id="11" name="圖片 10">
            <a:extLst>
              <a:ext uri="{FF2B5EF4-FFF2-40B4-BE49-F238E27FC236}">
                <a16:creationId xmlns:a16="http://schemas.microsoft.com/office/drawing/2014/main" id="{3D1B001D-AE56-4401-9AAB-0375572AC2C4}"/>
              </a:ext>
            </a:extLst>
          </p:cNvPr>
          <p:cNvPicPr>
            <a:picLocks noChangeAspect="1"/>
          </p:cNvPicPr>
          <p:nvPr/>
        </p:nvPicPr>
        <p:blipFill rotWithShape="1">
          <a:blip r:embed="rId4"/>
          <a:srcRect l="4319" r="10174"/>
          <a:stretch/>
        </p:blipFill>
        <p:spPr>
          <a:xfrm>
            <a:off x="8203011" y="2010595"/>
            <a:ext cx="3601387" cy="3224282"/>
          </a:xfrm>
          <a:prstGeom prst="rect">
            <a:avLst/>
          </a:prstGeom>
        </p:spPr>
      </p:pic>
      <p:sp>
        <p:nvSpPr>
          <p:cNvPr id="12" name="文字方塊 11">
            <a:extLst>
              <a:ext uri="{FF2B5EF4-FFF2-40B4-BE49-F238E27FC236}">
                <a16:creationId xmlns:a16="http://schemas.microsoft.com/office/drawing/2014/main" id="{66912ADE-E957-4735-B277-F161D8BA197E}"/>
              </a:ext>
            </a:extLst>
          </p:cNvPr>
          <p:cNvSpPr txBox="1"/>
          <p:nvPr/>
        </p:nvSpPr>
        <p:spPr>
          <a:xfrm flipH="1">
            <a:off x="9259421" y="5590864"/>
            <a:ext cx="5089953" cy="369332"/>
          </a:xfrm>
          <a:prstGeom prst="rect">
            <a:avLst/>
          </a:prstGeom>
          <a:noFill/>
        </p:spPr>
        <p:txBody>
          <a:bodyPr wrap="square" rtlCol="0">
            <a:spAutoFit/>
          </a:bodyPr>
          <a:lstStyle/>
          <a:p>
            <a:r>
              <a:rPr lang="en-US" dirty="0"/>
              <a:t>Area = 13x12</a:t>
            </a:r>
          </a:p>
        </p:txBody>
      </p:sp>
      <p:cxnSp>
        <p:nvCxnSpPr>
          <p:cNvPr id="13" name="直線單箭頭接點 12">
            <a:extLst>
              <a:ext uri="{FF2B5EF4-FFF2-40B4-BE49-F238E27FC236}">
                <a16:creationId xmlns:a16="http://schemas.microsoft.com/office/drawing/2014/main" id="{9BF18564-630A-4E88-9ECE-6CA2A139E268}"/>
              </a:ext>
            </a:extLst>
          </p:cNvPr>
          <p:cNvCxnSpPr>
            <a:cxnSpLocks/>
          </p:cNvCxnSpPr>
          <p:nvPr/>
        </p:nvCxnSpPr>
        <p:spPr>
          <a:xfrm>
            <a:off x="7483657" y="3609761"/>
            <a:ext cx="562644"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17018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4D1F09-C970-4D34-8274-439F02E1EC32}"/>
              </a:ext>
            </a:extLst>
          </p:cNvPr>
          <p:cNvSpPr>
            <a:spLocks noGrp="1"/>
          </p:cNvSpPr>
          <p:nvPr>
            <p:ph type="title"/>
          </p:nvPr>
        </p:nvSpPr>
        <p:spPr/>
        <p:txBody>
          <a:bodyPr/>
          <a:lstStyle/>
          <a:p>
            <a:r>
              <a:rPr lang="en-US" dirty="0" err="1"/>
              <a:t>Stockmeyer</a:t>
            </a:r>
            <a:r>
              <a:rPr lang="en-US" dirty="0"/>
              <a:t> algorithm</a:t>
            </a:r>
          </a:p>
        </p:txBody>
      </p:sp>
      <p:sp>
        <p:nvSpPr>
          <p:cNvPr id="3" name="內容版面配置區 2">
            <a:extLst>
              <a:ext uri="{FF2B5EF4-FFF2-40B4-BE49-F238E27FC236}">
                <a16:creationId xmlns:a16="http://schemas.microsoft.com/office/drawing/2014/main" id="{651CC7C4-29A9-4132-AFC4-CA0FFF5CFDE7}"/>
              </a:ext>
            </a:extLst>
          </p:cNvPr>
          <p:cNvSpPr>
            <a:spLocks noGrp="1"/>
          </p:cNvSpPr>
          <p:nvPr>
            <p:ph idx="1"/>
          </p:nvPr>
        </p:nvSpPr>
        <p:spPr>
          <a:xfrm>
            <a:off x="838200" y="1788047"/>
            <a:ext cx="10515600" cy="4351338"/>
          </a:xfrm>
        </p:spPr>
        <p:txBody>
          <a:bodyPr/>
          <a:lstStyle/>
          <a:p>
            <a:r>
              <a:rPr lang="en-US" dirty="0"/>
              <a:t>Rough Idea : </a:t>
            </a:r>
          </a:p>
          <a:p>
            <a:pPr marL="914400" lvl="1" indent="-457200">
              <a:buAutoNum type="arabicPeriod"/>
            </a:pPr>
            <a:r>
              <a:rPr lang="en-US" dirty="0"/>
              <a:t>traverse the internal nodes of the slicing tree in bottom up so that we     compute the candidate dimensions of each internal node. </a:t>
            </a:r>
          </a:p>
          <a:p>
            <a:pPr marL="914400" lvl="1" indent="-457200">
              <a:buAutoNum type="arabicPeriod"/>
            </a:pPr>
            <a:r>
              <a:rPr lang="en-US" dirty="0"/>
              <a:t>Traverse the tree in top down fashion to select the dimensions for the internal nodes as well as the orientation of the leaf nodes, based on the decision made by the parent node.</a:t>
            </a:r>
          </a:p>
          <a:p>
            <a:endParaRPr lang="en-US" dirty="0"/>
          </a:p>
        </p:txBody>
      </p:sp>
    </p:spTree>
    <p:extLst>
      <p:ext uri="{BB962C8B-B14F-4D97-AF65-F5344CB8AC3E}">
        <p14:creationId xmlns:p14="http://schemas.microsoft.com/office/powerpoint/2010/main" val="29349298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1176</TotalTime>
  <Words>4289</Words>
  <Application>Microsoft Office PowerPoint</Application>
  <PresentationFormat>寬螢幕</PresentationFormat>
  <Paragraphs>387</Paragraphs>
  <Slides>82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82</vt:i4>
      </vt:variant>
    </vt:vector>
  </HeadingPairs>
  <TitlesOfParts>
    <vt:vector size="88" baseType="lpstr">
      <vt:lpstr>新細明體</vt:lpstr>
      <vt:lpstr>Arial</vt:lpstr>
      <vt:lpstr>Calibri</vt:lpstr>
      <vt:lpstr>Calibri Light</vt:lpstr>
      <vt:lpstr>Cambria Math</vt:lpstr>
      <vt:lpstr>Office 佈景主題</vt:lpstr>
      <vt:lpstr>Chapter 3 Floorplanning</vt:lpstr>
      <vt:lpstr>Floorplanning</vt:lpstr>
      <vt:lpstr>PowerPoint 簡報</vt:lpstr>
      <vt:lpstr>Floorplan Elements </vt:lpstr>
      <vt:lpstr>Slicing Floorplan Slicing Tree</vt:lpstr>
      <vt:lpstr>PowerPoint 簡報</vt:lpstr>
      <vt:lpstr>Floorplanning</vt:lpstr>
      <vt:lpstr>Stockmeyer Algorithm</vt:lpstr>
      <vt:lpstr>Stockmeyer algorithm</vt:lpstr>
      <vt:lpstr>Stockmeyer algorithm</vt:lpstr>
      <vt:lpstr>Stockmeyer algorithm</vt:lpstr>
      <vt:lpstr>Stockmeyer Algorithm example</vt:lpstr>
      <vt:lpstr>Width, height = {(2,4), (1,3), (3,3), (3,5), (3,2), (5,3), (1,2), (2,4)}.</vt:lpstr>
      <vt:lpstr>Stockmeyer Algorithm example</vt:lpstr>
      <vt:lpstr>Width, height = {(2,4), (1,3), (3,3), (3,5), (3,2), (5,3), (1,2), (2,4)}.</vt:lpstr>
      <vt:lpstr>Stockmeyer Algorithm example</vt:lpstr>
      <vt:lpstr>Visit C </vt:lpstr>
      <vt:lpstr>Stockmeyer Algorithm example</vt:lpstr>
      <vt:lpstr>Visit D, Width, height = {(2,4), (1,3), (3,3), (3,5), (3,2), (5,3), (1,2), (2,4)}.</vt:lpstr>
      <vt:lpstr>Stockmeyer Algorithm example</vt:lpstr>
      <vt:lpstr>Visit f </vt:lpstr>
      <vt:lpstr>After visiting node G</vt:lpstr>
      <vt:lpstr>Top down to fine the optimal orientation</vt:lpstr>
      <vt:lpstr>Top down to fine the optimal orientation</vt:lpstr>
      <vt:lpstr>Stockmeyer Algorithm example</vt:lpstr>
      <vt:lpstr>Top down to fine the optimal orientation</vt:lpstr>
      <vt:lpstr>Stockmeyer Algorithm example</vt:lpstr>
      <vt:lpstr>Top down to fine the optimal orientation</vt:lpstr>
      <vt:lpstr>Top down to fine the optimal orientation</vt:lpstr>
      <vt:lpstr>Top down to fine the optimal orientation</vt:lpstr>
      <vt:lpstr>Stockmeyer Algorithm example</vt:lpstr>
      <vt:lpstr>Top down to fine the optimal orientation</vt:lpstr>
      <vt:lpstr>Before, after</vt:lpstr>
      <vt:lpstr>Conclusion</vt:lpstr>
      <vt:lpstr>ILP Floorplanning Algorithm</vt:lpstr>
      <vt:lpstr>Problem Formulation  </vt:lpstr>
      <vt:lpstr>Problem Formulation</vt:lpstr>
      <vt:lpstr>Module i is to the left of Module j </vt:lpstr>
      <vt:lpstr>Module i is below Module j</vt:lpstr>
      <vt:lpstr>Module i is to the right of Module j </vt:lpstr>
      <vt:lpstr>Module i is above Module j </vt:lpstr>
      <vt:lpstr>Relative positions of modules</vt:lpstr>
      <vt:lpstr>Equations to be satisfied (example 1)</vt:lpstr>
      <vt:lpstr>Equations to be satisfied (example 2)</vt:lpstr>
      <vt:lpstr>Small conclusion</vt:lpstr>
      <vt:lpstr>How to represent?</vt:lpstr>
      <vt:lpstr>ILP floorplanning </vt:lpstr>
      <vt:lpstr>Rewriting limitations </vt:lpstr>
      <vt:lpstr>Example, suppose x_ij = 0 and y_ij = 1 </vt:lpstr>
      <vt:lpstr>Linear programming Formulation</vt:lpstr>
      <vt:lpstr>Linear Programming Formulation</vt:lpstr>
      <vt:lpstr>Linear programming Formulation</vt:lpstr>
      <vt:lpstr>Linear Programming Formulation </vt:lpstr>
      <vt:lpstr>Example</vt:lpstr>
      <vt:lpstr>Step 1</vt:lpstr>
      <vt:lpstr>PowerPoint 簡報</vt:lpstr>
      <vt:lpstr>PowerPoint 簡報</vt:lpstr>
      <vt:lpstr>PowerPoint 簡報</vt:lpstr>
      <vt:lpstr>Sequence pair Algorithm</vt:lpstr>
      <vt:lpstr>Floor plan to Sequence pair (Gridding)</vt:lpstr>
      <vt:lpstr>Up right sequence pair – Positive step line</vt:lpstr>
      <vt:lpstr>Down-left sequence pair - Negative step line</vt:lpstr>
      <vt:lpstr>Benefits</vt:lpstr>
      <vt:lpstr>P-admissible</vt:lpstr>
      <vt:lpstr>Geometric Info of sequence pair</vt:lpstr>
      <vt:lpstr>Moves to optimize</vt:lpstr>
      <vt:lpstr>Example</vt:lpstr>
      <vt:lpstr>SP1 = (17452638, 84725361).</vt:lpstr>
      <vt:lpstr>SP1 = (17452638, 84725361)</vt:lpstr>
      <vt:lpstr>SP1 = (17452638, 84725361) (Horizontal)</vt:lpstr>
      <vt:lpstr>SP1 = (17452638, 84725361) (Horizontal)</vt:lpstr>
      <vt:lpstr>SP1 = (17452638, 84725361) (Vertical)</vt:lpstr>
      <vt:lpstr>SP1 = (17452638, 84725361)</vt:lpstr>
      <vt:lpstr>SP1 = (17452638, 84725361)</vt:lpstr>
      <vt:lpstr>Perform Moves</vt:lpstr>
      <vt:lpstr>SP2= (37452618, 84725361).</vt:lpstr>
      <vt:lpstr>SP2= (37452618, 84725361)</vt:lpstr>
      <vt:lpstr>SP1 -&gt;&gt; SP2</vt:lpstr>
      <vt:lpstr>Perform Move</vt:lpstr>
      <vt:lpstr>SP3 =(37652418, 86725341)</vt:lpstr>
      <vt:lpstr>SP3 =(37652418, 86725341)</vt:lpstr>
      <vt:lpstr>SP1 -&gt;&gt; SP2 -&gt;&gt; SP3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Floorplanning</dc:title>
  <dc:creator>呂佳恩</dc:creator>
  <cp:lastModifiedBy>呂佳恩</cp:lastModifiedBy>
  <cp:revision>44</cp:revision>
  <dcterms:created xsi:type="dcterms:W3CDTF">2022-02-20T17:20:45Z</dcterms:created>
  <dcterms:modified xsi:type="dcterms:W3CDTF">2022-04-24T18:46:23Z</dcterms:modified>
</cp:coreProperties>
</file>