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4" r:id="rId6"/>
    <p:sldId id="276" r:id="rId7"/>
    <p:sldId id="273" r:id="rId8"/>
    <p:sldId id="275" r:id="rId9"/>
    <p:sldId id="277" r:id="rId10"/>
    <p:sldId id="262" r:id="rId11"/>
    <p:sldId id="261" r:id="rId12"/>
    <p:sldId id="266" r:id="rId13"/>
    <p:sldId id="269" r:id="rId14"/>
    <p:sldId id="272" r:id="rId15"/>
    <p:sldId id="263" r:id="rId16"/>
    <p:sldId id="267" r:id="rId17"/>
    <p:sldId id="259" r:id="rId18"/>
    <p:sldId id="264" r:id="rId19"/>
    <p:sldId id="268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5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4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0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94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56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6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93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88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A787-112C-4981-9401-5EF639D9E3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AA0ACF12-D744-4A24-B830-CA9F62D263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</p:spPr>
      </p:pic>
      <p:sp>
        <p:nvSpPr>
          <p:cNvPr id="8" name="bg object 17"/>
          <p:cNvSpPr/>
          <p:nvPr userDrawn="1"/>
        </p:nvSpPr>
        <p:spPr>
          <a:xfrm>
            <a:off x="10840212" y="5926256"/>
            <a:ext cx="1351788" cy="9265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9C9A466E-3EC7-428D-BA99-A9EAD2654E3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9" y="6235392"/>
            <a:ext cx="1351789" cy="6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wse.com.tw/zh/page/trading/exchange/STOCK_DAY_AV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1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Stock Price Forecast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Meng-</a:t>
            </a:r>
            <a:r>
              <a:rPr lang="en-US" dirty="0" err="1"/>
              <a:t>Chien</a:t>
            </a:r>
            <a:r>
              <a:rPr lang="en-US" dirty="0"/>
              <a:t> Lin</a:t>
            </a:r>
            <a:endParaRPr lang="en-US" altLang="zh-TW" dirty="0"/>
          </a:p>
          <a:p>
            <a:r>
              <a:rPr lang="en-US" altLang="zh-TW" dirty="0"/>
              <a:t>Po-Chih Kuo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0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Briefly describe how to implement regression</a:t>
            </a:r>
          </a:p>
          <a:p>
            <a:r>
              <a:rPr lang="en-US" altLang="zh-TW" dirty="0"/>
              <a:t>Summarize your work</a:t>
            </a:r>
          </a:p>
          <a:p>
            <a:r>
              <a:rPr lang="en-US" altLang="zh-TW" dirty="0"/>
              <a:t>No more than two pages </a:t>
            </a:r>
          </a:p>
        </p:txBody>
      </p:sp>
    </p:spTree>
    <p:extLst>
      <p:ext uri="{BB962C8B-B14F-4D97-AF65-F5344CB8AC3E}">
        <p14:creationId xmlns:p14="http://schemas.microsoft.com/office/powerpoint/2010/main" val="30495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– 50%</a:t>
            </a:r>
          </a:p>
          <a:p>
            <a:r>
              <a:rPr lang="en-US" altLang="zh-TW" dirty="0"/>
              <a:t>Performance – 40%</a:t>
            </a:r>
          </a:p>
          <a:p>
            <a:r>
              <a:rPr lang="en-US" altLang="zh-TW" dirty="0"/>
              <a:t>Report – 10%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6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(extra 20%)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more than two companies to predict the stock price of TSMC in the next month (10/15~11/11 without holidays, totally 20 days)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4" y="3139054"/>
            <a:ext cx="5257299" cy="34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-- 5%</a:t>
            </a:r>
          </a:p>
          <a:p>
            <a:r>
              <a:rPr lang="en-US" altLang="zh-TW" dirty="0"/>
              <a:t>Performance – 10%</a:t>
            </a:r>
          </a:p>
          <a:p>
            <a:r>
              <a:rPr lang="en-US" altLang="zh-TW" dirty="0"/>
              <a:t>Report – 5% (You should write basic and bonus part of the report together in three pages)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7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01126" cy="4351338"/>
          </a:xfrm>
        </p:spPr>
        <p:txBody>
          <a:bodyPr/>
          <a:lstStyle/>
          <a:p>
            <a:r>
              <a:rPr lang="en-US" altLang="zh-TW" dirty="0"/>
              <a:t>Basic part must follow this </a:t>
            </a:r>
            <a:r>
              <a:rPr lang="en-US" altLang="zh-TW" dirty="0"/>
              <a:t>format (There is no restriction for the format of bonus part)</a:t>
            </a:r>
            <a:endParaRPr lang="en-US" altLang="zh-TW" dirty="0"/>
          </a:p>
          <a:p>
            <a:r>
              <a:rPr lang="en-US" altLang="zh-TW" dirty="0"/>
              <a:t>You must use the given file “template.py” to build the model</a:t>
            </a:r>
          </a:p>
          <a:p>
            <a:r>
              <a:rPr lang="en-US" altLang="zh-TW" dirty="0"/>
              <a:t>Except for the imported packages </a:t>
            </a:r>
            <a:r>
              <a:rPr lang="en-US" altLang="zh-TW" dirty="0" smtClean="0"/>
              <a:t>in </a:t>
            </a:r>
            <a:r>
              <a:rPr lang="en-US" altLang="zh-TW" dirty="0"/>
              <a:t>the template, you cannot use any other </a:t>
            </a:r>
            <a:r>
              <a:rPr lang="en-US" altLang="zh-TW" dirty="0" smtClean="0"/>
              <a:t>packages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84" y="978029"/>
            <a:ext cx="6073243" cy="49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File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661000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Basic part must follow this </a:t>
            </a:r>
            <a:r>
              <a:rPr lang="en-US" altLang="zh-TW" dirty="0"/>
              <a:t>format (There is no restriction for the format of bonus part)</a:t>
            </a:r>
            <a:endParaRPr lang="en-US" altLang="zh-TW" dirty="0"/>
          </a:p>
          <a:p>
            <a:r>
              <a:rPr lang="en-US" altLang="zh-TW" dirty="0"/>
              <a:t>Named as “input.csv” and contains a </a:t>
            </a:r>
            <a:r>
              <a:rPr lang="en-US" altLang="zh-TW" dirty="0" smtClean="0"/>
              <a:t>n </a:t>
            </a:r>
            <a:r>
              <a:rPr lang="en-US" altLang="zh-TW" dirty="0"/>
              <a:t>* </a:t>
            </a:r>
            <a:r>
              <a:rPr lang="en-US" altLang="zh-TW" dirty="0" smtClean="0"/>
              <a:t>3 </a:t>
            </a:r>
            <a:r>
              <a:rPr lang="en-US" altLang="zh-TW" dirty="0"/>
              <a:t>matrix, n means number of dates</a:t>
            </a:r>
          </a:p>
          <a:p>
            <a:r>
              <a:rPr lang="en-US" altLang="zh-TW" dirty="0"/>
              <a:t>Each row represents “Date, MTK Price, TSMC Price”</a:t>
            </a:r>
          </a:p>
          <a:p>
            <a:r>
              <a:rPr lang="en-US" altLang="zh-TW" dirty="0"/>
              <a:t>The part to be predicted (TSMC Price of 10/15 ~ 11/11 ) is filled with 0</a:t>
            </a:r>
          </a:p>
          <a:p>
            <a:r>
              <a:rPr lang="en-US" altLang="zh-TW" dirty="0"/>
              <a:t>You can refer to the given file “sample_input.csv”</a:t>
            </a:r>
          </a:p>
          <a:p>
            <a:r>
              <a:rPr lang="en-US" altLang="zh-TW" dirty="0"/>
              <a:t>We will use this format of csv file to test your model with n = 209 (1/4 ~ 11/11)</a:t>
            </a:r>
          </a:p>
          <a:p>
            <a:r>
              <a:rPr lang="en-US" altLang="zh-TW" dirty="0"/>
              <a:t>Please make sure your model can be correctly input into this format of csv file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56" y="776015"/>
            <a:ext cx="1700221" cy="52658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646" y="776015"/>
            <a:ext cx="17907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61444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Both basic and bonus parts must follow this </a:t>
            </a:r>
            <a:r>
              <a:rPr lang="en-US" altLang="zh-TW" dirty="0" smtClean="0"/>
              <a:t>format</a:t>
            </a:r>
          </a:p>
          <a:p>
            <a:r>
              <a:rPr lang="en-US" altLang="zh-TW" dirty="0"/>
              <a:t>The prediction you turned in must also follow this </a:t>
            </a:r>
            <a:r>
              <a:rPr lang="en-US" altLang="zh-TW" dirty="0" smtClean="0"/>
              <a:t>format</a:t>
            </a:r>
            <a:endParaRPr lang="en-US" altLang="zh-TW" dirty="0"/>
          </a:p>
          <a:p>
            <a:r>
              <a:rPr lang="en-US" altLang="zh-TW" dirty="0"/>
              <a:t>Named as “[</a:t>
            </a:r>
            <a:r>
              <a:rPr lang="en-US" altLang="zh-TW" dirty="0" err="1"/>
              <a:t>StudentID</a:t>
            </a:r>
            <a:r>
              <a:rPr lang="en-US" altLang="zh-TW" dirty="0"/>
              <a:t>]_basic(bonus)_prediction.csv” and contains a </a:t>
            </a:r>
            <a:r>
              <a:rPr lang="en-US" altLang="zh-TW" dirty="0" smtClean="0"/>
              <a:t>20 </a:t>
            </a:r>
            <a:r>
              <a:rPr lang="en-US" altLang="zh-TW" dirty="0"/>
              <a:t>* 2</a:t>
            </a:r>
            <a:r>
              <a:rPr lang="en-US" altLang="zh-TW" dirty="0" smtClean="0"/>
              <a:t> </a:t>
            </a:r>
            <a:r>
              <a:rPr lang="en-US" altLang="zh-TW" dirty="0"/>
              <a:t>matrix</a:t>
            </a:r>
          </a:p>
          <a:p>
            <a:r>
              <a:rPr lang="en-US" altLang="zh-TW" dirty="0"/>
              <a:t>Each row represents “Date, TSMC Price(Prediction)”</a:t>
            </a:r>
          </a:p>
          <a:p>
            <a:r>
              <a:rPr lang="en-US" altLang="zh-TW" dirty="0"/>
              <a:t>You can refer to the given file “sample_output.csv”</a:t>
            </a:r>
          </a:p>
          <a:p>
            <a:r>
              <a:rPr lang="en-US" altLang="zh-TW" dirty="0"/>
              <a:t>Please make sure your model can correctly output this format of csv file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412" y="806306"/>
            <a:ext cx="1940366" cy="53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Do it individually! Not as a team! (team is for final project)</a:t>
            </a:r>
          </a:p>
          <a:p>
            <a:r>
              <a:rPr lang="en-US" altLang="zh-TW" dirty="0"/>
              <a:t>Announce date: 2021/9/30</a:t>
            </a:r>
          </a:p>
          <a:p>
            <a:r>
              <a:rPr lang="en-US" altLang="zh-TW" dirty="0"/>
              <a:t>Deadline: </a:t>
            </a:r>
            <a:r>
              <a:rPr lang="en-US" altLang="zh-TW" dirty="0" smtClean="0"/>
              <a:t>2021/10/14 </a:t>
            </a:r>
            <a:r>
              <a:rPr lang="en-US" altLang="zh-TW" dirty="0"/>
              <a:t>23:59 (Late submission is not allowed!)</a:t>
            </a:r>
          </a:p>
          <a:p>
            <a:r>
              <a:rPr lang="en-US" altLang="zh-TW" dirty="0"/>
              <a:t>Hand in your files in the following format</a:t>
            </a:r>
          </a:p>
          <a:p>
            <a:pPr marL="0" indent="0">
              <a:buNone/>
            </a:pPr>
            <a:r>
              <a:rPr lang="en-US" altLang="zh-TW" dirty="0"/>
              <a:t>	- [</a:t>
            </a:r>
            <a:r>
              <a:rPr lang="en-US" altLang="zh-TW" dirty="0" err="1"/>
              <a:t>StudentID</a:t>
            </a:r>
            <a:r>
              <a:rPr lang="en-US" altLang="zh-TW" dirty="0"/>
              <a:t>]_basic.py</a:t>
            </a:r>
          </a:p>
          <a:p>
            <a:pPr marL="0" indent="0">
              <a:buNone/>
            </a:pPr>
            <a:r>
              <a:rPr lang="en-US" altLang="zh-TW" dirty="0"/>
              <a:t>	- [StudentID]_basic_prediction.csv </a:t>
            </a:r>
          </a:p>
          <a:p>
            <a:pPr marL="0" indent="0">
              <a:buNone/>
            </a:pPr>
            <a:r>
              <a:rPr lang="en-US" altLang="zh-TW" dirty="0"/>
              <a:t>	- [</a:t>
            </a:r>
            <a:r>
              <a:rPr lang="en-US" altLang="zh-TW" dirty="0" err="1"/>
              <a:t>StudentID</a:t>
            </a:r>
            <a:r>
              <a:rPr lang="en-US" altLang="zh-TW" dirty="0"/>
              <a:t>]_bonus.py  (optional)</a:t>
            </a:r>
          </a:p>
          <a:p>
            <a:pPr marL="0" indent="0">
              <a:buNone/>
            </a:pPr>
            <a:r>
              <a:rPr lang="en-US" altLang="zh-TW" dirty="0"/>
              <a:t>	- [StudentID]_bonus_prediction.csv  (optional)</a:t>
            </a:r>
          </a:p>
          <a:p>
            <a:pPr marL="0" indent="0">
              <a:buNone/>
            </a:pPr>
            <a:r>
              <a:rPr lang="en-US" altLang="zh-TW" dirty="0"/>
              <a:t>	- [StudentID]_report.pdf</a:t>
            </a:r>
          </a:p>
          <a:p>
            <a:pPr marL="0" indent="0">
              <a:buNone/>
            </a:pPr>
            <a:r>
              <a:rPr lang="en-US" altLang="zh-TW" dirty="0"/>
              <a:t>	- Compress all files into [StudentID]_HW1.zip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96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Evaluation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MAPE (Mean absolute percentage error):</a:t>
                </a: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For example: 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The value you predicted: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cy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ŷ</m:t>
                    </m:r>
                  </m:oMath>
                </a14:m>
                <a:r>
                  <a:rPr lang="en-US" altLang="zh-TW" dirty="0" smtClean="0"/>
                  <a:t>  = </a:t>
                </a:r>
                <a:r>
                  <a:rPr lang="en-US" altLang="zh-TW" dirty="0"/>
                  <a:t>[592, 486, 538, 689, 752, 841, 491]                 </a:t>
                </a:r>
              </a:p>
              <a:p>
                <a:r>
                  <a:rPr lang="en-US" altLang="zh-TW" dirty="0"/>
                  <a:t>Ground Truth :               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/>
                  <a:t>  = [491, 584, 541, 599, 615, 741, 512]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MAPE = 1/7 *0.928 = 0.1326 = 13.26%.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Metrics">
            <a:extLst>
              <a:ext uri="{FF2B5EF4-FFF2-40B4-BE49-F238E27FC236}">
                <a16:creationId xmlns:a16="http://schemas.microsoft.com/office/drawing/2014/main" id="{F756A10C-F9DA-42C3-861D-BD8DED95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454442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Penalty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 points if any of the following conditions</a:t>
            </a:r>
          </a:p>
          <a:p>
            <a:pPr>
              <a:buFontTx/>
              <a:buChar char="-"/>
            </a:pPr>
            <a:r>
              <a:rPr lang="en-US" altLang="zh-TW" dirty="0"/>
              <a:t>Plagiarism</a:t>
            </a:r>
          </a:p>
          <a:p>
            <a:pPr>
              <a:buFontTx/>
              <a:buChar char="-"/>
            </a:pPr>
            <a:r>
              <a:rPr lang="en-US" altLang="zh-TW" dirty="0"/>
              <a:t>Late submission</a:t>
            </a:r>
          </a:p>
          <a:p>
            <a:pPr>
              <a:buFontTx/>
              <a:buChar char="-"/>
            </a:pPr>
            <a:r>
              <a:rPr lang="en-US" altLang="zh-TW" dirty="0"/>
              <a:t>Not using template or import any other packages in basic part</a:t>
            </a:r>
          </a:p>
          <a:p>
            <a:pPr>
              <a:buFontTx/>
              <a:buChar char="-"/>
            </a:pPr>
            <a:r>
              <a:rPr lang="en-US" altLang="zh-TW" dirty="0"/>
              <a:t>Incorrect input/output format</a:t>
            </a:r>
          </a:p>
          <a:p>
            <a:pPr>
              <a:buFontTx/>
              <a:buChar char="-"/>
            </a:pPr>
            <a:r>
              <a:rPr lang="en-US" altLang="zh-TW" dirty="0"/>
              <a:t>Incorrect submission format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4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make stock price forecasting by using the stock price of a company to predict the other in the same industry </a:t>
            </a:r>
          </a:p>
          <a:p>
            <a:r>
              <a:rPr lang="en-US" altLang="zh-TW" dirty="0"/>
              <a:t>To implement the regression model to achieve the forecasting</a:t>
            </a:r>
          </a:p>
          <a:p>
            <a:r>
              <a:rPr lang="en-US" altLang="zh-TW" dirty="0"/>
              <a:t>Preprocess the data for model training/testing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0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60AB-2A61-3D47-8DD9-72851F17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Calibri Light" panose="020F0302020204030204" pitchFamily="34" charset="0"/>
                <a:cs typeface="Calibri Light" panose="020F0302020204030204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7A7-3F83-AD4D-8211-84FE42D0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TA: </a:t>
            </a:r>
            <a:r>
              <a:rPr lang="en-US" dirty="0" err="1"/>
              <a:t>Meng-Chien</a:t>
            </a:r>
            <a:r>
              <a:rPr lang="en-US" dirty="0"/>
              <a:t> Lin (</a:t>
            </a:r>
            <a:r>
              <a:rPr lang="en-US" dirty="0" smtClean="0"/>
              <a:t>charlie2039667@gapp.nthu.edu.tw)</a:t>
            </a:r>
            <a:endParaRPr lang="en-TW" dirty="0"/>
          </a:p>
        </p:txBody>
      </p:sp>
      <p:pic>
        <p:nvPicPr>
          <p:cNvPr id="4" name="Picture 16" descr="Meme Stock Investing Guide: How to Find the Next GameS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785602"/>
            <a:ext cx="66675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8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(100%)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MTK’s stock </a:t>
            </a:r>
            <a:r>
              <a:rPr lang="en-US" altLang="zh-TW" dirty="0"/>
              <a:t>prices to predict </a:t>
            </a:r>
            <a:r>
              <a:rPr lang="en-US" altLang="zh-TW" dirty="0" smtClean="0"/>
              <a:t>TSMC’s </a:t>
            </a:r>
            <a:r>
              <a:rPr lang="en-US" altLang="zh-TW" dirty="0"/>
              <a:t>stock prices of 20 days followed by the due day (10/14) of the homework. </a:t>
            </a:r>
          </a:p>
          <a:p>
            <a:r>
              <a:rPr lang="en-US" altLang="zh-TW" dirty="0"/>
              <a:t>That is, to predict the prices from 10/15 to 11/11 (without holidays, totally 20 days)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46" y="3915295"/>
            <a:ext cx="3944477" cy="29427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087" y="3915295"/>
            <a:ext cx="3939177" cy="29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884" y="1825625"/>
            <a:ext cx="11876116" cy="4351338"/>
          </a:xfrm>
        </p:spPr>
        <p:txBody>
          <a:bodyPr/>
          <a:lstStyle/>
          <a:p>
            <a:r>
              <a:rPr lang="en-US" altLang="zh-TW" dirty="0"/>
              <a:t>Download link: </a:t>
            </a:r>
            <a:r>
              <a:rPr lang="en-US" altLang="zh-TW" dirty="0">
                <a:hlinkClick r:id="rId2"/>
              </a:rPr>
              <a:t>https://www.twse.com.tw/zh/page/trading/exchange/STOCK_DAY_AVG.html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72" y="3708998"/>
            <a:ext cx="4234865" cy="31490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25" y="3708998"/>
            <a:ext cx="4399341" cy="31490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66847" y="3087531"/>
            <a:ext cx="309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solidFill>
                  <a:schemeClr val="accent3"/>
                </a:solidFill>
              </a:rPr>
              <a:t>MediaTek</a:t>
            </a:r>
            <a:r>
              <a:rPr lang="en-US" altLang="zh-TW" sz="2000" dirty="0">
                <a:solidFill>
                  <a:schemeClr val="accent3"/>
                </a:solidFill>
              </a:rPr>
              <a:t> Inc</a:t>
            </a:r>
            <a:r>
              <a:rPr lang="en-US" altLang="zh-TW" sz="2000" dirty="0" smtClean="0">
                <a:solidFill>
                  <a:schemeClr val="accent3"/>
                </a:solidFill>
              </a:rPr>
              <a:t>.</a:t>
            </a:r>
          </a:p>
          <a:p>
            <a:pPr algn="ctr"/>
            <a:r>
              <a:rPr lang="en-US" altLang="zh-TW" sz="2000" dirty="0" smtClean="0">
                <a:solidFill>
                  <a:schemeClr val="accent3"/>
                </a:solidFill>
              </a:rPr>
              <a:t>(</a:t>
            </a:r>
            <a:r>
              <a:rPr lang="en-US" altLang="zh-TW" sz="2000" dirty="0">
                <a:solidFill>
                  <a:schemeClr val="accent3"/>
                </a:solidFill>
              </a:rPr>
              <a:t>MTK)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16672" y="3087531"/>
            <a:ext cx="4994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3"/>
                </a:solidFill>
              </a:rPr>
              <a:t>Taiwan Semiconductor Manufacturing Co</a:t>
            </a:r>
            <a:r>
              <a:rPr lang="en-US" altLang="zh-TW" sz="2000" dirty="0" smtClean="0">
                <a:solidFill>
                  <a:schemeClr val="accent3"/>
                </a:solidFill>
              </a:rPr>
              <a:t>., </a:t>
            </a:r>
            <a:r>
              <a:rPr lang="en-US" altLang="zh-TW" sz="2000" dirty="0" err="1" smtClean="0">
                <a:solidFill>
                  <a:schemeClr val="accent3"/>
                </a:solidFill>
              </a:rPr>
              <a:t>LTd</a:t>
            </a:r>
            <a:r>
              <a:rPr lang="en-US" altLang="zh-TW" sz="2000" dirty="0" smtClean="0">
                <a:solidFill>
                  <a:schemeClr val="accent3"/>
                </a:solidFill>
              </a:rPr>
              <a:t>                                                         (TSMC</a:t>
            </a:r>
            <a:r>
              <a:rPr lang="en-US" altLang="zh-TW" sz="2000" dirty="0">
                <a:solidFill>
                  <a:schemeClr val="accent3"/>
                </a:solidFill>
              </a:rPr>
              <a:t>)</a:t>
            </a:r>
            <a:endParaRPr lang="en-US" altLang="zh-TW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27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Download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33" y="1690688"/>
            <a:ext cx="6570133" cy="51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Download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33" y="1690688"/>
            <a:ext cx="6570133" cy="51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Download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33" y="1690688"/>
            <a:ext cx="6570133" cy="51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Download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25" y="1690688"/>
            <a:ext cx="6467550" cy="49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Download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4332316" cy="4351338"/>
          </a:xfrm>
        </p:spPr>
        <p:txBody>
          <a:bodyPr/>
          <a:lstStyle/>
          <a:p>
            <a:r>
              <a:rPr lang="en-US" altLang="zh-TW" dirty="0"/>
              <a:t>Then you can get one month's stock data !</a:t>
            </a:r>
          </a:p>
          <a:p>
            <a:r>
              <a:rPr lang="en-US" altLang="zh-TW" dirty="0"/>
              <a:t>Combine several months of data to create the final input 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14" y="1825625"/>
            <a:ext cx="6580090" cy="36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615</Words>
  <Application>Microsoft Office PowerPoint</Application>
  <PresentationFormat>寬螢幕</PresentationFormat>
  <Paragraphs>88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Cambria Math</vt:lpstr>
      <vt:lpstr>Office 佈景主題</vt:lpstr>
      <vt:lpstr>Assignment 1 Stock Price Forecast</vt:lpstr>
      <vt:lpstr>Goal</vt:lpstr>
      <vt:lpstr>Basic (100%)</vt:lpstr>
      <vt:lpstr>Data</vt:lpstr>
      <vt:lpstr>How To Download</vt:lpstr>
      <vt:lpstr>How To Download</vt:lpstr>
      <vt:lpstr>How To Download</vt:lpstr>
      <vt:lpstr>How To Download</vt:lpstr>
      <vt:lpstr>How To Download</vt:lpstr>
      <vt:lpstr>Report</vt:lpstr>
      <vt:lpstr>Basic Grading Policy</vt:lpstr>
      <vt:lpstr>Bonus (extra 20%)</vt:lpstr>
      <vt:lpstr>Bonus Grading Policy</vt:lpstr>
      <vt:lpstr>Template</vt:lpstr>
      <vt:lpstr>Input File Format</vt:lpstr>
      <vt:lpstr>Output File Format</vt:lpstr>
      <vt:lpstr>Assignment 1 Requirement</vt:lpstr>
      <vt:lpstr>The Evaluation Metric</vt:lpstr>
      <vt:lpstr>Penalty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Stock Price Forecast</dc:title>
  <dc:creator>林孟謙</dc:creator>
  <cp:lastModifiedBy>林孟謙</cp:lastModifiedBy>
  <cp:revision>60</cp:revision>
  <dcterms:created xsi:type="dcterms:W3CDTF">2021-09-26T13:10:10Z</dcterms:created>
  <dcterms:modified xsi:type="dcterms:W3CDTF">2021-09-29T14:17:41Z</dcterms:modified>
</cp:coreProperties>
</file>