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9" r:id="rId5"/>
    <p:sldId id="281" r:id="rId6"/>
    <p:sldId id="270" r:id="rId7"/>
    <p:sldId id="266" r:id="rId8"/>
    <p:sldId id="262" r:id="rId9"/>
    <p:sldId id="261" r:id="rId10"/>
    <p:sldId id="282" r:id="rId11"/>
    <p:sldId id="272" r:id="rId12"/>
    <p:sldId id="280" r:id="rId13"/>
    <p:sldId id="267" r:id="rId14"/>
    <p:sldId id="259" r:id="rId15"/>
    <p:sldId id="264" r:id="rId16"/>
    <p:sldId id="268" r:id="rId17"/>
    <p:sldId id="27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5401" autoAdjust="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AFB6-708C-4C39-BF3E-DE9348FB27B0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1B605-B8FF-4AA0-AEB9-EDA51BD25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04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= TP/TP+FP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TP/TP+FN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1B605-B8FF-4AA0-AEB9-EDA51BD2598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7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0F3-E1E3-434D-AFE3-34FB7C014186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0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6EB-A676-B54E-A92E-E97398E7A8E7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2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CEAB-B518-BD4B-A349-E6DC5EC64E96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52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60F-CA61-8347-AEDF-08F05BA8ACBE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4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32EB-01E0-AE47-AD2B-DFF5564033A3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5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A4DD-31C1-2041-9239-C814E4D1FCF4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0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716-430A-4041-806E-3D81C0501C94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94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95E0-5141-6043-B780-C0D597835AD8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56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965-F9E8-0D4E-9C67-0CF22C1AC1AA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6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48DC-6430-7545-855F-2649062B04DD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93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ADD5-262F-A348-995B-5EB235F16CA2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88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21AC3-D759-F342-B486-469792D1A37E}" type="datetime1">
              <a:rPr lang="en-US" altLang="zh-TW" smtClean="0"/>
              <a:t>10/20/2021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AB2C-231C-44D0-90E6-2E73C895ECF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AA0ACF12-D744-4A24-B830-CA9F62D263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3" r="27348"/>
          <a:stretch/>
        </p:blipFill>
        <p:spPr>
          <a:xfrm>
            <a:off x="9829801" y="-37947"/>
            <a:ext cx="2362199" cy="2565567"/>
          </a:xfrm>
          <a:prstGeom prst="rect">
            <a:avLst/>
          </a:prstGeom>
        </p:spPr>
      </p:pic>
      <p:sp>
        <p:nvSpPr>
          <p:cNvPr id="8" name="bg object 17"/>
          <p:cNvSpPr/>
          <p:nvPr userDrawn="1"/>
        </p:nvSpPr>
        <p:spPr>
          <a:xfrm>
            <a:off x="10840212" y="5926256"/>
            <a:ext cx="1351788" cy="9265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9C9A466E-3EC7-428D-BA99-A9EAD2654E3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9" y="6235392"/>
            <a:ext cx="1351789" cy="6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drive/1VJq0Q5vEjPmXpCGyZ6ReBEPdQGYaKxTb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oogle.com/spreadsheets/d/1pxqxQFhIcv_hrgWEtwhXE6zBVQ5ISa-13PIhvXMtWCY/edit#gid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Assignment 2</a:t>
            </a:r>
            <a:br>
              <a:rPr lang="zh-TW" altLang="en-US" i="0" dirty="0"/>
            </a:br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 Shiuan Tseng</a:t>
            </a:r>
            <a:endParaRPr lang="en-US" altLang="zh-TW" dirty="0"/>
          </a:p>
          <a:p>
            <a:r>
              <a:rPr lang="en-US" altLang="zh-TW" dirty="0"/>
              <a:t>Po-Chih Kuo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B037B-E851-7B4E-9431-627A76F3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7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706E-C674-BD43-AB44-82667963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You will have the following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1B6B-767A-DB46-B532-A7EFE480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Template: </a:t>
            </a:r>
            <a:r>
              <a:rPr lang="en-TW" b="1" dirty="0"/>
              <a:t>HW2_Decision_Tree.ipynb </a:t>
            </a:r>
            <a:r>
              <a:rPr lang="en-TW" dirty="0"/>
              <a:t>(input data inside)</a:t>
            </a:r>
          </a:p>
          <a:p>
            <a:r>
              <a:rPr lang="en-TW" dirty="0"/>
              <a:t>Sample output:    </a:t>
            </a:r>
            <a:r>
              <a:rPr lang="en-TW" b="1" dirty="0"/>
              <a:t>sample_</a:t>
            </a:r>
            <a:r>
              <a:rPr lang="en-US" altLang="zh-TW" b="1" dirty="0" err="1"/>
              <a:t>implementation.csv</a:t>
            </a:r>
            <a:r>
              <a:rPr lang="en-US" altLang="zh-TW" b="1" dirty="0"/>
              <a:t>  </a:t>
            </a:r>
          </a:p>
          <a:p>
            <a:pPr marL="0" indent="0">
              <a:buNone/>
            </a:pPr>
            <a:r>
              <a:rPr lang="en-US" altLang="zh-TW" b="1" dirty="0"/>
              <a:t>			</a:t>
            </a:r>
            <a:r>
              <a:rPr lang="en-TW" dirty="0"/>
              <a:t> </a:t>
            </a:r>
            <a:r>
              <a:rPr lang="en-TW" b="1" dirty="0"/>
              <a:t>sample_</a:t>
            </a:r>
            <a:r>
              <a:rPr lang="en-US" altLang="zh-TW" b="1" dirty="0" err="1"/>
              <a:t>prediction.csv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D3F5A-53B0-FA46-A112-6BAD102B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5158563" cy="4351338"/>
          </a:xfrm>
        </p:spPr>
        <p:txBody>
          <a:bodyPr anchor="ctr"/>
          <a:lstStyle/>
          <a:p>
            <a:r>
              <a:rPr lang="en-US" altLang="zh-TW" dirty="0"/>
              <a:t>Except for the imported packages in the template, you cannot use any other packages in the first(implementation) part</a:t>
            </a:r>
          </a:p>
          <a:p>
            <a:r>
              <a:rPr lang="en-US" altLang="zh-TW" dirty="0"/>
              <a:t>Remember to save the code file to </a:t>
            </a:r>
            <a:r>
              <a:rPr lang="en-US" altLang="zh-TW" b="1" dirty="0"/>
              <a:t>[STUDENT_ID]_hw2.ipynb</a:t>
            </a:r>
          </a:p>
          <a:p>
            <a:endParaRPr lang="zh-TW" altLang="en-US" dirty="0"/>
          </a:p>
        </p:txBody>
      </p:sp>
      <p:pic>
        <p:nvPicPr>
          <p:cNvPr id="5" name="圖片 4">
            <a:hlinkClick r:id="rId2"/>
            <a:extLst>
              <a:ext uri="{FF2B5EF4-FFF2-40B4-BE49-F238E27FC236}">
                <a16:creationId xmlns:a16="http://schemas.microsoft.com/office/drawing/2014/main" id="{37CCC228-D3B0-46A1-8A3B-85C721B6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6" y="466556"/>
            <a:ext cx="4460637" cy="59248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8144-43FD-8346-8BAC-37FB32A0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26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CSV File Format -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8" y="1825625"/>
            <a:ext cx="6250027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Named as “</a:t>
            </a:r>
            <a:r>
              <a:rPr lang="en-US" altLang="zh-TW" b="1" dirty="0"/>
              <a:t>[</a:t>
            </a:r>
            <a:r>
              <a:rPr lang="en-US" altLang="zh-TW" b="1" dirty="0" err="1"/>
              <a:t>StudentID</a:t>
            </a:r>
            <a:r>
              <a:rPr lang="en-US" altLang="zh-TW" b="1" dirty="0"/>
              <a:t>]_implementation.csv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There should be 3+2n rows in your csv file:</a:t>
            </a:r>
          </a:p>
          <a:p>
            <a:pPr lvl="1"/>
            <a:r>
              <a:rPr lang="en-US" altLang="zh-TW" dirty="0"/>
              <a:t>Entropy : 1</a:t>
            </a:r>
          </a:p>
          <a:p>
            <a:pPr lvl="1"/>
            <a:r>
              <a:rPr lang="en-US" altLang="zh-TW" dirty="0" err="1"/>
              <a:t>BestSplit</a:t>
            </a:r>
            <a:r>
              <a:rPr lang="en-US" altLang="zh-TW" dirty="0"/>
              <a:t> column 2, </a:t>
            </a:r>
            <a:r>
              <a:rPr lang="en-US" altLang="zh-TW" dirty="0" err="1"/>
              <a:t>BestSplit</a:t>
            </a:r>
            <a:r>
              <a:rPr lang="en-US" altLang="zh-TW" dirty="0"/>
              <a:t> value 3</a:t>
            </a:r>
          </a:p>
          <a:p>
            <a:pPr lvl="1"/>
            <a:r>
              <a:rPr lang="en-US" altLang="zh-TW" dirty="0"/>
              <a:t>Tree features 4~4+(n-1), Tree thresholds 4+n~4+2n-1</a:t>
            </a:r>
          </a:p>
          <a:p>
            <a:pPr lvl="1"/>
            <a:r>
              <a:rPr lang="en-US" altLang="zh-TW" dirty="0"/>
              <a:t>n is the number of the features you used</a:t>
            </a:r>
          </a:p>
          <a:p>
            <a:r>
              <a:rPr lang="en-US" altLang="zh-TW" dirty="0"/>
              <a:t>Please make sure that your model can correctly output this format of csv file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7C434FE-7A67-43DF-B8E3-93FDED1A5244}"/>
              </a:ext>
            </a:extLst>
          </p:cNvPr>
          <p:cNvGrpSpPr/>
          <p:nvPr/>
        </p:nvGrpSpPr>
        <p:grpSpPr>
          <a:xfrm>
            <a:off x="6930042" y="2606380"/>
            <a:ext cx="4783892" cy="2930587"/>
            <a:chOff x="5555816" y="3244334"/>
            <a:chExt cx="4783892" cy="2930587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C1A9422-FD81-4B17-BB3B-AE83725A0E4B}"/>
                </a:ext>
              </a:extLst>
            </p:cNvPr>
            <p:cNvSpPr txBox="1"/>
            <p:nvPr/>
          </p:nvSpPr>
          <p:spPr>
            <a:xfrm>
              <a:off x="5611604" y="3244334"/>
              <a:ext cx="935665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Entropy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1F2E72B-17C8-467D-9AF4-B066DFEFD3F4}"/>
                </a:ext>
              </a:extLst>
            </p:cNvPr>
            <p:cNvSpPr txBox="1"/>
            <p:nvPr/>
          </p:nvSpPr>
          <p:spPr>
            <a:xfrm>
              <a:off x="5555816" y="3710299"/>
              <a:ext cx="104723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BestSplit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58B6670-06A5-4079-A1AA-EF59BD7CCB8C}"/>
                </a:ext>
              </a:extLst>
            </p:cNvPr>
            <p:cNvSpPr txBox="1"/>
            <p:nvPr/>
          </p:nvSpPr>
          <p:spPr>
            <a:xfrm>
              <a:off x="5569697" y="5194965"/>
              <a:ext cx="104723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Tree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E6E712B-C6C2-4686-80F8-5E3CDEF17A24}"/>
                </a:ext>
              </a:extLst>
            </p:cNvPr>
            <p:cNvSpPr txBox="1"/>
            <p:nvPr/>
          </p:nvSpPr>
          <p:spPr>
            <a:xfrm>
              <a:off x="9155654" y="3493738"/>
              <a:ext cx="117696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column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2A8AD63-01F1-4593-A17B-077A90ACDA1F}"/>
                </a:ext>
              </a:extLst>
            </p:cNvPr>
            <p:cNvSpPr txBox="1"/>
            <p:nvPr/>
          </p:nvSpPr>
          <p:spPr>
            <a:xfrm>
              <a:off x="9152110" y="3863236"/>
              <a:ext cx="118051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threshold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46E202E-760F-4F8B-B111-5091C803BEDD}"/>
                </a:ext>
              </a:extLst>
            </p:cNvPr>
            <p:cNvSpPr txBox="1"/>
            <p:nvPr/>
          </p:nvSpPr>
          <p:spPr>
            <a:xfrm>
              <a:off x="9159198" y="4585476"/>
              <a:ext cx="118051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features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0D805AD-B113-4BAF-AF2C-D2458D3FCAAD}"/>
                </a:ext>
              </a:extLst>
            </p:cNvPr>
            <p:cNvSpPr txBox="1"/>
            <p:nvPr/>
          </p:nvSpPr>
          <p:spPr>
            <a:xfrm>
              <a:off x="9155654" y="5805589"/>
              <a:ext cx="118405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thresholds</a:t>
              </a:r>
              <a:endParaRPr lang="zh-TW" altLang="en-US" dirty="0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1FE5B4C4-CD91-44BE-A815-CD74C2E9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415" y="2316897"/>
            <a:ext cx="2086545" cy="3658599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6C0954C3-2BCC-C14B-BB7B-727298A273D7}"/>
              </a:ext>
            </a:extLst>
          </p:cNvPr>
          <p:cNvSpPr/>
          <p:nvPr/>
        </p:nvSpPr>
        <p:spPr>
          <a:xfrm>
            <a:off x="8079678" y="3594614"/>
            <a:ext cx="45719" cy="23808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41D6D062-861E-8849-B742-E2DC0A5C654D}"/>
              </a:ext>
            </a:extLst>
          </p:cNvPr>
          <p:cNvSpPr/>
          <p:nvPr/>
        </p:nvSpPr>
        <p:spPr>
          <a:xfrm>
            <a:off x="8063485" y="2975713"/>
            <a:ext cx="85860" cy="5321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1C3C6371-638D-B847-A57F-F759EA52A64F}"/>
              </a:ext>
            </a:extLst>
          </p:cNvPr>
          <p:cNvSpPr/>
          <p:nvPr/>
        </p:nvSpPr>
        <p:spPr>
          <a:xfrm rot="10800000">
            <a:off x="10325977" y="3546308"/>
            <a:ext cx="83883" cy="1171760"/>
          </a:xfrm>
          <a:prstGeom prst="leftBracket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A5E232A2-48A1-7D44-8111-5A463351EF3F}"/>
              </a:ext>
            </a:extLst>
          </p:cNvPr>
          <p:cNvSpPr/>
          <p:nvPr/>
        </p:nvSpPr>
        <p:spPr>
          <a:xfrm rot="10800000">
            <a:off x="10336488" y="4776019"/>
            <a:ext cx="83883" cy="1171760"/>
          </a:xfrm>
          <a:prstGeom prst="leftBracket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62A7F0D-F39C-3945-9B5C-A9B3F196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5DC57E-56F2-DA4A-9C39-15AF8F3E0D3F}"/>
              </a:ext>
            </a:extLst>
          </p:cNvPr>
          <p:cNvSpPr txBox="1"/>
          <p:nvPr/>
        </p:nvSpPr>
        <p:spPr>
          <a:xfrm>
            <a:off x="8446880" y="1799384"/>
            <a:ext cx="2086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example: if n=4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7872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CSV File Format -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6381308" cy="4351338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Named as “</a:t>
            </a:r>
            <a:r>
              <a:rPr lang="en-US" altLang="zh-TW" b="1" dirty="0"/>
              <a:t>[</a:t>
            </a:r>
            <a:r>
              <a:rPr lang="en-US" altLang="zh-TW" b="1" dirty="0" err="1"/>
              <a:t>StudentID</a:t>
            </a:r>
            <a:r>
              <a:rPr lang="en-US" altLang="zh-TW" b="1" dirty="0"/>
              <a:t>]_prediction.csv</a:t>
            </a:r>
            <a:r>
              <a:rPr lang="en-US" altLang="zh-TW" dirty="0"/>
              <a:t>”</a:t>
            </a:r>
          </a:p>
          <a:p>
            <a:r>
              <a:rPr lang="en-US" altLang="zh-TW" dirty="0" err="1"/>
              <a:t>y_test</a:t>
            </a:r>
            <a:r>
              <a:rPr lang="en-US" altLang="zh-TW" dirty="0"/>
              <a:t> contains 2738 cases</a:t>
            </a:r>
          </a:p>
          <a:p>
            <a:r>
              <a:rPr lang="en-US" altLang="zh-TW" dirty="0"/>
              <a:t>Each row represents “</a:t>
            </a:r>
            <a:r>
              <a:rPr lang="en-US" altLang="zh-TW" dirty="0" err="1"/>
              <a:t>subject_id</a:t>
            </a:r>
            <a:r>
              <a:rPr lang="en-US" altLang="zh-TW" dirty="0"/>
              <a:t>, </a:t>
            </a:r>
            <a:r>
              <a:rPr lang="en-US" altLang="zh-TW" dirty="0" err="1"/>
              <a:t>hospDIED</a:t>
            </a:r>
            <a:r>
              <a:rPr lang="en-US" altLang="zh-TW" dirty="0"/>
              <a:t> (Prediction)”</a:t>
            </a:r>
          </a:p>
          <a:p>
            <a:r>
              <a:rPr lang="en-US" altLang="zh-TW" dirty="0"/>
              <a:t>Please make sure your model can correctly output this format of csv file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82CB2D-E3F9-4AB2-B12E-B51673577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6" t="4553" r="5196"/>
          <a:stretch/>
        </p:blipFill>
        <p:spPr>
          <a:xfrm>
            <a:off x="7925766" y="1477926"/>
            <a:ext cx="1962513" cy="5066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FF37B-D499-D14B-8830-DEB319DB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77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2 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Do it individually! Not as a team! (team is for final project)</a:t>
            </a:r>
          </a:p>
          <a:p>
            <a:r>
              <a:rPr lang="en-US" altLang="zh-TW" dirty="0"/>
              <a:t>Announce date: 2021/10/21</a:t>
            </a:r>
          </a:p>
          <a:p>
            <a:r>
              <a:rPr lang="en-US" altLang="zh-TW" dirty="0"/>
              <a:t>Deadline: 2021/11/4 23:59 (Late submission is not allowed!)</a:t>
            </a:r>
          </a:p>
          <a:p>
            <a:r>
              <a:rPr lang="en-US" altLang="zh-TW" dirty="0"/>
              <a:t>Hand in your files in the following format</a:t>
            </a:r>
          </a:p>
          <a:p>
            <a:pPr marL="0" indent="0">
              <a:buNone/>
            </a:pPr>
            <a:r>
              <a:rPr lang="en-US" altLang="zh-TW" dirty="0"/>
              <a:t>	- [</a:t>
            </a:r>
            <a:r>
              <a:rPr lang="en-US" altLang="zh-TW" dirty="0" err="1"/>
              <a:t>StudentID</a:t>
            </a:r>
            <a:r>
              <a:rPr lang="en-US" altLang="zh-TW" dirty="0"/>
              <a:t>]_hw2.ipynb</a:t>
            </a:r>
          </a:p>
          <a:p>
            <a:pPr marL="0" indent="0">
              <a:buNone/>
            </a:pPr>
            <a:r>
              <a:rPr lang="en-US" altLang="zh-TW" dirty="0"/>
              <a:t>	- [StudentID]_implementation.csv</a:t>
            </a:r>
          </a:p>
          <a:p>
            <a:pPr marL="0" indent="0">
              <a:buNone/>
            </a:pPr>
            <a:r>
              <a:rPr lang="en-US" altLang="zh-TW" dirty="0"/>
              <a:t>	- [StudentID]_prediction.csv </a:t>
            </a:r>
          </a:p>
          <a:p>
            <a:pPr marL="0" indent="0">
              <a:buNone/>
            </a:pPr>
            <a:r>
              <a:rPr lang="en-US" altLang="zh-TW" dirty="0"/>
              <a:t>	- [StudentID]_visualization.png</a:t>
            </a:r>
          </a:p>
          <a:p>
            <a:pPr marL="0" indent="0">
              <a:buNone/>
            </a:pPr>
            <a:r>
              <a:rPr lang="en-US" altLang="zh-TW" dirty="0"/>
              <a:t>	- [StudentID]_report.pdf</a:t>
            </a:r>
          </a:p>
          <a:p>
            <a:pPr marL="0" indent="0">
              <a:buNone/>
            </a:pPr>
            <a:r>
              <a:rPr lang="en-US" altLang="zh-TW" dirty="0"/>
              <a:t>	- Compress all files into [StudentID]_HW2.zip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FE392-9DF7-A04A-AFCA-A56A3F1D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6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Evaluation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3300" dirty="0"/>
                  <a:t>F1 score: </a:t>
                </a:r>
                <a:r>
                  <a:rPr lang="en-US" altLang="zh-TW" sz="3300" b="1" dirty="0"/>
                  <a:t>F1 Score = 2*(Recall * Precision) / (Recall + Precision)</a:t>
                </a: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tx1"/>
                  </a:solidFill>
                </a:endParaRPr>
              </a:p>
              <a:p>
                <a:r>
                  <a:rPr lang="en-US" altLang="zh-TW" sz="3400" dirty="0">
                    <a:solidFill>
                      <a:schemeClr val="tx1"/>
                    </a:solidFill>
                  </a:rPr>
                  <a:t>For example: </a:t>
                </a:r>
              </a:p>
              <a:p>
                <a:r>
                  <a:rPr lang="en-US" altLang="zh-TW" sz="3400" dirty="0">
                    <a:solidFill>
                      <a:schemeClr val="tx1"/>
                    </a:solidFill>
                  </a:rPr>
                  <a:t>The class you predicted: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cy-GB" altLang="zh-TW" sz="3400" i="1" smtClean="0">
                        <a:ea typeface="Cambria Math" panose="02040503050406030204" pitchFamily="18" charset="0"/>
                      </a:rPr>
                      <m:t>ŷ</m:t>
                    </m:r>
                  </m:oMath>
                </a14:m>
                <a:r>
                  <a:rPr lang="en-US" altLang="zh-TW" sz="3400" dirty="0"/>
                  <a:t>  = [1, 1, 0, 0, 0, 0, 1]             </a:t>
                </a:r>
              </a:p>
              <a:p>
                <a:r>
                  <a:rPr lang="en-US" altLang="zh-TW" sz="3400" dirty="0"/>
                  <a:t>Ground Truth :               </a:t>
                </a:r>
              </a:p>
              <a:p>
                <a:r>
                  <a:rPr lang="en-US" altLang="zh-TW" sz="3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3400" dirty="0"/>
                  <a:t> = [0, 0, 0, 0, 0, 1, 1] 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sz="3400" dirty="0"/>
                  <a:t>F1 score = 0.4</a:t>
                </a:r>
                <a:endParaRPr lang="zh-TW" altLang="en-US" sz="3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275" t="-1175" r="-1623" b="-13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860EBEBF-4B1A-4332-A352-522777776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674" y="3194764"/>
            <a:ext cx="2023068" cy="19289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1A9FC25-3CD3-4118-AA94-9C692557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32188"/>
            <a:ext cx="2023068" cy="19757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6B95F-A368-3A40-89D6-DE5C2015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31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Penalty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0 points if any of the following conditions</a:t>
            </a:r>
          </a:p>
          <a:p>
            <a:pPr>
              <a:buFontTx/>
              <a:buChar char="-"/>
            </a:pPr>
            <a:r>
              <a:rPr lang="en-US" altLang="zh-TW" dirty="0"/>
              <a:t>Plagiarism</a:t>
            </a:r>
          </a:p>
          <a:p>
            <a:pPr>
              <a:buFontTx/>
              <a:buChar char="-"/>
            </a:pPr>
            <a:r>
              <a:rPr lang="en-US" altLang="zh-TW" dirty="0"/>
              <a:t>Late submission</a:t>
            </a:r>
          </a:p>
          <a:p>
            <a:pPr>
              <a:buFontTx/>
              <a:buChar char="-"/>
            </a:pPr>
            <a:r>
              <a:rPr lang="en-US" altLang="zh-TW" dirty="0"/>
              <a:t>Not using template or import any other packages in implementation part</a:t>
            </a:r>
          </a:p>
          <a:p>
            <a:pPr>
              <a:buFontTx/>
              <a:buChar char="-"/>
            </a:pPr>
            <a:r>
              <a:rPr lang="en-US" altLang="zh-TW" dirty="0"/>
              <a:t>Incorrect input/output format</a:t>
            </a:r>
          </a:p>
          <a:p>
            <a:pPr>
              <a:buFontTx/>
              <a:buChar char="-"/>
            </a:pPr>
            <a:r>
              <a:rPr lang="en-US" altLang="zh-TW" dirty="0"/>
              <a:t>Incorrect submission format 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7C8CF-F685-C445-8D0E-E9C68D0A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417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60AB-2A61-3D47-8DD9-72851F17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Calibri Light" panose="020F0302020204030204" pitchFamily="34" charset="0"/>
                <a:cs typeface="Calibri Light" panose="020F0302020204030204" pitchFamily="34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7A7-3F83-AD4D-8211-84FE42D0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TA: Yi Shiuan Tseng (aubreytys@gapp.nthu.edu.tw)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1C048-89CB-EB42-94C4-F1234D4D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38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690688"/>
            <a:ext cx="9985744" cy="435133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TW" dirty="0"/>
              <a:t>Implement a </a:t>
            </a:r>
            <a:r>
              <a:rPr lang="en-US" altLang="zh-TW" b="1" dirty="0"/>
              <a:t>binary</a:t>
            </a:r>
            <a:r>
              <a:rPr lang="en-US" altLang="zh-TW" dirty="0"/>
              <a:t> decision tree with the </a:t>
            </a:r>
            <a:r>
              <a:rPr lang="en-US" altLang="zh-TW" i="1" dirty="0"/>
              <a:t>restaurant waiting </a:t>
            </a:r>
            <a:r>
              <a:rPr lang="en-US" altLang="zh-TW" dirty="0"/>
              <a:t>dataset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To build a machine learning model to predict the patients' death (‘</a:t>
            </a:r>
            <a:r>
              <a:rPr lang="en-US" altLang="zh-TW" dirty="0" err="1"/>
              <a:t>hospDIED</a:t>
            </a:r>
            <a:r>
              <a:rPr lang="en-US" altLang="zh-TW" dirty="0"/>
              <a:t>’) from </a:t>
            </a:r>
            <a:r>
              <a:rPr lang="en-US" altLang="zh-TW" b="1" dirty="0"/>
              <a:t>real</a:t>
            </a:r>
            <a:r>
              <a:rPr lang="en-US" altLang="zh-TW" dirty="0"/>
              <a:t> data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Preprocess the data or fine-tune the model for better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21C89-518F-004B-9E3C-2E29461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4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(70%)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Implement the binary decision tree in 3 steps with Restaurant dataset:</a:t>
            </a:r>
          </a:p>
          <a:p>
            <a:r>
              <a:rPr lang="en-US" altLang="zh-TW" dirty="0"/>
              <a:t>Step 1: calculate the entropy          (20%)</a:t>
            </a:r>
          </a:p>
          <a:p>
            <a:r>
              <a:rPr lang="en-US" altLang="zh-TW" dirty="0"/>
              <a:t>Step 2: search for the best split      (20%)</a:t>
            </a:r>
          </a:p>
          <a:p>
            <a:r>
              <a:rPr lang="en-US" altLang="zh-TW" dirty="0"/>
              <a:t>Step 3: build the decision tree        (30%)</a:t>
            </a:r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E642F2-A11D-4DF9-BBBF-BC0E0A3AD5FE}"/>
              </a:ext>
            </a:extLst>
          </p:cNvPr>
          <p:cNvSpPr txBox="1"/>
          <p:nvPr/>
        </p:nvSpPr>
        <p:spPr>
          <a:xfrm>
            <a:off x="7257170" y="3837894"/>
            <a:ext cx="3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A889F-6A0B-A747-B5DC-C7D211518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77" y="3952464"/>
            <a:ext cx="6128845" cy="271959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BDC40F-3B21-7B45-9986-79F95126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47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in Real Case (20%)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6149"/>
            <a:ext cx="10515600" cy="4876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To classify </a:t>
            </a:r>
            <a:r>
              <a:rPr lang="en-US" altLang="zh-TW" b="1" dirty="0"/>
              <a:t>death('</a:t>
            </a:r>
            <a:r>
              <a:rPr lang="en-US" altLang="zh-TW" b="1" dirty="0" err="1"/>
              <a:t>hospDIED</a:t>
            </a:r>
            <a:r>
              <a:rPr lang="en-US" altLang="zh-TW" b="1" dirty="0"/>
              <a:t>’)</a:t>
            </a:r>
            <a:r>
              <a:rPr lang="en-US" altLang="zh-TW" dirty="0"/>
              <a:t> in the </a:t>
            </a:r>
            <a:r>
              <a:rPr lang="en-US" altLang="zh-TW" i="1" dirty="0"/>
              <a:t>MIMIC</a:t>
            </a:r>
            <a:r>
              <a:rPr lang="en-US" altLang="zh-TW" dirty="0"/>
              <a:t> dataset.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Note:</a:t>
            </a:r>
            <a:r>
              <a:rPr lang="en-US" altLang="zh-TW" dirty="0"/>
              <a:t> 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dirty="0"/>
              <a:t>Decision tree is recommended but not mandatory.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E642F2-A11D-4DF9-BBBF-BC0E0A3AD5FE}"/>
              </a:ext>
            </a:extLst>
          </p:cNvPr>
          <p:cNvSpPr txBox="1"/>
          <p:nvPr/>
        </p:nvSpPr>
        <p:spPr>
          <a:xfrm>
            <a:off x="6197551" y="3743098"/>
            <a:ext cx="3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579512-C283-4F85-9344-9D214C26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23" y="2393782"/>
            <a:ext cx="635852" cy="31955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6649F77-3BDC-4620-9BE4-5A6F57C2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46" y="2486088"/>
            <a:ext cx="5205857" cy="288335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3032CC-6694-415A-9036-4F24F7BC595D}"/>
              </a:ext>
            </a:extLst>
          </p:cNvPr>
          <p:cNvSpPr txBox="1"/>
          <p:nvPr/>
        </p:nvSpPr>
        <p:spPr>
          <a:xfrm>
            <a:off x="2911455" y="2064746"/>
            <a:ext cx="116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/>
                </a:solidFill>
              </a:rPr>
              <a:t>x_train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B4B86F-7412-4701-BCE0-266ED7CE92D1}"/>
              </a:ext>
            </a:extLst>
          </p:cNvPr>
          <p:cNvSpPr txBox="1"/>
          <p:nvPr/>
        </p:nvSpPr>
        <p:spPr>
          <a:xfrm>
            <a:off x="7192250" y="2064745"/>
            <a:ext cx="116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/>
                </a:solidFill>
              </a:rPr>
              <a:t>y_train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37545-19FA-954B-95BC-231ABDF8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6F5BC6-A888-4014-9461-7EE9B5C9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0926" cy="4351338"/>
          </a:xfrm>
        </p:spPr>
        <p:txBody>
          <a:bodyPr/>
          <a:lstStyle/>
          <a:p>
            <a:r>
              <a:rPr lang="en-US" altLang="zh-TW" dirty="0"/>
              <a:t>Medical Information Mart for Intensive Care</a:t>
            </a:r>
          </a:p>
          <a:p>
            <a:r>
              <a:rPr lang="en-US" altLang="zh-TW" dirty="0"/>
              <a:t>A large, freely-available database </a:t>
            </a:r>
          </a:p>
          <a:p>
            <a:r>
              <a:rPr lang="en-US" altLang="zh-TW" dirty="0"/>
              <a:t>Over 40,000 patients who stayed in critical care units</a:t>
            </a:r>
          </a:p>
          <a:p>
            <a:endParaRPr lang="en-US" altLang="zh-TW" dirty="0"/>
          </a:p>
          <a:p>
            <a:r>
              <a:rPr lang="en-US" altLang="zh-TW" dirty="0"/>
              <a:t>We extract 27379 cases with 84 attributes and 1 label(</a:t>
            </a:r>
            <a:r>
              <a:rPr lang="en-US" altLang="zh-TW" dirty="0" err="1"/>
              <a:t>hospDIED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2738 cases split to the test set</a:t>
            </a:r>
          </a:p>
          <a:p>
            <a:r>
              <a:rPr lang="en-US" altLang="zh-TW" dirty="0"/>
              <a:t>Data Description: </a:t>
            </a:r>
            <a:r>
              <a:rPr lang="en-US" altLang="zh-TW" sz="2400" dirty="0">
                <a:hlinkClick r:id="rId2"/>
              </a:rPr>
              <a:t>https://docs.google.com/spreadsheets/d/1pxqxQFhIcv_hrgWEtwhXE6zBVQ5ISa-13PIhvXMtWCY/edit#gid=0</a:t>
            </a:r>
            <a:endParaRPr lang="zh-TW" altLang="en-US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3BA99AC-C63E-45BB-9F6F-0007F3FD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The MIMIC Database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1024ED-3F66-4307-B972-DBCC4832F83F}"/>
              </a:ext>
            </a:extLst>
          </p:cNvPr>
          <p:cNvSpPr txBox="1"/>
          <p:nvPr/>
        </p:nvSpPr>
        <p:spPr>
          <a:xfrm>
            <a:off x="2817628" y="6326960"/>
            <a:ext cx="798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i="1" dirty="0"/>
              <a:t>Johnson, A. E. W., Pollard, T. J., Shen, L., Lehman, L. H., Feng, M., </a:t>
            </a:r>
            <a:r>
              <a:rPr lang="en-US" altLang="zh-TW" sz="1400" i="1" dirty="0" err="1"/>
              <a:t>Ghassemi</a:t>
            </a:r>
            <a:r>
              <a:rPr lang="en-US" altLang="zh-TW" sz="1400" i="1" dirty="0"/>
              <a:t>, M., Moody, B., </a:t>
            </a:r>
            <a:r>
              <a:rPr lang="en-US" altLang="zh-TW" sz="1400" i="1" dirty="0" err="1"/>
              <a:t>Szolovits</a:t>
            </a:r>
            <a:r>
              <a:rPr lang="en-US" altLang="zh-TW" sz="1400" i="1" dirty="0"/>
              <a:t>, P., </a:t>
            </a:r>
            <a:r>
              <a:rPr lang="en-US" altLang="zh-TW" sz="1400" i="1" dirty="0" err="1"/>
              <a:t>Celi</a:t>
            </a:r>
            <a:r>
              <a:rPr lang="en-US" altLang="zh-TW" sz="1400" i="1" dirty="0"/>
              <a:t>, L. A., &amp; Mark, R. G. (2016). MIMIC-III, a freely accessible critical care database. Scientific Data, 3, 160035.</a:t>
            </a:r>
            <a:endParaRPr lang="zh-TW" altLang="en-US" sz="1400" i="1" dirty="0"/>
          </a:p>
        </p:txBody>
      </p:sp>
      <p:pic>
        <p:nvPicPr>
          <p:cNvPr id="1026" name="Picture 2" descr="MIMIC-III Dataset | Papers With Code">
            <a:extLst>
              <a:ext uri="{FF2B5EF4-FFF2-40B4-BE49-F238E27FC236}">
                <a16:creationId xmlns:a16="http://schemas.microsoft.com/office/drawing/2014/main" id="{26252504-7AF6-4EF3-AB35-7A1ED5FD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588" y="1918267"/>
            <a:ext cx="3086100" cy="19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CEC18-1A93-7248-AC39-B780B01C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8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59823"/>
          </a:xfrm>
        </p:spPr>
        <p:txBody>
          <a:bodyPr/>
          <a:lstStyle/>
          <a:p>
            <a:r>
              <a:rPr lang="en-US" altLang="zh-TW" dirty="0"/>
              <a:t>The Restaurant </a:t>
            </a:r>
            <a:r>
              <a:rPr lang="en-US" altLang="zh-TW" i="1" dirty="0"/>
              <a:t>Waiting</a:t>
            </a:r>
            <a:r>
              <a:rPr lang="en-US" altLang="zh-TW" dirty="0"/>
              <a:t> data(data.csv) for implementation</a:t>
            </a:r>
          </a:p>
          <a:p>
            <a:r>
              <a:rPr lang="en-US" altLang="zh-TW" dirty="0"/>
              <a:t>The </a:t>
            </a:r>
            <a:r>
              <a:rPr lang="en-US" altLang="zh-TW" i="1" dirty="0"/>
              <a:t>MIMIC</a:t>
            </a:r>
            <a:r>
              <a:rPr lang="en-US" altLang="zh-TW" dirty="0"/>
              <a:t> dataset(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x_test.csv) for real prediction </a:t>
            </a:r>
          </a:p>
          <a:p>
            <a:r>
              <a:rPr lang="en-US" altLang="zh-TW" dirty="0"/>
              <a:t>Both are included in the template</a:t>
            </a:r>
            <a:r>
              <a:rPr lang="zh-TW" altLang="en-US" dirty="0"/>
              <a:t> </a:t>
            </a:r>
            <a:r>
              <a:rPr lang="en-US" altLang="zh-TW" dirty="0"/>
              <a:t>already.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E02CDA-6147-4D75-8233-EE13DB35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0" y="3182815"/>
            <a:ext cx="10612823" cy="2747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7CE26-016C-1040-8BE5-07B74B57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76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(extra 10%)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Visualize your decision tree of the classification part (with MIMIC data)</a:t>
            </a:r>
          </a:p>
          <a:p>
            <a:r>
              <a:rPr lang="en-US" altLang="zh-TW" dirty="0"/>
              <a:t>Your visualization image of the decision tree can contain </a:t>
            </a:r>
            <a:r>
              <a:rPr lang="en-US" altLang="zh-TW" b="1" dirty="0"/>
              <a:t>five</a:t>
            </a:r>
            <a:r>
              <a:rPr lang="en-US" altLang="zh-TW" dirty="0"/>
              <a:t> levels at most</a:t>
            </a:r>
          </a:p>
          <a:p>
            <a:r>
              <a:rPr lang="en-US" altLang="zh-TW" dirty="0"/>
              <a:t>Save your visualization image as </a:t>
            </a:r>
            <a:r>
              <a:rPr lang="en-US" altLang="zh-TW" b="1" dirty="0"/>
              <a:t>[STUDENT_ID]_visualization.png</a:t>
            </a:r>
            <a:r>
              <a:rPr lang="en-US" altLang="zh-TW" dirty="0"/>
              <a:t>! </a:t>
            </a:r>
            <a:endParaRPr lang="zh-TW" altLang="en-US" dirty="0"/>
          </a:p>
        </p:txBody>
      </p:sp>
      <p:pic>
        <p:nvPicPr>
          <p:cNvPr id="7" name="Picture 2" descr="restaurant-tree">
            <a:extLst>
              <a:ext uri="{FF2B5EF4-FFF2-40B4-BE49-F238E27FC236}">
                <a16:creationId xmlns:a16="http://schemas.microsoft.com/office/drawing/2014/main" id="{E88E14BB-A87C-0047-A577-379E991C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42" y="3962399"/>
            <a:ext cx="4064634" cy="282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5D2204-9A09-2341-A85C-364BEB1E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06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 (10%)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 the top 3 splitting features and their thresholds of your model (in the MIMIC dataset)</a:t>
            </a:r>
          </a:p>
          <a:p>
            <a:r>
              <a:rPr lang="en-US" altLang="zh-TW" dirty="0"/>
              <a:t>Briefly describe how you build the decision tree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Describe if you pay extra effort to improve your model</a:t>
            </a:r>
          </a:p>
          <a:p>
            <a:r>
              <a:rPr lang="en-US" altLang="zh-TW" dirty="0"/>
              <a:t>If you preprocess the MIMIC data in the second part(selecting features...), describe the work and reasons</a:t>
            </a:r>
          </a:p>
          <a:p>
            <a:r>
              <a:rPr lang="en-US" altLang="zh-TW" dirty="0"/>
              <a:t>Summarize your work</a:t>
            </a:r>
          </a:p>
          <a:p>
            <a:r>
              <a:rPr lang="en-US" altLang="zh-TW" dirty="0"/>
              <a:t>Do not exceed 2 pages!</a:t>
            </a:r>
          </a:p>
          <a:p>
            <a:r>
              <a:rPr lang="en-US" altLang="zh-TW" dirty="0"/>
              <a:t>Name your report file as “</a:t>
            </a:r>
            <a:r>
              <a:rPr lang="en-US" altLang="zh-TW" b="1" dirty="0"/>
              <a:t>[STUDENT_ID]_report.pdf</a:t>
            </a:r>
            <a:r>
              <a:rPr lang="en-US" altLang="zh-TW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ECEC7-AAA6-5041-BC05-B3B71AB0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58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545FCE3-2B26-4EC2-812C-63E201118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6609"/>
              </p:ext>
            </p:extLst>
          </p:nvPr>
        </p:nvGraphicFramePr>
        <p:xfrm>
          <a:off x="1356632" y="1690688"/>
          <a:ext cx="8629650" cy="2457450"/>
        </p:xfrm>
        <a:graphic>
          <a:graphicData uri="http://schemas.openxmlformats.org/drawingml/2006/table">
            <a:tbl>
              <a:tblPr/>
              <a:tblGrid>
                <a:gridCol w="7324725">
                  <a:extLst>
                    <a:ext uri="{9D8B030D-6E8A-4147-A177-3AD203B41FA5}">
                      <a16:colId xmlns:a16="http://schemas.microsoft.com/office/drawing/2014/main" val="107862674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4347011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90805" marR="1206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T="3810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Score</a:t>
                      </a:r>
                      <a:endParaRPr lang="en-US" dirty="0">
                        <a:effectLst/>
                      </a:endParaRPr>
                    </a:p>
                  </a:txBody>
                  <a:tcPr marT="3810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989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90805" marR="1206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  <a:endParaRPr lang="en-US" dirty="0">
                        <a:effectLst/>
                      </a:endParaRPr>
                    </a:p>
                  </a:txBody>
                  <a:tcPr marT="3810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6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  <a:endParaRPr lang="zh-TW" altLang="en-US" dirty="0">
                        <a:effectLst/>
                      </a:endParaRPr>
                    </a:p>
                  </a:txBody>
                  <a:tcPr marT="381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00556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91440" marR="1206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Classification (Performance)</a:t>
                      </a:r>
                      <a:endParaRPr lang="en-US" dirty="0">
                        <a:effectLst/>
                      </a:endParaRPr>
                    </a:p>
                  </a:txBody>
                  <a:tcPr marT="3810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6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  <a:endParaRPr lang="zh-TW" altLang="en-US" dirty="0">
                        <a:effectLst/>
                      </a:endParaRPr>
                    </a:p>
                  </a:txBody>
                  <a:tcPr marT="381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69239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91440" marR="12065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Report</a:t>
                      </a:r>
                    </a:p>
                  </a:txBody>
                  <a:tcPr marT="3810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10%</a:t>
                      </a:r>
                      <a:endParaRPr lang="zh-TW" altLang="en-US" sz="2600" b="1" i="0" u="none" strike="noStrike" kern="12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T="381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1786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91440" marR="12065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Decision Tree Visualization (bonus)</a:t>
                      </a:r>
                    </a:p>
                  </a:txBody>
                  <a:tcPr marT="3810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10%</a:t>
                      </a:r>
                      <a:endParaRPr lang="zh-TW" altLang="en-US" sz="2600" b="1" i="0" u="none" strike="noStrike" kern="12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T="381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89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6E18C-B4DE-9E42-8400-B1ADC1D1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AB2C-231C-44D0-90E6-2E73C895ECF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64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998</Words>
  <Application>Microsoft Office PowerPoint</Application>
  <PresentationFormat>寬螢幕</PresentationFormat>
  <Paragraphs>143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Cambria Math</vt:lpstr>
      <vt:lpstr>Office 佈景主題</vt:lpstr>
      <vt:lpstr>Assignment 2 Decision Tree</vt:lpstr>
      <vt:lpstr>Goal</vt:lpstr>
      <vt:lpstr>Implementation (70%)</vt:lpstr>
      <vt:lpstr>Prediction in Real Case (20%)</vt:lpstr>
      <vt:lpstr>The MIMIC Database</vt:lpstr>
      <vt:lpstr>Data</vt:lpstr>
      <vt:lpstr>Bonus (extra 10%)</vt:lpstr>
      <vt:lpstr>Report (10%)</vt:lpstr>
      <vt:lpstr>Grading Policy</vt:lpstr>
      <vt:lpstr>You will have the following items </vt:lpstr>
      <vt:lpstr>Template</vt:lpstr>
      <vt:lpstr>Output CSV File Format - Implementation</vt:lpstr>
      <vt:lpstr>Output CSV File Format - Prediction</vt:lpstr>
      <vt:lpstr>Assignment 2 Requirement</vt:lpstr>
      <vt:lpstr>The Evaluation Metric</vt:lpstr>
      <vt:lpstr>Penalty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Stock Price Forecast</dc:title>
  <dc:creator>林孟謙</dc:creator>
  <cp:lastModifiedBy>auy</cp:lastModifiedBy>
  <cp:revision>110</cp:revision>
  <dcterms:created xsi:type="dcterms:W3CDTF">2021-09-26T13:10:10Z</dcterms:created>
  <dcterms:modified xsi:type="dcterms:W3CDTF">2021-10-21T03:20:11Z</dcterms:modified>
</cp:coreProperties>
</file>