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2"/>
    <p:sldId id="257" r:id="rId3"/>
    <p:sldId id="282" r:id="rId4"/>
    <p:sldId id="298" r:id="rId5"/>
    <p:sldId id="283" r:id="rId6"/>
    <p:sldId id="285" r:id="rId7"/>
    <p:sldId id="284" r:id="rId8"/>
    <p:sldId id="287" r:id="rId9"/>
    <p:sldId id="292" r:id="rId10"/>
    <p:sldId id="291" r:id="rId11"/>
    <p:sldId id="297" r:id="rId12"/>
    <p:sldId id="290" r:id="rId13"/>
    <p:sldId id="293" r:id="rId14"/>
    <p:sldId id="294" r:id="rId15"/>
    <p:sldId id="299" r:id="rId16"/>
    <p:sldId id="295" r:id="rId17"/>
    <p:sldId id="296" r:id="rId18"/>
    <p:sldId id="289" r:id="rId19"/>
    <p:sldId id="288" r:id="rId20"/>
  </p:sldIdLst>
  <p:sldSz cx="9906000" cy="6858000" type="A4"/>
  <p:notesSz cx="9906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4643"/>
  </p:normalViewPr>
  <p:slideViewPr>
    <p:cSldViewPr>
      <p:cViewPr varScale="1">
        <p:scale>
          <a:sx n="108" d="100"/>
          <a:sy n="108" d="100"/>
        </p:scale>
        <p:origin x="10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74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74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74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74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74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6084F-B1CB-44F8-AF6A-C82A8C3D48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3" r="27348"/>
          <a:stretch/>
        </p:blipFill>
        <p:spPr>
          <a:xfrm>
            <a:off x="7543800" y="0"/>
            <a:ext cx="2362199" cy="2565567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B6719B8E-7B40-4B7D-A89C-9898DD1C429C}"/>
              </a:ext>
            </a:extLst>
          </p:cNvPr>
          <p:cNvSpPr/>
          <p:nvPr userDrawn="1"/>
        </p:nvSpPr>
        <p:spPr>
          <a:xfrm>
            <a:off x="5308568" y="5931408"/>
            <a:ext cx="1351788" cy="926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A056-5F2C-4BD0-89AA-2F792B4AAA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79" y="6114478"/>
            <a:ext cx="1351789" cy="6226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 userDrawn="1"/>
        </p:nvSpPr>
        <p:spPr>
          <a:xfrm>
            <a:off x="5308568" y="5931408"/>
            <a:ext cx="1351788" cy="9265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443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E574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A466E-3EC7-428D-BA99-A9EAD2654E3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79" y="6114478"/>
            <a:ext cx="1351789" cy="6226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0ACF12-D744-4A24-B830-CA9F62D263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3" r="27348"/>
          <a:stretch/>
        </p:blipFill>
        <p:spPr>
          <a:xfrm>
            <a:off x="7543800" y="0"/>
            <a:ext cx="2362199" cy="25655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5024"/>
            <a:ext cx="917321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+mj-lt"/>
                <a:cs typeface="Arial"/>
              </a:rPr>
              <a:t>Assignment </a:t>
            </a:r>
            <a:r>
              <a:rPr lang="en-US" altLang="zh-TW" sz="4800" spc="-5" dirty="0">
                <a:latin typeface="+mj-lt"/>
                <a:cs typeface="Arial"/>
              </a:rPr>
              <a:t>3</a:t>
            </a:r>
            <a:r>
              <a:rPr sz="4800" spc="-5" dirty="0">
                <a:latin typeface="+mj-lt"/>
                <a:cs typeface="Arial"/>
              </a:rPr>
              <a:t> </a:t>
            </a:r>
            <a:endParaRPr lang="en-US" sz="4800" spc="-5" dirty="0">
              <a:latin typeface="+mj-lt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>
                <a:latin typeface="+mj-lt"/>
                <a:cs typeface="Arial"/>
              </a:rPr>
              <a:t>Backpropagation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7B2B4-FE9E-4E48-92D1-A39419F3F2AE}"/>
              </a:ext>
            </a:extLst>
          </p:cNvPr>
          <p:cNvSpPr txBox="1"/>
          <p:nvPr/>
        </p:nvSpPr>
        <p:spPr>
          <a:xfrm>
            <a:off x="3750945" y="35052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cs typeface="Arial" panose="020B0604020202020204" pitchFamily="34" charset="0"/>
              </a:rPr>
              <a:t>Jia He Lim</a:t>
            </a:r>
          </a:p>
          <a:p>
            <a:pPr algn="ctr"/>
            <a:r>
              <a:rPr lang="en-MY" sz="2400" dirty="0">
                <a:cs typeface="Arial" panose="020B0604020202020204" pitchFamily="34" charset="0"/>
              </a:rPr>
              <a:t>Po-</a:t>
            </a:r>
            <a:r>
              <a:rPr lang="en-MY" sz="2400" dirty="0" err="1">
                <a:cs typeface="Arial" panose="020B0604020202020204" pitchFamily="34" charset="0"/>
              </a:rPr>
              <a:t>Chih</a:t>
            </a:r>
            <a:r>
              <a:rPr lang="en-MY" sz="2400" dirty="0">
                <a:cs typeface="Arial" panose="020B0604020202020204" pitchFamily="34" charset="0"/>
              </a:rPr>
              <a:t> </a:t>
            </a:r>
            <a:r>
              <a:rPr lang="en-MY" sz="2400" dirty="0" err="1">
                <a:cs typeface="Arial" panose="020B0604020202020204" pitchFamily="34" charset="0"/>
              </a:rPr>
              <a:t>Kuo</a:t>
            </a:r>
            <a:endParaRPr lang="en-MY" sz="2400" dirty="0">
              <a:cs typeface="Arial" panose="020B0604020202020204" pitchFamily="34" charset="0"/>
            </a:endParaRPr>
          </a:p>
          <a:p>
            <a:pPr algn="ctr"/>
            <a:endParaRPr lang="en-MY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3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E401-B2E0-4F64-8927-EC4A0EF5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F8B69-D697-4BE9-97A3-F537870F7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3816429"/>
          </a:xfrm>
        </p:spPr>
        <p:txBody>
          <a:bodyPr/>
          <a:lstStyle/>
          <a:p>
            <a:r>
              <a:rPr lang="en-US" sz="2800" dirty="0"/>
              <a:t>Multi-class classification: Classify gestures by reading muscle activity</a:t>
            </a:r>
            <a:br>
              <a:rPr lang="en-US" sz="2400" dirty="0"/>
            </a:br>
            <a:r>
              <a:rPr lang="en-US" sz="2400" dirty="0"/>
              <a:t>The armband has 8 sensors placed on skin surface, each measures electrical activity produced by muscles beneath. Each dataset column has 8 consecutive readings of all 8 sensors, so 64 </a:t>
            </a:r>
            <a:r>
              <a:rPr lang="en-US" altLang="zh-CN" sz="2400" dirty="0"/>
              <a:t>rows</a:t>
            </a:r>
            <a:r>
              <a:rPr lang="en-US" sz="2400" dirty="0"/>
              <a:t> of electromyography (EMG) data.</a:t>
            </a:r>
            <a:br>
              <a:rPr lang="en-US" sz="2400" dirty="0"/>
            </a:br>
            <a:r>
              <a:rPr lang="en-US" sz="2400" dirty="0"/>
              <a:t>A classifier given 64 numbers would predict a gesture class (0-3). Gesture classes were : rock - 0, scissors - 1, paper - 2, ok - 3. Rock, paper, scissors gestures are like in the game with the same name, and OK sign is index finger touching the thumb and the rest of the fingers spread.</a:t>
            </a:r>
          </a:p>
        </p:txBody>
      </p:sp>
    </p:spTree>
    <p:extLst>
      <p:ext uri="{BB962C8B-B14F-4D97-AF65-F5344CB8AC3E}">
        <p14:creationId xmlns:p14="http://schemas.microsoft.com/office/powerpoint/2010/main" val="198435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A372-D19C-4584-AB1F-0D825F2A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83AB-64C9-45A7-9C5A-EC4009B4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1508105"/>
          </a:xfrm>
        </p:spPr>
        <p:txBody>
          <a:bodyPr/>
          <a:lstStyle/>
          <a:p>
            <a:r>
              <a:rPr lang="en-US" sz="2800" dirty="0"/>
              <a:t>Multi-class classification: Classify gestures by reading muscle activity</a:t>
            </a:r>
          </a:p>
          <a:p>
            <a:r>
              <a:rPr lang="en-US" sz="2400" dirty="0"/>
              <a:t>Each column has the following structure:</a:t>
            </a:r>
          </a:p>
          <a:p>
            <a:endParaRPr lang="en-MY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594091-F0DA-4492-AE42-E48BF8CA6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68393"/>
              </p:ext>
            </p:extLst>
          </p:nvPr>
        </p:nvGraphicFramePr>
        <p:xfrm>
          <a:off x="1471926" y="2607560"/>
          <a:ext cx="6962144" cy="34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68">
                  <a:extLst>
                    <a:ext uri="{9D8B030D-6E8A-4147-A177-3AD203B41FA5}">
                      <a16:colId xmlns:a16="http://schemas.microsoft.com/office/drawing/2014/main" val="3236932912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1752556264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3202690090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843660521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1789732924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319756789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1749852978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1106175408"/>
                    </a:ext>
                  </a:extLst>
                </a:gridCol>
              </a:tblGrid>
              <a:tr h="342475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[8sensors]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dirty="0"/>
                        <a:t>[8sensors]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dirty="0"/>
                        <a:t>[8sensors]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dirty="0"/>
                        <a:t>[8sensors]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dirty="0"/>
                        <a:t>[8sensors]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dirty="0"/>
                        <a:t>[8sensors]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dirty="0"/>
                        <a:t>[8sensors]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dirty="0"/>
                        <a:t>[8sensors]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369269"/>
                  </a:ext>
                </a:extLst>
              </a:tr>
            </a:tbl>
          </a:graphicData>
        </a:graphic>
      </p:graphicFrame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1973E32-CA8D-48A0-BEC4-21B540DE27D1}"/>
              </a:ext>
            </a:extLst>
          </p:cNvPr>
          <p:cNvSpPr txBox="1">
            <a:spLocks/>
          </p:cNvSpPr>
          <p:nvPr/>
        </p:nvSpPr>
        <p:spPr>
          <a:xfrm>
            <a:off x="293686" y="3048000"/>
            <a:ext cx="9318625" cy="295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/>
              <a:t>The details of the training set and testing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shape of </a:t>
            </a:r>
            <a:r>
              <a:rPr lang="en-US" sz="2400" kern="0" dirty="0" err="1"/>
              <a:t>X_train</a:t>
            </a:r>
            <a:r>
              <a:rPr lang="en-US" sz="2400" kern="0" dirty="0"/>
              <a:t>: (64, 9342)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shape of </a:t>
            </a:r>
            <a:r>
              <a:rPr lang="en-US" sz="2400" kern="0" dirty="0" err="1"/>
              <a:t>y_train</a:t>
            </a:r>
            <a:r>
              <a:rPr lang="en-US" sz="2400" kern="0" dirty="0"/>
              <a:t>: (4, 9342)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shape of </a:t>
            </a:r>
            <a:r>
              <a:rPr lang="en-US" sz="2400" kern="0" dirty="0" err="1"/>
              <a:t>X_test</a:t>
            </a:r>
            <a:r>
              <a:rPr lang="en-US" sz="2400" kern="0" dirty="0"/>
              <a:t>: (64, 2336)</a:t>
            </a:r>
            <a:br>
              <a:rPr lang="en-US" sz="2400" kern="0" dirty="0"/>
            </a:br>
            <a:endParaRPr lang="en-US" sz="2400" kern="0" dirty="0"/>
          </a:p>
          <a:p>
            <a:r>
              <a:rPr lang="en-US" altLang="zh-CN" sz="2400" kern="0" dirty="0"/>
              <a:t>We have already done the data preprocessing for you. The training data and testing data are scaled by using a standard scaler so that the data will have a mean of zero and a standard deviation of one for each feature.</a:t>
            </a:r>
            <a:endParaRPr lang="en-MY" sz="2400" kern="0" dirty="0"/>
          </a:p>
        </p:txBody>
      </p:sp>
      <p:pic>
        <p:nvPicPr>
          <p:cNvPr id="4" name="Picture 2" descr="Review: Myo Armband Enables Gesture-Controlled Computing | Time">
            <a:extLst>
              <a:ext uri="{FF2B5EF4-FFF2-40B4-BE49-F238E27FC236}">
                <a16:creationId xmlns:a16="http://schemas.microsoft.com/office/drawing/2014/main" id="{34BF4DA5-9BEC-4936-B359-1CEE3486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70" y="3151637"/>
            <a:ext cx="2603329" cy="173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6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0E61-84B9-46DD-9EA8-0D1A91E8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You will have the following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E5F2D-4BC4-4024-8351-E9A4EC11F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400" dirty="0"/>
              <a:t>Template: HW3_Backpropagation.ipynb (input data inside) (</a:t>
            </a:r>
            <a:r>
              <a:rPr lang="en-US" altLang="zh-CN" sz="2400" dirty="0"/>
              <a:t>You are encouraged to use Colab!)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Sample output: </a:t>
            </a:r>
            <a:r>
              <a:rPr lang="en-US" altLang="zh-CN" sz="2400" dirty="0" err="1"/>
              <a:t>sample_output.npy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32449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8405-ACF5-41B9-B6B1-4B976CA8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8DB3F-D6FA-405F-AF20-307B068E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1107996"/>
          </a:xfrm>
        </p:spPr>
        <p:txBody>
          <a:bodyPr/>
          <a:lstStyle/>
          <a:p>
            <a:r>
              <a:rPr lang="en-US" sz="2400" dirty="0"/>
              <a:t>Except for the imported packages in the template, you cannot use any other packages.</a:t>
            </a:r>
          </a:p>
          <a:p>
            <a:r>
              <a:rPr lang="en-US" sz="2400" dirty="0"/>
              <a:t>Remember to save the code file to </a:t>
            </a:r>
            <a:r>
              <a:rPr lang="en-US" sz="2400" b="1" dirty="0"/>
              <a:t>[STUDENT_ID]_hw3.ipynb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08FC7-03D6-46D3-9948-6A56809B51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00" y="2443083"/>
            <a:ext cx="5717400" cy="2091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4CA45-481F-4BB4-9CBC-1073126B9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43" y="4583281"/>
            <a:ext cx="5674511" cy="21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5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B9F3-6D35-4B21-AF30-E100EF7D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Output NPY File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7770-6CF0-4661-A9EF-D7B019F3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51706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Named as “</a:t>
            </a:r>
            <a:r>
              <a:rPr lang="en-US" sz="2400" b="1" dirty="0"/>
              <a:t>[</a:t>
            </a:r>
            <a:r>
              <a:rPr lang="en-US" sz="2400" b="1" dirty="0" err="1"/>
              <a:t>StudentID</a:t>
            </a:r>
            <a:r>
              <a:rPr lang="en-US" sz="2400" b="1" dirty="0"/>
              <a:t>]_</a:t>
            </a:r>
            <a:r>
              <a:rPr lang="en-US" sz="2400" b="1" dirty="0" err="1"/>
              <a:t>output.npy</a:t>
            </a:r>
            <a:r>
              <a:rPr lang="en-US" sz="2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file is a dictionary that stores your output for each function and the prediction for both binary classification and multi-class classification.</a:t>
            </a:r>
            <a:endParaRPr lang="en-MY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400" dirty="0"/>
              <a:t>The dictionary should have the following keys: </a:t>
            </a:r>
            <a:br>
              <a:rPr lang="en-MY" sz="2400" dirty="0"/>
            </a:br>
            <a:r>
              <a:rPr lang="en-MY" sz="2400" dirty="0"/>
              <a:t>'</a:t>
            </a:r>
            <a:r>
              <a:rPr lang="en-MY" sz="2400" dirty="0" err="1"/>
              <a:t>initialize_parameters</a:t>
            </a:r>
            <a:r>
              <a:rPr lang="en-MY" sz="2400" dirty="0"/>
              <a:t>', '</a:t>
            </a:r>
            <a:r>
              <a:rPr lang="en-MY" sz="2400" dirty="0" err="1"/>
              <a:t>initialize_parameters_deep</a:t>
            </a:r>
            <a:r>
              <a:rPr lang="en-MY" sz="2400" dirty="0"/>
              <a:t>', '</a:t>
            </a:r>
            <a:r>
              <a:rPr lang="en-MY" sz="2400" dirty="0" err="1"/>
              <a:t>linear_forward</a:t>
            </a:r>
            <a:r>
              <a:rPr lang="en-MY" sz="2400" dirty="0"/>
              <a:t>', 'sigmoid', '</a:t>
            </a:r>
            <a:r>
              <a:rPr lang="en-MY" sz="2400" dirty="0" err="1"/>
              <a:t>relu</a:t>
            </a:r>
            <a:r>
              <a:rPr lang="en-MY" sz="2400" dirty="0"/>
              <a:t>', '</a:t>
            </a:r>
            <a:r>
              <a:rPr lang="en-MY" sz="2400" dirty="0" err="1"/>
              <a:t>softmax</a:t>
            </a:r>
            <a:r>
              <a:rPr lang="en-MY" sz="2400" dirty="0"/>
              <a:t>', '</a:t>
            </a:r>
            <a:r>
              <a:rPr lang="en-MY" sz="2400" dirty="0" err="1"/>
              <a:t>linear_activation_forward_sigmoid</a:t>
            </a:r>
            <a:r>
              <a:rPr lang="en-MY" sz="2400" dirty="0"/>
              <a:t>', '</a:t>
            </a:r>
            <a:r>
              <a:rPr lang="en-MY" sz="2400" dirty="0" err="1"/>
              <a:t>linear_activation_forward_relu</a:t>
            </a:r>
            <a:r>
              <a:rPr lang="en-MY" sz="2400" dirty="0"/>
              <a:t>', '</a:t>
            </a:r>
            <a:r>
              <a:rPr lang="en-MY" sz="2400" dirty="0" err="1"/>
              <a:t>linear_activation_forward_softmax</a:t>
            </a:r>
            <a:r>
              <a:rPr lang="en-MY" sz="2400" dirty="0"/>
              <a:t>', '</a:t>
            </a:r>
            <a:r>
              <a:rPr lang="en-MY" sz="2400" dirty="0" err="1"/>
              <a:t>compute_BCE_cost</a:t>
            </a:r>
            <a:r>
              <a:rPr lang="en-MY" sz="2400" dirty="0"/>
              <a:t>', '</a:t>
            </a:r>
            <a:r>
              <a:rPr lang="en-MY" sz="2400" dirty="0" err="1"/>
              <a:t>compute_CCE_cost</a:t>
            </a:r>
            <a:r>
              <a:rPr lang="en-MY" sz="2400" dirty="0"/>
              <a:t>', '</a:t>
            </a:r>
            <a:r>
              <a:rPr lang="en-MY" sz="2400" dirty="0" err="1"/>
              <a:t>linear_backward</a:t>
            </a:r>
            <a:r>
              <a:rPr lang="en-MY" sz="2400" dirty="0"/>
              <a:t>', '</a:t>
            </a:r>
            <a:r>
              <a:rPr lang="en-MY" sz="2400" dirty="0" err="1"/>
              <a:t>sigmoid_backward</a:t>
            </a:r>
            <a:r>
              <a:rPr lang="en-MY" sz="2400" dirty="0"/>
              <a:t>', '</a:t>
            </a:r>
            <a:r>
              <a:rPr lang="en-MY" sz="2400" dirty="0" err="1"/>
              <a:t>relu_backward</a:t>
            </a:r>
            <a:r>
              <a:rPr lang="en-MY" sz="2400" dirty="0"/>
              <a:t>', '</a:t>
            </a:r>
            <a:r>
              <a:rPr lang="en-MY" sz="2400" dirty="0" err="1"/>
              <a:t>softmax_CCE_backward</a:t>
            </a:r>
            <a:r>
              <a:rPr lang="en-MY" sz="2400" dirty="0"/>
              <a:t>', '</a:t>
            </a:r>
            <a:r>
              <a:rPr lang="en-MY" sz="2400" dirty="0" err="1"/>
              <a:t>linear_activation_backward_sigmoid</a:t>
            </a:r>
            <a:r>
              <a:rPr lang="en-MY" sz="2400" dirty="0"/>
              <a:t>', '</a:t>
            </a:r>
            <a:r>
              <a:rPr lang="en-MY" sz="2400" dirty="0" err="1"/>
              <a:t>linear_activation_backward_relu</a:t>
            </a:r>
            <a:r>
              <a:rPr lang="en-MY" sz="2400" dirty="0"/>
              <a:t>', '</a:t>
            </a:r>
            <a:r>
              <a:rPr lang="en-MY" sz="2400" dirty="0" err="1"/>
              <a:t>update_parameters</a:t>
            </a:r>
            <a:r>
              <a:rPr lang="en-MY" sz="2400" dirty="0"/>
              <a:t>', '</a:t>
            </a:r>
            <a:r>
              <a:rPr lang="en-MY" sz="2400" dirty="0" err="1"/>
              <a:t>basic_pred_val</a:t>
            </a:r>
            <a:r>
              <a:rPr lang="en-MY" sz="2400" dirty="0"/>
              <a:t>', '</a:t>
            </a:r>
            <a:r>
              <a:rPr lang="en-MY" sz="2400" dirty="0" err="1"/>
              <a:t>bonus_pred_test</a:t>
            </a:r>
            <a:r>
              <a:rPr lang="en-MY" sz="24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400" dirty="0"/>
              <a:t>If you do not complete the bonus part, the value for the bonus part key will be None.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644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F39C-22F7-4269-A233-ACBE4773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Output NPY File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697F6-EFA5-4908-80C0-3E682C07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4382112" cy="573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4F817-53B7-46C8-9E4B-01F377D78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9" y="914400"/>
            <a:ext cx="4353533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7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DB1F-9395-4B4D-BF1F-4FB5329A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A</a:t>
            </a:r>
            <a:r>
              <a:rPr lang="en-US" altLang="zh-CN" dirty="0" err="1">
                <a:latin typeface="+mj-lt"/>
              </a:rPr>
              <a:t>ssignment</a:t>
            </a:r>
            <a:r>
              <a:rPr lang="en-US" altLang="zh-CN" dirty="0">
                <a:latin typeface="+mj-lt"/>
              </a:rPr>
              <a:t> 3 Requirement</a:t>
            </a:r>
            <a:endParaRPr lang="en-MY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DA570-1AF3-4777-A78E-A27D0334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40626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it individually! Not as a team! (team is for final project)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Announce date: 2021/11/18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Deadline:</a:t>
            </a:r>
            <a:br>
              <a:rPr lang="en-US" sz="2400" dirty="0"/>
            </a:br>
            <a:r>
              <a:rPr lang="en-US" sz="2400" dirty="0"/>
              <a:t>- basic:  </a:t>
            </a:r>
            <a:r>
              <a:rPr lang="en-US" sz="2400" dirty="0">
                <a:solidFill>
                  <a:srgbClr val="FF0000"/>
                </a:solidFill>
              </a:rPr>
              <a:t>2021/11/30 10:00 </a:t>
            </a:r>
            <a:br>
              <a:rPr lang="en-US" sz="2400" dirty="0"/>
            </a:br>
            <a:r>
              <a:rPr lang="en-US" sz="2400" dirty="0"/>
              <a:t>- bonus: </a:t>
            </a:r>
            <a:r>
              <a:rPr lang="en-US" sz="2400" dirty="0">
                <a:solidFill>
                  <a:srgbClr val="FF0000"/>
                </a:solidFill>
              </a:rPr>
              <a:t>2021/12/2 23:59 </a:t>
            </a:r>
            <a:r>
              <a:rPr lang="en-US" sz="2400" dirty="0"/>
              <a:t>(Late submission is not allowed!)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Hand in your files in the following format</a:t>
            </a:r>
            <a:br>
              <a:rPr lang="en-US" sz="2400" dirty="0"/>
            </a:br>
            <a:r>
              <a:rPr lang="en-US" sz="2400" dirty="0"/>
              <a:t>- [</a:t>
            </a:r>
            <a:r>
              <a:rPr lang="en-US" sz="2400" dirty="0" err="1"/>
              <a:t>StudentID</a:t>
            </a:r>
            <a:r>
              <a:rPr lang="en-US" sz="2400" dirty="0"/>
              <a:t>]_hw3.ipynb (Please keep your code output when submitting your homework)</a:t>
            </a:r>
            <a:br>
              <a:rPr lang="en-US" sz="2400" dirty="0"/>
            </a:br>
            <a:r>
              <a:rPr lang="en-US" sz="2400" dirty="0"/>
              <a:t>- [</a:t>
            </a:r>
            <a:r>
              <a:rPr lang="en-US" sz="2400" dirty="0" err="1"/>
              <a:t>StudentID</a:t>
            </a:r>
            <a:r>
              <a:rPr lang="en-US" sz="2400" dirty="0"/>
              <a:t>]_</a:t>
            </a:r>
            <a:r>
              <a:rPr lang="en-US" sz="2400" dirty="0" err="1"/>
              <a:t>output.npy</a:t>
            </a:r>
            <a:br>
              <a:rPr lang="en-US" sz="2400" dirty="0"/>
            </a:br>
            <a:r>
              <a:rPr lang="en-US" sz="2400" dirty="0"/>
              <a:t>- [StudentID]_report.pdf</a:t>
            </a:r>
            <a:br>
              <a:rPr lang="en-US" sz="2400" dirty="0"/>
            </a:br>
            <a:r>
              <a:rPr lang="en-US" sz="2400" dirty="0"/>
              <a:t>- Compress all files into [StudentID]_HW3.zip</a:t>
            </a:r>
          </a:p>
        </p:txBody>
      </p:sp>
    </p:spTree>
    <p:extLst>
      <p:ext uri="{BB962C8B-B14F-4D97-AF65-F5344CB8AC3E}">
        <p14:creationId xmlns:p14="http://schemas.microsoft.com/office/powerpoint/2010/main" val="44580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B104-95DB-4AA0-8B0B-6831B791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The Evaluation Metric</a:t>
            </a:r>
            <a:endParaRPr lang="en-MY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DCD17-8E90-42AA-B105-7A7E2D40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3323987"/>
          </a:xfrm>
        </p:spPr>
        <p:txBody>
          <a:bodyPr/>
          <a:lstStyle/>
          <a:p>
            <a:r>
              <a:rPr lang="en-US" altLang="zh-CN" sz="2400" dirty="0"/>
              <a:t>For the basic function and bonus function implementations, you will get a full score if your output is exactly the same as the standard answer.</a:t>
            </a:r>
          </a:p>
          <a:p>
            <a:endParaRPr lang="en-US" sz="2400" dirty="0"/>
          </a:p>
          <a:p>
            <a:r>
              <a:rPr lang="en-US" sz="2400" dirty="0"/>
              <a:t>For the binary classifier and multi-class classifier, we will use accuracy to evaluate your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400" dirty="0"/>
              <a:t>Binary classification: You will get a full mark if your validation accuracy is higher than 80%.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400" dirty="0"/>
              <a:t>Multi-class classification: You will be compared with others who submit the bonus prediction.</a:t>
            </a:r>
          </a:p>
        </p:txBody>
      </p:sp>
    </p:spTree>
    <p:extLst>
      <p:ext uri="{BB962C8B-B14F-4D97-AF65-F5344CB8AC3E}">
        <p14:creationId xmlns:p14="http://schemas.microsoft.com/office/powerpoint/2010/main" val="59882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3711-A55A-4EEA-AB51-3C550BFB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Penalty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B5E80-B2AA-41B3-A9D2-8F262628A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2954655"/>
          </a:xfrm>
        </p:spPr>
        <p:txBody>
          <a:bodyPr/>
          <a:lstStyle/>
          <a:p>
            <a:r>
              <a:rPr lang="en-US" sz="2400" dirty="0"/>
              <a:t>0 points if any of the following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Plagiarism (randomly choose some of you to explain your implementation, problems in the next exam will be based on the basic part of hw3)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Late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using template or import any other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Incorrect input/output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Incorrect submission format </a:t>
            </a:r>
          </a:p>
        </p:txBody>
      </p:sp>
    </p:spTree>
    <p:extLst>
      <p:ext uri="{BB962C8B-B14F-4D97-AF65-F5344CB8AC3E}">
        <p14:creationId xmlns:p14="http://schemas.microsoft.com/office/powerpoint/2010/main" val="194279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99C0-E7E2-4AA7-8C06-DB5E2A45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C6E05-2527-4B13-A38F-D4AFBB22C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TA: Jia He Lim (ivanljh123@gmail.com)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9087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999F-8D66-44F6-A6B0-A9A66F74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40" y="352996"/>
            <a:ext cx="9138919" cy="738664"/>
          </a:xfrm>
        </p:spPr>
        <p:txBody>
          <a:bodyPr/>
          <a:lstStyle/>
          <a:p>
            <a:r>
              <a:rPr lang="en-MY" sz="4800" dirty="0">
                <a:latin typeface="+mn-lt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C6A7-B976-4E8C-B2EF-35D95F83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/>
              <a:t>Build your own deep neural network </a:t>
            </a:r>
            <a:r>
              <a:rPr lang="en-US" altLang="zh-CN" sz="2800" dirty="0"/>
              <a:t>step by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/>
              <a:t>Implement all the functions required to build a deep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/>
              <a:t>Understanding forward propagation, backward propagation and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/>
              <a:t>Implement Binary Cross-Entropy loss (basic</a:t>
            </a:r>
            <a:r>
              <a:rPr lang="zh-CN" altLang="en-US" sz="2800" dirty="0"/>
              <a:t> </a:t>
            </a:r>
            <a:r>
              <a:rPr lang="en-MY" altLang="zh-CN" sz="2800" dirty="0"/>
              <a:t>part)</a:t>
            </a:r>
            <a:r>
              <a:rPr lang="en-MY" sz="2800" dirty="0"/>
              <a:t> and Categorical Cross-Entropy loss (bonus part)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/>
              <a:t>Implement binary classifier (basic part) and multi-class classifier (bonus part)</a:t>
            </a:r>
          </a:p>
        </p:txBody>
      </p:sp>
    </p:spTree>
    <p:extLst>
      <p:ext uri="{BB962C8B-B14F-4D97-AF65-F5344CB8AC3E}">
        <p14:creationId xmlns:p14="http://schemas.microsoft.com/office/powerpoint/2010/main" val="34452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1BE6-898E-409E-A01C-46B95B46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Grading Policy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547F81-3BFE-4EBB-BC84-63674AB84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60161"/>
              </p:ext>
            </p:extLst>
          </p:nvPr>
        </p:nvGraphicFramePr>
        <p:xfrm>
          <a:off x="383541" y="1979082"/>
          <a:ext cx="9138918" cy="289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1134">
                  <a:extLst>
                    <a:ext uri="{9D8B030D-6E8A-4147-A177-3AD203B41FA5}">
                      <a16:colId xmlns:a16="http://schemas.microsoft.com/office/drawing/2014/main" val="1052203908"/>
                    </a:ext>
                  </a:extLst>
                </a:gridCol>
                <a:gridCol w="1827784">
                  <a:extLst>
                    <a:ext uri="{9D8B030D-6E8A-4147-A177-3AD203B41FA5}">
                      <a16:colId xmlns:a16="http://schemas.microsoft.com/office/drawing/2014/main" val="3022877024"/>
                    </a:ext>
                  </a:extLst>
                </a:gridCol>
              </a:tblGrid>
              <a:tr h="579967">
                <a:tc>
                  <a:txBody>
                    <a:bodyPr/>
                    <a:lstStyle/>
                    <a:p>
                      <a:r>
                        <a:rPr lang="en-MY" sz="24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8201"/>
                  </a:ext>
                </a:extLst>
              </a:tr>
              <a:tr h="579967">
                <a:tc>
                  <a:txBody>
                    <a:bodyPr/>
                    <a:lstStyle/>
                    <a:p>
                      <a:r>
                        <a:rPr lang="en-MY" sz="2400" dirty="0"/>
                        <a:t>Basic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62759"/>
                  </a:ext>
                </a:extLst>
              </a:tr>
              <a:tr h="579967">
                <a:tc>
                  <a:txBody>
                    <a:bodyPr/>
                    <a:lstStyle/>
                    <a:p>
                      <a:r>
                        <a:rPr lang="en-MY" sz="2400" dirty="0"/>
                        <a:t>Basic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02716"/>
                  </a:ext>
                </a:extLst>
              </a:tr>
              <a:tr h="579967">
                <a:tc>
                  <a:txBody>
                    <a:bodyPr/>
                    <a:lstStyle/>
                    <a:p>
                      <a:r>
                        <a:rPr lang="en-MY" sz="2400" dirty="0"/>
                        <a:t>Bonus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429103"/>
                  </a:ext>
                </a:extLst>
              </a:tr>
              <a:tr h="579967">
                <a:tc>
                  <a:txBody>
                    <a:bodyPr/>
                    <a:lstStyle/>
                    <a:p>
                      <a:r>
                        <a:rPr lang="en-MY" sz="2400" dirty="0"/>
                        <a:t>Bonus R</a:t>
                      </a:r>
                      <a:r>
                        <a:rPr lang="en-US" altLang="zh-CN" sz="2400" dirty="0" err="1"/>
                        <a:t>eport</a:t>
                      </a:r>
                      <a:endParaRPr lang="en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07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92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5B94-3848-4E6E-9DB1-3BE4D471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FFCDE0-6AE7-4448-AC7B-DB965B98A728}"/>
              </a:ext>
            </a:extLst>
          </p:cNvPr>
          <p:cNvSpPr/>
          <p:nvPr/>
        </p:nvSpPr>
        <p:spPr>
          <a:xfrm>
            <a:off x="391676" y="987996"/>
            <a:ext cx="9285723" cy="571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2EF93-8312-42FE-9B94-79DBF9361703}"/>
              </a:ext>
            </a:extLst>
          </p:cNvPr>
          <p:cNvSpPr txBox="1"/>
          <p:nvPr/>
        </p:nvSpPr>
        <p:spPr>
          <a:xfrm>
            <a:off x="533400" y="1128757"/>
            <a:ext cx="15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err="1"/>
              <a:t>L_layer_model</a:t>
            </a:r>
            <a:endParaRPr lang="en-MY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C4C46A-252A-4C26-A7C8-2ECBFD803806}"/>
              </a:ext>
            </a:extLst>
          </p:cNvPr>
          <p:cNvGrpSpPr/>
          <p:nvPr/>
        </p:nvGrpSpPr>
        <p:grpSpPr>
          <a:xfrm>
            <a:off x="3385178" y="1191605"/>
            <a:ext cx="2753786" cy="584464"/>
            <a:chOff x="1752600" y="2006336"/>
            <a:chExt cx="2753786" cy="5844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D3A233-986A-42BE-BA35-79F67D03FFF2}"/>
                </a:ext>
              </a:extLst>
            </p:cNvPr>
            <p:cNvSpPr/>
            <p:nvPr/>
          </p:nvSpPr>
          <p:spPr>
            <a:xfrm>
              <a:off x="1752600" y="2006336"/>
              <a:ext cx="2738250" cy="584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198A46-2E37-4964-AA02-B53395DDE6DE}"/>
                </a:ext>
              </a:extLst>
            </p:cNvPr>
            <p:cNvSpPr txBox="1"/>
            <p:nvPr/>
          </p:nvSpPr>
          <p:spPr>
            <a:xfrm>
              <a:off x="1768136" y="2113902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dirty="0" err="1"/>
                <a:t>initialize_parameters_deep</a:t>
              </a:r>
              <a:endParaRPr lang="en-MY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6F8CF0-B243-4D27-8AA0-3E4278C9D60E}"/>
              </a:ext>
            </a:extLst>
          </p:cNvPr>
          <p:cNvGrpSpPr/>
          <p:nvPr/>
        </p:nvGrpSpPr>
        <p:grpSpPr>
          <a:xfrm>
            <a:off x="5981597" y="2378931"/>
            <a:ext cx="2738250" cy="742302"/>
            <a:chOff x="1752600" y="2006336"/>
            <a:chExt cx="2738250" cy="7423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51627-0A67-4870-A2A3-35837B54BBE0}"/>
                </a:ext>
              </a:extLst>
            </p:cNvPr>
            <p:cNvSpPr/>
            <p:nvPr/>
          </p:nvSpPr>
          <p:spPr>
            <a:xfrm>
              <a:off x="1752600" y="2006336"/>
              <a:ext cx="2738250" cy="7423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569247-DA7D-477B-A73F-2B048DC236AF}"/>
                </a:ext>
              </a:extLst>
            </p:cNvPr>
            <p:cNvSpPr txBox="1"/>
            <p:nvPr/>
          </p:nvSpPr>
          <p:spPr>
            <a:xfrm>
              <a:off x="2095597" y="2077171"/>
              <a:ext cx="2083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compute_BCE_cost</a:t>
              </a:r>
              <a:r>
                <a:rPr lang="en-US" altLang="zh-CN" dirty="0"/>
                <a:t>/</a:t>
              </a:r>
            </a:p>
            <a:p>
              <a:r>
                <a:rPr lang="en-US" altLang="zh-CN" dirty="0" err="1"/>
                <a:t>compute_CCE_cost</a:t>
              </a:r>
              <a:endParaRPr lang="en-MY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BD00B6-3AE5-4AEC-9C08-29CF803045E4}"/>
              </a:ext>
            </a:extLst>
          </p:cNvPr>
          <p:cNvGrpSpPr/>
          <p:nvPr/>
        </p:nvGrpSpPr>
        <p:grpSpPr>
          <a:xfrm>
            <a:off x="1366750" y="5083855"/>
            <a:ext cx="2738250" cy="584464"/>
            <a:chOff x="1752600" y="2006336"/>
            <a:chExt cx="2738250" cy="5844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FD3245-8074-40BB-A59B-6A1CBA70DFDF}"/>
                </a:ext>
              </a:extLst>
            </p:cNvPr>
            <p:cNvSpPr/>
            <p:nvPr/>
          </p:nvSpPr>
          <p:spPr>
            <a:xfrm>
              <a:off x="1752600" y="2006336"/>
              <a:ext cx="2738250" cy="584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0A5252-6CD4-4CE0-8EBA-DF63E2FC9A31}"/>
                </a:ext>
              </a:extLst>
            </p:cNvPr>
            <p:cNvSpPr txBox="1"/>
            <p:nvPr/>
          </p:nvSpPr>
          <p:spPr>
            <a:xfrm>
              <a:off x="2142208" y="2113902"/>
              <a:ext cx="2036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dirty="0" err="1"/>
                <a:t>update_parameters</a:t>
              </a:r>
              <a:endParaRPr lang="en-MY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3B8749-3E83-47A3-AC61-B5075F5902D9}"/>
              </a:ext>
            </a:extLst>
          </p:cNvPr>
          <p:cNvGrpSpPr/>
          <p:nvPr/>
        </p:nvGrpSpPr>
        <p:grpSpPr>
          <a:xfrm>
            <a:off x="5269792" y="3523358"/>
            <a:ext cx="4180324" cy="2869907"/>
            <a:chOff x="5424757" y="3302293"/>
            <a:chExt cx="4180324" cy="286990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37BC27-C1D3-4A32-9443-F27EC1510887}"/>
                </a:ext>
              </a:extLst>
            </p:cNvPr>
            <p:cNvSpPr/>
            <p:nvPr/>
          </p:nvSpPr>
          <p:spPr>
            <a:xfrm>
              <a:off x="5424757" y="3302293"/>
              <a:ext cx="4180324" cy="28699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01B07A-1FAD-4479-8F3E-E8C2850056FF}"/>
                </a:ext>
              </a:extLst>
            </p:cNvPr>
            <p:cNvSpPr txBox="1"/>
            <p:nvPr/>
          </p:nvSpPr>
          <p:spPr>
            <a:xfrm>
              <a:off x="5508413" y="3399952"/>
              <a:ext cx="2016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L_model_backward</a:t>
              </a:r>
              <a:endParaRPr lang="en-MY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8B2729-6A24-4920-AE66-7BD0473FC9E6}"/>
                </a:ext>
              </a:extLst>
            </p:cNvPr>
            <p:cNvSpPr/>
            <p:nvPr/>
          </p:nvSpPr>
          <p:spPr>
            <a:xfrm>
              <a:off x="5580078" y="5486400"/>
              <a:ext cx="3869682" cy="4838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9FD25B-E416-43B8-95EA-54C7C6331C77}"/>
                </a:ext>
              </a:extLst>
            </p:cNvPr>
            <p:cNvSpPr txBox="1"/>
            <p:nvPr/>
          </p:nvSpPr>
          <p:spPr>
            <a:xfrm>
              <a:off x="6348848" y="5543675"/>
              <a:ext cx="2432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dirty="0" err="1"/>
                <a:t>softmax_CCE_backward</a:t>
              </a:r>
              <a:endParaRPr lang="en-MY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B2EB40-6F2A-4C42-A19D-FE3F53578633}"/>
                </a:ext>
              </a:extLst>
            </p:cNvPr>
            <p:cNvSpPr/>
            <p:nvPr/>
          </p:nvSpPr>
          <p:spPr>
            <a:xfrm>
              <a:off x="5574949" y="3825192"/>
              <a:ext cx="3869682" cy="15850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B57B89-263B-4400-A135-C8B5A002FC17}"/>
                </a:ext>
              </a:extLst>
            </p:cNvPr>
            <p:cNvSpPr txBox="1"/>
            <p:nvPr/>
          </p:nvSpPr>
          <p:spPr>
            <a:xfrm>
              <a:off x="5615355" y="3909776"/>
              <a:ext cx="2776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dirty="0" err="1"/>
                <a:t>linear_activation_backward</a:t>
              </a:r>
              <a:endParaRPr lang="en-MY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AFBE04-1C0D-44D4-83FB-568CC1170230}"/>
                </a:ext>
              </a:extLst>
            </p:cNvPr>
            <p:cNvSpPr/>
            <p:nvPr/>
          </p:nvSpPr>
          <p:spPr>
            <a:xfrm>
              <a:off x="5787031" y="4311135"/>
              <a:ext cx="3437314" cy="4513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F9B2F5-9295-4DD0-92F3-C9E343F9C01E}"/>
                </a:ext>
              </a:extLst>
            </p:cNvPr>
            <p:cNvSpPr/>
            <p:nvPr/>
          </p:nvSpPr>
          <p:spPr>
            <a:xfrm>
              <a:off x="5797707" y="4875580"/>
              <a:ext cx="3437314" cy="4513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D0111A-2B1C-437B-93AF-122E6FBDAA5F}"/>
                </a:ext>
              </a:extLst>
            </p:cNvPr>
            <p:cNvSpPr txBox="1"/>
            <p:nvPr/>
          </p:nvSpPr>
          <p:spPr>
            <a:xfrm>
              <a:off x="6635545" y="4369181"/>
              <a:ext cx="17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dirty="0" err="1"/>
                <a:t>linear_backward</a:t>
              </a:r>
              <a:endParaRPr lang="en-MY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BEC0C8-F847-46F2-8BB2-1D0C7C1EA659}"/>
                </a:ext>
              </a:extLst>
            </p:cNvPr>
            <p:cNvSpPr txBox="1"/>
            <p:nvPr/>
          </p:nvSpPr>
          <p:spPr>
            <a:xfrm>
              <a:off x="5829572" y="4932938"/>
              <a:ext cx="3470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dirty="0" err="1"/>
                <a:t>sigmoid_backward</a:t>
              </a:r>
              <a:r>
                <a:rPr lang="en-MY" dirty="0"/>
                <a:t>/</a:t>
              </a:r>
              <a:r>
                <a:rPr lang="en-MY" dirty="0" err="1"/>
                <a:t>relu_backward</a:t>
              </a:r>
              <a:endParaRPr lang="en-MY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70169B5-9922-46FA-BC58-ED46E4D14B6D}"/>
              </a:ext>
            </a:extLst>
          </p:cNvPr>
          <p:cNvGrpSpPr/>
          <p:nvPr/>
        </p:nvGrpSpPr>
        <p:grpSpPr>
          <a:xfrm>
            <a:off x="645451" y="1997917"/>
            <a:ext cx="4180324" cy="2426212"/>
            <a:chOff x="742197" y="2145789"/>
            <a:chExt cx="4180324" cy="242621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249FFF-2BF4-4430-BDC4-4BAC62046B25}"/>
                </a:ext>
              </a:extLst>
            </p:cNvPr>
            <p:cNvSpPr/>
            <p:nvPr/>
          </p:nvSpPr>
          <p:spPr>
            <a:xfrm>
              <a:off x="742197" y="2145789"/>
              <a:ext cx="4180324" cy="24262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DEE1B1-7B43-4B69-922E-E074BAC2A9AF}"/>
                </a:ext>
              </a:extLst>
            </p:cNvPr>
            <p:cNvSpPr txBox="1"/>
            <p:nvPr/>
          </p:nvSpPr>
          <p:spPr>
            <a:xfrm>
              <a:off x="825853" y="2243447"/>
              <a:ext cx="1850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L_model_forward</a:t>
              </a:r>
              <a:endParaRPr lang="en-MY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D840558-DB08-43EB-85BD-B3CAD2152106}"/>
                </a:ext>
              </a:extLst>
            </p:cNvPr>
            <p:cNvGrpSpPr/>
            <p:nvPr/>
          </p:nvGrpSpPr>
          <p:grpSpPr>
            <a:xfrm>
              <a:off x="892389" y="2744887"/>
              <a:ext cx="3869682" cy="1585008"/>
              <a:chOff x="892389" y="2744887"/>
              <a:chExt cx="3869682" cy="158500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B43EF82-8C87-41B4-BB58-8A79E9BFDBE6}"/>
                  </a:ext>
                </a:extLst>
              </p:cNvPr>
              <p:cNvSpPr/>
              <p:nvPr/>
            </p:nvSpPr>
            <p:spPr>
              <a:xfrm>
                <a:off x="892389" y="2744887"/>
                <a:ext cx="3869682" cy="158500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127EEF-0758-45E3-ABA5-911B19D90BB9}"/>
                  </a:ext>
                </a:extLst>
              </p:cNvPr>
              <p:cNvSpPr txBox="1"/>
              <p:nvPr/>
            </p:nvSpPr>
            <p:spPr>
              <a:xfrm>
                <a:off x="932795" y="2829471"/>
                <a:ext cx="2611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dirty="0" err="1"/>
                  <a:t>linear_activation_forward</a:t>
                </a:r>
                <a:endParaRPr lang="en-MY" dirty="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1CAB8D8-DFC0-4759-AC99-F6CD88DEF981}"/>
                  </a:ext>
                </a:extLst>
              </p:cNvPr>
              <p:cNvGrpSpPr/>
              <p:nvPr/>
            </p:nvGrpSpPr>
            <p:grpSpPr>
              <a:xfrm>
                <a:off x="1104471" y="3230830"/>
                <a:ext cx="3437314" cy="451365"/>
                <a:chOff x="1104471" y="3230830"/>
                <a:chExt cx="3437314" cy="45136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B56FC5-F9D3-419C-8122-6DD8289E1A87}"/>
                    </a:ext>
                  </a:extLst>
                </p:cNvPr>
                <p:cNvSpPr/>
                <p:nvPr/>
              </p:nvSpPr>
              <p:spPr>
                <a:xfrm>
                  <a:off x="1104471" y="3230830"/>
                  <a:ext cx="3437314" cy="45136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6869B0-B740-4D10-BA35-3178C8331899}"/>
                    </a:ext>
                  </a:extLst>
                </p:cNvPr>
                <p:cNvSpPr txBox="1"/>
                <p:nvPr/>
              </p:nvSpPr>
              <p:spPr>
                <a:xfrm>
                  <a:off x="1952985" y="3288876"/>
                  <a:ext cx="15747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dirty="0" err="1"/>
                    <a:t>linear_forward</a:t>
                  </a:r>
                  <a:endParaRPr lang="en-MY" dirty="0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8C6CC5E-548E-454B-9B68-518084639AAE}"/>
                  </a:ext>
                </a:extLst>
              </p:cNvPr>
              <p:cNvGrpSpPr/>
              <p:nvPr/>
            </p:nvGrpSpPr>
            <p:grpSpPr>
              <a:xfrm>
                <a:off x="1115147" y="3795275"/>
                <a:ext cx="3437314" cy="451365"/>
                <a:chOff x="1115147" y="3795275"/>
                <a:chExt cx="3437314" cy="451365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4102EB-7B5C-4DFE-B4CF-74D1C3EFECD6}"/>
                    </a:ext>
                  </a:extLst>
                </p:cNvPr>
                <p:cNvSpPr/>
                <p:nvPr/>
              </p:nvSpPr>
              <p:spPr>
                <a:xfrm>
                  <a:off x="1115147" y="3795275"/>
                  <a:ext cx="3437314" cy="45136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863C09F-D6BE-46E0-A43A-7B3398A217CE}"/>
                    </a:ext>
                  </a:extLst>
                </p:cNvPr>
                <p:cNvSpPr txBox="1"/>
                <p:nvPr/>
              </p:nvSpPr>
              <p:spPr>
                <a:xfrm>
                  <a:off x="1717665" y="3836291"/>
                  <a:ext cx="2210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dirty="0"/>
                    <a:t>sigmoid/</a:t>
                  </a:r>
                  <a:r>
                    <a:rPr lang="en-MY" dirty="0" err="1"/>
                    <a:t>relu</a:t>
                  </a:r>
                  <a:r>
                    <a:rPr lang="en-MY" dirty="0"/>
                    <a:t>/</a:t>
                  </a:r>
                  <a:r>
                    <a:rPr lang="en-MY" dirty="0" err="1"/>
                    <a:t>softmax</a:t>
                  </a:r>
                  <a:endParaRPr lang="en-MY" dirty="0"/>
                </a:p>
              </p:txBody>
            </p:sp>
          </p:grpSp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7F68FB-79AC-4991-B5CA-3E6EB7A25F6E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 flipH="1">
            <a:off x="2735613" y="1776069"/>
            <a:ext cx="2018690" cy="22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851E26B-4BB9-445B-8121-A5DA5B004CF4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 flipV="1">
            <a:off x="4825775" y="2750082"/>
            <a:ext cx="1155822" cy="46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3EE41-DADC-4DC5-A4D2-FF4579425ECD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350722" y="3121233"/>
            <a:ext cx="9232" cy="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69187A-FD6C-4AF3-A400-B077C931CB12}"/>
              </a:ext>
            </a:extLst>
          </p:cNvPr>
          <p:cNvCxnSpPr>
            <a:cxnSpLocks/>
            <a:stCxn id="18" idx="1"/>
            <a:endCxn id="13" idx="3"/>
          </p:cNvCxnSpPr>
          <p:nvPr/>
        </p:nvCxnSpPr>
        <p:spPr>
          <a:xfrm flipH="1">
            <a:off x="4105000" y="4958312"/>
            <a:ext cx="1164792" cy="4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AC6FA5-398B-4ED1-A207-F9881B13E65A}"/>
              </a:ext>
            </a:extLst>
          </p:cNvPr>
          <p:cNvCxnSpPr>
            <a:stCxn id="13" idx="0"/>
            <a:endCxn id="34" idx="2"/>
          </p:cNvCxnSpPr>
          <p:nvPr/>
        </p:nvCxnSpPr>
        <p:spPr>
          <a:xfrm flipH="1" flipV="1">
            <a:off x="2735613" y="4424129"/>
            <a:ext cx="262" cy="65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2182-C545-4E12-AB97-2DC47F9C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Basic Implementation (70%)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B6E3-8AB1-42B8-86C2-84511A93F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48013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0" i="0" dirty="0">
                <a:solidFill>
                  <a:srgbClr val="212121"/>
                </a:solidFill>
                <a:effectLst/>
              </a:rPr>
              <a:t>Create and initialize parameters of a linear layer with He initialization. (5%)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 and initialize parameters for an L-layer neural network with He initialization. (5%)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Apply the linear transformation. (5%)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Implement activation function. (10%) (Sigmoid and </a:t>
            </a:r>
            <a:r>
              <a:rPr lang="en-US" sz="2400" dirty="0" err="1"/>
              <a:t>ReLU</a:t>
            </a:r>
            <a:r>
              <a:rPr lang="en-US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2400" dirty="0"/>
              <a:t>Implement linear-activation layer. (5%)</a:t>
            </a:r>
            <a:r>
              <a:rPr lang="en-US" sz="2400" dirty="0"/>
              <a:t> (Sigmoid and </a:t>
            </a:r>
            <a:r>
              <a:rPr lang="en-US" sz="2400" dirty="0" err="1"/>
              <a:t>ReLU</a:t>
            </a:r>
            <a:r>
              <a:rPr lang="en-US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Compute the binary cross-entropy cost. (5%)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2400" dirty="0"/>
              <a:t>Implement linear backward. (5%)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Implement backward function. (10%) (Sigmoid and </a:t>
            </a:r>
            <a:r>
              <a:rPr lang="en-US" sz="2400" dirty="0" err="1"/>
              <a:t>ReLU</a:t>
            </a:r>
            <a:r>
              <a:rPr lang="en-US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Implement the backpropagation for the linear-activation layer. (5%)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Implement gradient descent to update your parameters. (5%)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Implement a binary classifier and tune hyperparameter. (10%)</a:t>
            </a:r>
          </a:p>
        </p:txBody>
      </p:sp>
    </p:spTree>
    <p:extLst>
      <p:ext uri="{BB962C8B-B14F-4D97-AF65-F5344CB8AC3E}">
        <p14:creationId xmlns:p14="http://schemas.microsoft.com/office/powerpoint/2010/main" val="18754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A45F-FF56-41C5-BDCF-06565DF1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Basic Report (30%)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DCA66-77D1-4E9A-B282-72E8735B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 what problems you encountered when implementing the basic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 how you solve those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Briefly describe how you build the binary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 if you pay extra effort to improve your model (e.g. hyperparameter finetuning).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Summarize your 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Do not exceed 2 pages!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Name your report file as “</a:t>
            </a:r>
            <a:r>
              <a:rPr lang="en-US" altLang="zh-TW" sz="2400" b="1" dirty="0"/>
              <a:t>[STUDENT_ID]_report.pdf</a:t>
            </a:r>
            <a:r>
              <a:rPr lang="en-US" altLang="zh-TW" sz="2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07348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04E2-E6D5-4E1C-8E8D-577593FD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Bonus </a:t>
            </a:r>
            <a:r>
              <a:rPr lang="en-US" altLang="zh-CN" dirty="0">
                <a:latin typeface="+mj-lt"/>
              </a:rPr>
              <a:t>Implementation (25%)</a:t>
            </a:r>
            <a:endParaRPr lang="en-MY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3F444-1C01-47D9-A4A8-EB73B9B01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184665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Implement activation function and </a:t>
            </a:r>
            <a:r>
              <a:rPr lang="en-MY" sz="2400" dirty="0"/>
              <a:t>linear-activation layer</a:t>
            </a:r>
            <a:r>
              <a:rPr lang="en-US" sz="2400" dirty="0"/>
              <a:t>. (5%) (</a:t>
            </a:r>
            <a:r>
              <a:rPr lang="en-US" sz="2400" dirty="0" err="1"/>
              <a:t>Softmax</a:t>
            </a:r>
            <a:r>
              <a:rPr lang="en-US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Compute the categorical cross-entropy cost. (5%)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Implement backward function. (5%) (</a:t>
            </a:r>
            <a:r>
              <a:rPr lang="en-US" sz="2400" dirty="0" err="1"/>
              <a:t>Softmax+CCE_loss</a:t>
            </a:r>
            <a:r>
              <a:rPr lang="en-US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Implement a multi-class classifier and tune hyperparameter. (10%)</a:t>
            </a:r>
          </a:p>
        </p:txBody>
      </p:sp>
    </p:spTree>
    <p:extLst>
      <p:ext uri="{BB962C8B-B14F-4D97-AF65-F5344CB8AC3E}">
        <p14:creationId xmlns:p14="http://schemas.microsoft.com/office/powerpoint/2010/main" val="35563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A45F-FF56-41C5-BDCF-06565DF1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Bonus Report (5%)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DCA66-77D1-4E9A-B282-72E8735B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 what problems you encountered when implementing the bonus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 how you solve those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Briefly describe how you build the multi-class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 if you pay extra effort to improve your model (e.g. hyperparameter finetuning).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Summarize your 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Do not exceed 1 page!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Write bonus part after basic part in the same report.</a:t>
            </a:r>
          </a:p>
        </p:txBody>
      </p:sp>
    </p:spTree>
    <p:extLst>
      <p:ext uri="{BB962C8B-B14F-4D97-AF65-F5344CB8AC3E}">
        <p14:creationId xmlns:p14="http://schemas.microsoft.com/office/powerpoint/2010/main" val="114113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5962-F4AF-4C36-BF61-5D29B820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j-lt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D175-8E15-4A3F-BF2E-379DA546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4862870"/>
          </a:xfrm>
        </p:spPr>
        <p:txBody>
          <a:bodyPr/>
          <a:lstStyle/>
          <a:p>
            <a:r>
              <a:rPr lang="en-MY" sz="2800" dirty="0"/>
              <a:t>Binary classification: Iris flower data set</a:t>
            </a:r>
            <a:br>
              <a:rPr lang="en-MY" sz="2400" dirty="0"/>
            </a:br>
            <a:r>
              <a:rPr lang="en-US" sz="2400" dirty="0"/>
              <a:t>The data set consists of 50 samples from each of three species of Iris (Iris </a:t>
            </a:r>
            <a:r>
              <a:rPr lang="en-US" sz="2400" dirty="0" err="1"/>
              <a:t>setosa</a:t>
            </a:r>
            <a:r>
              <a:rPr lang="en-US" sz="2400" dirty="0"/>
              <a:t>, Iris virginica and Iris versicolor). Four features were measured from each sample: the length and the width of the sepals and petals, in centimeters.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Only Iris </a:t>
            </a:r>
            <a:r>
              <a:rPr lang="en-US" sz="2400" dirty="0" err="1"/>
              <a:t>setosa</a:t>
            </a:r>
            <a:r>
              <a:rPr lang="en-US" sz="2400" dirty="0"/>
              <a:t> and Iris versicolor are used in our assignment, so there are 100 samples in total. The details of the training set and validation set are shown below: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shape of X: (4, 100)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shape of y: (1, 100)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shape of </a:t>
            </a:r>
            <a:r>
              <a:rPr lang="en-US" sz="2400" dirty="0" err="1"/>
              <a:t>X_train</a:t>
            </a:r>
            <a:r>
              <a:rPr lang="en-US" sz="2400" dirty="0"/>
              <a:t>: (4, 90) shape of </a:t>
            </a:r>
            <a:r>
              <a:rPr lang="en-US" sz="2400" dirty="0" err="1"/>
              <a:t>y_train</a:t>
            </a:r>
            <a:r>
              <a:rPr lang="en-US" sz="2400" dirty="0"/>
              <a:t>: (1, 90)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shape of </a:t>
            </a:r>
            <a:r>
              <a:rPr lang="en-US" sz="2400" dirty="0" err="1"/>
              <a:t>X_val</a:t>
            </a:r>
            <a:r>
              <a:rPr lang="en-US" sz="2400" dirty="0"/>
              <a:t>: (4, 10) shape of </a:t>
            </a:r>
            <a:r>
              <a:rPr lang="en-US" sz="2400" dirty="0" err="1"/>
              <a:t>y_val</a:t>
            </a:r>
            <a:r>
              <a:rPr lang="en-US" sz="2400" dirty="0"/>
              <a:t>: (1, 10)</a:t>
            </a:r>
          </a:p>
        </p:txBody>
      </p:sp>
    </p:spTree>
    <p:extLst>
      <p:ext uri="{BB962C8B-B14F-4D97-AF65-F5344CB8AC3E}">
        <p14:creationId xmlns:p14="http://schemas.microsoft.com/office/powerpoint/2010/main" val="22337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5448</TotalTime>
  <Words>1372</Words>
  <Application>Microsoft Office PowerPoint</Application>
  <PresentationFormat>A4 Paper (210x297 mm)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Goal</vt:lpstr>
      <vt:lpstr>Grading Policy</vt:lpstr>
      <vt:lpstr>Overview</vt:lpstr>
      <vt:lpstr>Basic Implementation (70%)</vt:lpstr>
      <vt:lpstr>Basic Report (30%)</vt:lpstr>
      <vt:lpstr>Bonus Implementation (25%)</vt:lpstr>
      <vt:lpstr>Bonus Report (5%)</vt:lpstr>
      <vt:lpstr>Data</vt:lpstr>
      <vt:lpstr>Data</vt:lpstr>
      <vt:lpstr>Data</vt:lpstr>
      <vt:lpstr>You will have the following items</vt:lpstr>
      <vt:lpstr>Template</vt:lpstr>
      <vt:lpstr>Output NPY File Format</vt:lpstr>
      <vt:lpstr>Output NPY File Format</vt:lpstr>
      <vt:lpstr>Assignment 3 Requirement</vt:lpstr>
      <vt:lpstr>The Evaluation Metric</vt:lpstr>
      <vt:lpstr>Penalty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Graphics</dc:title>
  <dc:subject>Overview</dc:subject>
  <dc:creator>Ruen-Rone Lee</dc:creator>
  <cp:lastModifiedBy>Ivan Lim</cp:lastModifiedBy>
  <cp:revision>176</cp:revision>
  <dcterms:created xsi:type="dcterms:W3CDTF">2020-09-22T08:31:53Z</dcterms:created>
  <dcterms:modified xsi:type="dcterms:W3CDTF">2021-11-18T02:51:10Z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2020-04-15T00:00:00Z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2020-09-22T00:00:00Z</vt:filetime>
  </property>
</Properties>
</file>