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</a:t>
          </a:r>
          <a:r>
            <a:rPr lang="en-IN" b="0" i="0" dirty="0"/>
            <a:t>Association Rules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</a:t>
          </a:r>
          <a:r>
            <a:rPr lang="en-IN" b="0" i="0" dirty="0"/>
            <a:t>Market Basket Segmentation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</a:t>
          </a:r>
          <a:r>
            <a:rPr lang="en-IN" b="0" i="0" dirty="0"/>
            <a:t>Market Basket Analysis Visualization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</a:t>
          </a:r>
          <a:r>
            <a:rPr lang="en-IN" b="0" i="0" dirty="0"/>
            <a:t>Customer Segmentation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</a:t>
          </a:r>
          <a:r>
            <a:rPr lang="en-IN" b="0" i="0" dirty="0"/>
            <a:t>Market Basket Analysis for Promotions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</a:t>
          </a:r>
          <a:r>
            <a:rPr lang="en-IN" b="0" i="0" dirty="0"/>
            <a:t>Market Basket Analysis for Inventory Management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</a:t>
          </a:r>
          <a:r>
            <a:rPr lang="en-IN" b="0" i="0" dirty="0"/>
            <a:t>Product Placement Optimization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</a:t>
          </a:r>
          <a:r>
            <a:rPr lang="en-IN" b="0" i="0" dirty="0"/>
            <a:t>Product Recommendations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</a:t>
          </a:r>
          <a:r>
            <a:rPr lang="en-IN" b="0" i="0" dirty="0"/>
            <a:t>Time-Series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Clustering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Sentiment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12) Cost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Carbon Footprint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Geospatial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Machine Learning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Continuous Learning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Dashboard and Reporting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Cost-Benefit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1) </a:t>
          </a:r>
          <a:r>
            <a:rPr lang="en-IN" sz="1100" b="0" i="0" kern="1200" dirty="0"/>
            <a:t>Association Rules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2) </a:t>
          </a:r>
          <a:r>
            <a:rPr lang="en-IN" sz="1100" b="0" i="0" kern="1200" dirty="0"/>
            <a:t>Market Basket Segmentation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3) </a:t>
          </a:r>
          <a:r>
            <a:rPr lang="en-IN" sz="1100" b="0" i="0" kern="1200" dirty="0"/>
            <a:t>Market Basket Analysis Visualization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7) </a:t>
          </a:r>
          <a:r>
            <a:rPr lang="en-IN" sz="1000" b="0" i="0" kern="1200" dirty="0"/>
            <a:t>Customer Segmentation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8) </a:t>
          </a:r>
          <a:r>
            <a:rPr lang="en-IN" sz="1000" b="0" i="0" kern="1200" dirty="0"/>
            <a:t>Market Basket Analysis for Promotions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9) </a:t>
          </a:r>
          <a:r>
            <a:rPr lang="en-IN" sz="1000" b="0" i="0" kern="1200" dirty="0"/>
            <a:t>Market Basket Analysis for Inventory Management</a:t>
          </a: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4) </a:t>
          </a:r>
          <a:r>
            <a:rPr lang="en-IN" sz="1000" b="0" i="0" kern="1200" dirty="0"/>
            <a:t>Product Placement Optimization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5) </a:t>
          </a:r>
          <a:r>
            <a:rPr lang="en-IN" sz="1000" b="0" i="0" kern="1200" dirty="0"/>
            <a:t>Product Recommendations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6) </a:t>
          </a:r>
          <a:r>
            <a:rPr lang="en-IN" sz="1000" b="0" i="0" kern="1200" dirty="0"/>
            <a:t>Time-Series Analysis</a:t>
          </a: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10) Clustering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11) Sentiment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12) Cost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13) Carbon Footprint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14) Geospatial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15) Machine Learning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16) Continuous Learning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17) Dashboard and Reporting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18) Cost-Benefit Analysis</a:t>
          </a: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 /><Relationship Id="rId13" Type="http://schemas.openxmlformats.org/officeDocument/2006/relationships/diagramLayout" Target="../diagrams/layout6.xml" /><Relationship Id="rId3" Type="http://schemas.openxmlformats.org/officeDocument/2006/relationships/diagramLayout" Target="../diagrams/layout4.xml" /><Relationship Id="rId7" Type="http://schemas.openxmlformats.org/officeDocument/2006/relationships/diagramData" Target="../diagrams/data5.xml" /><Relationship Id="rId12" Type="http://schemas.openxmlformats.org/officeDocument/2006/relationships/diagramData" Target="../diagrams/data6.xml" /><Relationship Id="rId2" Type="http://schemas.openxmlformats.org/officeDocument/2006/relationships/diagramData" Target="../diagrams/data4.xml" /><Relationship Id="rId16" Type="http://schemas.microsoft.com/office/2007/relationships/diagramDrawing" Target="../diagrams/drawing6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.xml" /><Relationship Id="rId11" Type="http://schemas.microsoft.com/office/2007/relationships/diagramDrawing" Target="../diagrams/drawing5.xml" /><Relationship Id="rId5" Type="http://schemas.openxmlformats.org/officeDocument/2006/relationships/diagramColors" Target="../diagrams/colors4.xml" /><Relationship Id="rId15" Type="http://schemas.openxmlformats.org/officeDocument/2006/relationships/diagramColors" Target="../diagrams/colors6.xml" /><Relationship Id="rId10" Type="http://schemas.openxmlformats.org/officeDocument/2006/relationships/diagramColors" Target="../diagrams/colors5.xml" /><Relationship Id="rId4" Type="http://schemas.openxmlformats.org/officeDocument/2006/relationships/diagramQuickStyle" Target="../diagrams/quickStyle4.xml" /><Relationship Id="rId9" Type="http://schemas.openxmlformats.org/officeDocument/2006/relationships/diagramQuickStyle" Target="../diagrams/quickStyle5.xml" /><Relationship Id="rId14" Type="http://schemas.openxmlformats.org/officeDocument/2006/relationships/diagramQuickStyle" Target="../diagrams/quickStyle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IN" dirty="0"/>
              <a:t>perform different analysis on Market Basket Insight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IN" b="1" dirty="0" err="1">
                <a:solidFill>
                  <a:schemeClr val="tx1"/>
                </a:solidFill>
              </a:rPr>
              <a:t>Andru</a:t>
            </a:r>
            <a:r>
              <a:rPr lang="en-IN" b="1" dirty="0">
                <a:solidFill>
                  <a:schemeClr val="tx1"/>
                </a:solidFill>
              </a:rPr>
              <a:t> A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2129211040</a:t>
            </a:r>
            <a:r>
              <a:rPr lang="en-IN" b="1" dirty="0">
                <a:solidFill>
                  <a:schemeClr val="tx1"/>
                </a:solidFill>
              </a:rPr>
              <a:t>05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62604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033788"/>
              </p:ext>
            </p:extLst>
          </p:nvPr>
        </p:nvGraphicFramePr>
        <p:xfrm>
          <a:off x="4063999" y="342899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73910"/>
              </p:ext>
            </p:extLst>
          </p:nvPr>
        </p:nvGraphicFramePr>
        <p:xfrm>
          <a:off x="2420729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620197-236F-42C5-9FDD-31C59639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22740"/>
              </p:ext>
            </p:extLst>
          </p:nvPr>
        </p:nvGraphicFramePr>
        <p:xfrm>
          <a:off x="1170607" y="65517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0986C5-660C-4BF9-8512-4E2BF36E8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78291"/>
              </p:ext>
            </p:extLst>
          </p:nvPr>
        </p:nvGraphicFramePr>
        <p:xfrm>
          <a:off x="2833755" y="180148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37FC3-B8FB-411C-AF02-8C3FDF8FD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38700"/>
              </p:ext>
            </p:extLst>
          </p:nvPr>
        </p:nvGraphicFramePr>
        <p:xfrm>
          <a:off x="4019825" y="3243951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718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2" y="201309"/>
            <a:ext cx="11158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1)</a:t>
            </a:r>
            <a:r>
              <a:rPr lang="en-GB" dirty="0">
                <a:solidFill>
                  <a:schemeClr val="bg1"/>
                </a:solidFill>
              </a:rPr>
              <a:t> Association Rules Analysis:</a:t>
            </a:r>
          </a:p>
          <a:p>
            <a:r>
              <a:rPr lang="en-GB" dirty="0" err="1">
                <a:solidFill>
                  <a:schemeClr val="bg1"/>
                </a:solidFill>
              </a:rPr>
              <a:t>Apriori</a:t>
            </a:r>
            <a:r>
              <a:rPr lang="en-GB" dirty="0">
                <a:solidFill>
                  <a:schemeClr val="bg1"/>
                </a:solidFill>
              </a:rPr>
              <a:t> Algorithm: Use the </a:t>
            </a:r>
            <a:r>
              <a:rPr lang="en-GB" dirty="0" err="1">
                <a:solidFill>
                  <a:schemeClr val="bg1"/>
                </a:solidFill>
              </a:rPr>
              <a:t>Apriori</a:t>
            </a:r>
            <a:r>
              <a:rPr lang="en-GB" dirty="0">
                <a:solidFill>
                  <a:schemeClr val="bg1"/>
                </a:solidFill>
              </a:rPr>
              <a:t> algorithm to discover association rules between items in the market basket data. It helps identify which items are frequently purchased together.</a:t>
            </a:r>
          </a:p>
          <a:p>
            <a:r>
              <a:rPr lang="en-GB" dirty="0">
                <a:solidFill>
                  <a:schemeClr val="bg1"/>
                </a:solidFill>
              </a:rPr>
              <a:t>Parameters to consider: Support, Confidence, and Lift. These metrics help you filter and prioritize the discovered rules.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2" y="1669200"/>
            <a:ext cx="11039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2)</a:t>
            </a:r>
            <a:r>
              <a:rPr lang="en-GB" dirty="0">
                <a:solidFill>
                  <a:schemeClr val="bg1"/>
                </a:solidFill>
              </a:rPr>
              <a:t> Market Basket Segmentation:</a:t>
            </a:r>
          </a:p>
          <a:p>
            <a:r>
              <a:rPr lang="en-GB" dirty="0">
                <a:solidFill>
                  <a:schemeClr val="bg1"/>
                </a:solidFill>
              </a:rPr>
              <a:t>Cluster Analysis: Segment customers into groups based on their purchase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 This can help identify customer segments with similar preferences.</a:t>
            </a:r>
          </a:p>
          <a:p>
            <a:r>
              <a:rPr lang="en-GB" dirty="0">
                <a:solidFill>
                  <a:schemeClr val="bg1"/>
                </a:solidFill>
              </a:rPr>
              <a:t>RFM Analysis: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Recency, Frequency, and Monetary Value to segment customers and understand which products are frequently purchased.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3101871"/>
            <a:ext cx="9713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3)</a:t>
            </a:r>
            <a:r>
              <a:rPr lang="en-GB" dirty="0">
                <a:solidFill>
                  <a:schemeClr val="bg1"/>
                </a:solidFill>
              </a:rPr>
              <a:t> Market Basket Analysis Visualization:</a:t>
            </a:r>
          </a:p>
          <a:p>
            <a:r>
              <a:rPr lang="en-GB" dirty="0">
                <a:solidFill>
                  <a:schemeClr val="bg1"/>
                </a:solidFill>
              </a:rPr>
              <a:t>Visualize product relationships using techniques like a heatmap, network graphs, or a chord diagram to make it easier to grasp the associations between items.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A9EC9-4FBC-404A-9E4D-82EA030D4FC1}"/>
              </a:ext>
            </a:extLst>
          </p:cNvPr>
          <p:cNvSpPr/>
          <p:nvPr/>
        </p:nvSpPr>
        <p:spPr>
          <a:xfrm>
            <a:off x="821632" y="4102121"/>
            <a:ext cx="9356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4)</a:t>
            </a:r>
            <a:r>
              <a:rPr lang="en-GB" dirty="0">
                <a:solidFill>
                  <a:schemeClr val="bg1"/>
                </a:solidFill>
              </a:rPr>
              <a:t> Product Placement Optimization:</a:t>
            </a:r>
          </a:p>
          <a:p>
            <a:r>
              <a:rPr lang="en-GB" dirty="0">
                <a:solidFill>
                  <a:schemeClr val="bg1"/>
                </a:solidFill>
              </a:rPr>
              <a:t>Store Layout Optimization: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market basket data to optimize store layouts by placing related items together to encourage cross-selling.</a:t>
            </a:r>
          </a:p>
          <a:p>
            <a:r>
              <a:rPr lang="en-GB" dirty="0">
                <a:solidFill>
                  <a:schemeClr val="bg1"/>
                </a:solidFill>
              </a:rPr>
              <a:t>A/B Testing: Experiment with different product placements to see how they affect market basket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6A85-E60B-4DB1-B68D-DC923A44B050}"/>
              </a:ext>
            </a:extLst>
          </p:cNvPr>
          <p:cNvSpPr/>
          <p:nvPr/>
        </p:nvSpPr>
        <p:spPr>
          <a:xfrm>
            <a:off x="874640" y="191654"/>
            <a:ext cx="10588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5)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Product Recommendations:</a:t>
            </a:r>
          </a:p>
          <a:p>
            <a:r>
              <a:rPr lang="en-GB" dirty="0">
                <a:solidFill>
                  <a:schemeClr val="bg1"/>
                </a:solidFill>
              </a:rPr>
              <a:t>Collaborative Filtering: Use collaborative filtering techniques to suggest products to customers based on the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 and preferences of similar customers.</a:t>
            </a:r>
          </a:p>
          <a:p>
            <a:r>
              <a:rPr lang="en-GB" dirty="0">
                <a:solidFill>
                  <a:schemeClr val="bg1"/>
                </a:solidFill>
              </a:rPr>
              <a:t>Content-Based Filtering: Recommend products based on their attributes, such as category, brand, or price, and their relevance to a customer's purchase history.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A9868-0143-4796-8489-84F0FB044EFD}"/>
              </a:ext>
            </a:extLst>
          </p:cNvPr>
          <p:cNvSpPr/>
          <p:nvPr/>
        </p:nvSpPr>
        <p:spPr>
          <a:xfrm>
            <a:off x="874643" y="1645072"/>
            <a:ext cx="11065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6)</a:t>
            </a:r>
            <a:r>
              <a:rPr lang="en-GB" dirty="0">
                <a:solidFill>
                  <a:schemeClr val="bg1"/>
                </a:solidFill>
              </a:rPr>
              <a:t> Time-Series Analysis:</a:t>
            </a:r>
          </a:p>
          <a:p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market basket data over time to identify trends, seasonality, and changes in customer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 This can be especially valuable for planning promotions and stock levels.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563E7-067D-4A57-943E-215888924596}"/>
              </a:ext>
            </a:extLst>
          </p:cNvPr>
          <p:cNvSpPr/>
          <p:nvPr/>
        </p:nvSpPr>
        <p:spPr>
          <a:xfrm>
            <a:off x="874641" y="2568403"/>
            <a:ext cx="10588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7)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Customer Segmentation:</a:t>
            </a:r>
          </a:p>
          <a:p>
            <a:r>
              <a:rPr lang="en-GB" dirty="0">
                <a:solidFill>
                  <a:schemeClr val="bg1"/>
                </a:solidFill>
              </a:rPr>
              <a:t>Demographic and Psychographic Analysis: Combine market basket data with customer demographic and psychographic information to gain deeper insights into who your customers are and what they buy.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F171-DEC8-40FB-BD01-3CFF927A21BB}"/>
              </a:ext>
            </a:extLst>
          </p:cNvPr>
          <p:cNvSpPr/>
          <p:nvPr/>
        </p:nvSpPr>
        <p:spPr>
          <a:xfrm>
            <a:off x="854762" y="3761675"/>
            <a:ext cx="98066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8)</a:t>
            </a:r>
            <a:r>
              <a:rPr lang="en-GB" dirty="0">
                <a:solidFill>
                  <a:schemeClr val="bg1"/>
                </a:solidFill>
              </a:rPr>
              <a:t> Market Basket Analysis for Promotions:</a:t>
            </a:r>
          </a:p>
          <a:p>
            <a:r>
              <a:rPr lang="en-GB" dirty="0">
                <a:solidFill>
                  <a:schemeClr val="bg1"/>
                </a:solidFill>
              </a:rPr>
              <a:t>Determine the effectiveness of promotions by comparing market basket data before, during, and after promotion periods.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br>
              <a:rPr lang="en-GB" dirty="0"/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2EDD-924D-48C5-BE61-90CD31FFF272}"/>
              </a:ext>
            </a:extLst>
          </p:cNvPr>
          <p:cNvSpPr/>
          <p:nvPr/>
        </p:nvSpPr>
        <p:spPr>
          <a:xfrm>
            <a:off x="854762" y="4938095"/>
            <a:ext cx="9051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9)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Market Basket Analysis for Inventory Management:</a:t>
            </a:r>
          </a:p>
          <a:p>
            <a:r>
              <a:rPr lang="en-GB" dirty="0">
                <a:solidFill>
                  <a:schemeClr val="bg1"/>
                </a:solidFill>
              </a:rPr>
              <a:t>Optimize stock levels by identifying which products are frequently purchased together and ensuring they are adequately stocked.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487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perform different analysis on Market Basket Insight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abdur rahman</cp:lastModifiedBy>
  <cp:revision>12</cp:revision>
  <dcterms:created xsi:type="dcterms:W3CDTF">2023-10-17T15:23:37Z</dcterms:created>
  <dcterms:modified xsi:type="dcterms:W3CDTF">2023-11-03T13:04:26Z</dcterms:modified>
</cp:coreProperties>
</file>