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816D0-A759-4A06-9B04-E32EADFC6ACE}" type="datetimeFigureOut">
              <a:rPr lang="nb-NO" smtClean="0"/>
              <a:t>31.07.2018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BA08-0EE7-4EAD-BBD6-CC4B5647FF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73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844A-9C6D-430C-AE11-9510DCACAEBF}" type="datetime1">
              <a:rPr lang="nb-NO" smtClean="0"/>
              <a:t>31.07.2018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11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02B8-494D-4B82-9A97-3C01088A0ECB}" type="datetime1">
              <a:rPr lang="nb-NO" smtClean="0"/>
              <a:t>31.07.2018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2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3870-3641-48F8-92DF-08721AA20898}" type="datetime1">
              <a:rPr lang="nb-NO" smtClean="0"/>
              <a:t>31.07.2018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01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9884-EF71-4912-8E11-A0569358F123}" type="datetime1">
              <a:rPr lang="nb-NO" smtClean="0"/>
              <a:t>31.07.2018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87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019D48-2062-4EE2-B61A-324D9BB2FB0C}" type="datetime1">
              <a:rPr lang="nb-NO" smtClean="0"/>
              <a:t>31.07.2018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b-N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607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96A5-9981-4047-94A0-884AE2A8C61D}" type="datetime1">
              <a:rPr lang="nb-NO" smtClean="0"/>
              <a:t>31.07.2018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739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1865-F4A6-437B-A78C-1EF33DF18EFA}" type="datetime1">
              <a:rPr lang="nb-NO" smtClean="0"/>
              <a:t>31.07.2018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33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AA8D-6CC9-4940-9D82-7F3DEFC21150}" type="datetime1">
              <a:rPr lang="nb-NO" smtClean="0"/>
              <a:t>31.07.2018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968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D51F-FE98-489A-9552-850ECD871D10}" type="datetime1">
              <a:rPr lang="nb-NO" smtClean="0"/>
              <a:t>31.07.2018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184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2C7C-B51F-4405-9A85-75CA26224EF4}" type="datetime1">
              <a:rPr lang="nb-NO" smtClean="0"/>
              <a:t>31.07.2018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947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930-3674-4DF2-B947-DD9F2EED2401}" type="datetime1">
              <a:rPr lang="nb-NO" smtClean="0"/>
              <a:t>31.07.2018</a:t>
            </a:fld>
            <a:endParaRPr lang="nb-N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5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67C1D3-5278-44A5-A854-FACCE4BE3ACC}" type="datetime1">
              <a:rPr lang="nb-NO" smtClean="0"/>
              <a:t>31.07.2018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06436D-4D78-40E1-A018-162F4718DF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475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Innledning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Pensum: kapittel 1 og 2</a:t>
            </a:r>
          </a:p>
          <a:p>
            <a:r>
              <a:rPr lang="nb-NO" dirty="0" smtClean="0"/>
              <a:t>Joachim </a:t>
            </a:r>
            <a:r>
              <a:rPr lang="nb-NO" dirty="0"/>
              <a:t>T</a:t>
            </a:r>
            <a:r>
              <a:rPr lang="nb-NO" dirty="0" smtClean="0"/>
              <a:t>høgersen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996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To sentrale spørsmål: spørsmål </a:t>
            </a:r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300" dirty="0" smtClean="0"/>
              <a:t>2. Er det slik at valg som fremmer egeninteresse også </a:t>
            </a:r>
            <a:r>
              <a:rPr lang="nb-NO" sz="2300" dirty="0" smtClean="0"/>
              <a:t>fremmer 	samfunnets </a:t>
            </a:r>
            <a:r>
              <a:rPr lang="nb-NO" sz="2300" dirty="0" smtClean="0"/>
              <a:t>beste?</a:t>
            </a:r>
          </a:p>
          <a:p>
            <a:pPr marL="0" indent="0">
              <a:buNone/>
            </a:pPr>
            <a:r>
              <a:rPr lang="nb-NO" sz="2300" dirty="0"/>
              <a:t> </a:t>
            </a:r>
            <a:r>
              <a:rPr lang="nb-NO" sz="2300" dirty="0" smtClean="0"/>
              <a:t> - Brukes de knappe ressursene på best mulig måte?</a:t>
            </a:r>
          </a:p>
          <a:p>
            <a:pPr marL="0" indent="0">
              <a:buNone/>
            </a:pPr>
            <a:r>
              <a:rPr lang="nb-NO" sz="2300" dirty="0"/>
              <a:t> </a:t>
            </a:r>
            <a:r>
              <a:rPr lang="nb-NO" sz="2300" dirty="0" smtClean="0"/>
              <a:t> - Egeninteresse: valg som er best for en selv.</a:t>
            </a:r>
          </a:p>
          <a:p>
            <a:pPr marL="0" indent="0">
              <a:buNone/>
            </a:pPr>
            <a:r>
              <a:rPr lang="nb-NO" sz="2300" dirty="0"/>
              <a:t> </a:t>
            </a:r>
            <a:r>
              <a:rPr lang="nb-NO" sz="2300" dirty="0" smtClean="0"/>
              <a:t> - Sosial interesse: valg som er best for samfunnet som </a:t>
            </a:r>
            <a:r>
              <a:rPr lang="nb-NO" sz="2300" dirty="0" smtClean="0"/>
              <a:t>helhet</a:t>
            </a:r>
            <a:r>
              <a:rPr lang="nb-NO" sz="2300" dirty="0" smtClean="0"/>
              <a:t>.</a:t>
            </a:r>
          </a:p>
          <a:p>
            <a:pPr marL="0" indent="0">
              <a:buNone/>
            </a:pPr>
            <a:r>
              <a:rPr lang="nb-NO" sz="2300" dirty="0"/>
              <a:t> </a:t>
            </a:r>
            <a:r>
              <a:rPr lang="nb-NO" sz="2300" dirty="0" smtClean="0"/>
              <a:t> - Dine valg påvirker mange og valgene er knyttet </a:t>
            </a:r>
            <a:r>
              <a:rPr lang="nb-NO" sz="2300" dirty="0" smtClean="0"/>
              <a:t>sammen</a:t>
            </a:r>
            <a:r>
              <a:rPr lang="nb-NO" sz="2300" dirty="0" smtClean="0"/>
              <a:t>. Anta at alle </a:t>
            </a:r>
            <a:r>
              <a:rPr lang="nb-NO" sz="2300" dirty="0" smtClean="0"/>
              <a:t>	valgene er gjort </a:t>
            </a:r>
            <a:r>
              <a:rPr lang="nb-NO" sz="2300" dirty="0" smtClean="0"/>
              <a:t>av </a:t>
            </a:r>
            <a:r>
              <a:rPr lang="nb-NO" sz="2300" dirty="0" smtClean="0"/>
              <a:t>egeninteresse</a:t>
            </a:r>
            <a:r>
              <a:rPr lang="nb-NO" sz="2300" dirty="0" smtClean="0"/>
              <a:t>, er det mulig at resultatet også </a:t>
            </a:r>
            <a:r>
              <a:rPr lang="nb-NO" sz="2300" dirty="0" smtClean="0"/>
              <a:t>	er </a:t>
            </a:r>
            <a:r>
              <a:rPr lang="nb-NO" sz="2300" dirty="0" smtClean="0"/>
              <a:t>det </a:t>
            </a:r>
            <a:r>
              <a:rPr lang="nb-NO" sz="2300" dirty="0" smtClean="0"/>
              <a:t>beste </a:t>
            </a:r>
            <a:r>
              <a:rPr lang="nb-NO" sz="2300" dirty="0" smtClean="0"/>
              <a:t>for </a:t>
            </a:r>
            <a:r>
              <a:rPr lang="nb-NO" sz="2300" dirty="0" smtClean="0"/>
              <a:t>samfunnet </a:t>
            </a:r>
            <a:r>
              <a:rPr lang="nb-NO" sz="2300" dirty="0" smtClean="0"/>
              <a:t>som helhet?</a:t>
            </a:r>
          </a:p>
          <a:p>
            <a:pPr marL="0" indent="0">
              <a:buNone/>
            </a:pPr>
            <a:r>
              <a:rPr lang="nb-NO" sz="2300" dirty="0"/>
              <a:t> </a:t>
            </a:r>
            <a:r>
              <a:rPr lang="nb-NO" sz="2300" dirty="0" smtClean="0"/>
              <a:t> - Adam Smith: JA. «Usynlige hånd».</a:t>
            </a:r>
            <a:endParaRPr lang="nb-NO" sz="23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142-9646-4245-835B-22D6212A5270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87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4000" dirty="0"/>
              <a:t>Økonomisk tankemåte: metodologiske tradisjoner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Økonomifaget defineres ut i fra tema som studeres, men det er en del metodiske tradisjoner.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Et valg er en avveining (trade-</a:t>
            </a:r>
            <a:r>
              <a:rPr lang="nb-NO" dirty="0" err="1" smtClean="0"/>
              <a:t>off</a:t>
            </a:r>
            <a:r>
              <a:rPr lang="nb-NO" dirty="0" smtClean="0"/>
              <a:t>). Knapphet skaper valg.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Kostnad: det du må gi opp.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Fordel (</a:t>
            </a:r>
            <a:r>
              <a:rPr lang="nb-NO" dirty="0" err="1" smtClean="0"/>
              <a:t>benefit</a:t>
            </a:r>
            <a:r>
              <a:rPr lang="nb-NO" dirty="0" smtClean="0"/>
              <a:t>) eller nytte: Gleden du oppnår. Preferanser.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Rasjonelle valg. Bruker all tilgjengelig informasjon, og veier så sammen kostnader og fordeler.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Valg på marginen. Ikke </a:t>
            </a:r>
            <a:r>
              <a:rPr lang="nb-NO" dirty="0" err="1" smtClean="0"/>
              <a:t>enten-eller</a:t>
            </a:r>
            <a:r>
              <a:rPr lang="nb-NO" dirty="0" smtClean="0"/>
              <a:t>, men hvor mye. Marginalkostnad og marginalfordel.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Valg responderer på incentiver. Incentiv: Belønning eller straff som følge av valg.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142-9646-4245-835B-22D6212A5270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95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Økonomi som vitenskap: Modeller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Bruker økonomiske modeller.</a:t>
            </a:r>
          </a:p>
          <a:p>
            <a:r>
              <a:rPr lang="nb-NO" sz="2800" dirty="0"/>
              <a:t>Hva er en modell? En forenklet beskrivelse av virkeligheten. Bygger pr. definisjon på forutsetninger. </a:t>
            </a:r>
          </a:p>
          <a:p>
            <a:r>
              <a:rPr lang="nb-NO" sz="2800" dirty="0"/>
              <a:t>Hvorfor bruke modeller? For å kunne fokusere på ett eller noen aspekter av virkeligheten. Virkeligheten er komplisert…</a:t>
            </a:r>
          </a:p>
          <a:p>
            <a:r>
              <a:rPr lang="nb-NO" sz="2800" dirty="0"/>
              <a:t>Modeller gjør at vi kan rense vekk momenter som vi tror ikke har noen spesiell innvirkning  på vårt spørsmål.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142-9646-4245-835B-22D6212A5270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33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800" dirty="0"/>
              <a:t>Økonomi som vitenskap</a:t>
            </a:r>
            <a:r>
              <a:rPr lang="nb-NO" sz="3800" dirty="0"/>
              <a:t>: </a:t>
            </a:r>
            <a:r>
              <a:rPr lang="nb-NO" sz="3800" dirty="0" smtClean="0"/>
              <a:t/>
            </a:r>
            <a:br>
              <a:rPr lang="nb-NO" sz="3800" dirty="0" smtClean="0"/>
            </a:br>
            <a:r>
              <a:rPr lang="nb-NO" sz="3800" dirty="0" smtClean="0"/>
              <a:t>Skillet </a:t>
            </a:r>
            <a:r>
              <a:rPr lang="nb-NO" sz="3800" dirty="0"/>
              <a:t>mellom mikroøkonomi og makroøkonomi</a:t>
            </a:r>
            <a:endParaRPr lang="nb-NO" sz="38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800" dirty="0"/>
              <a:t>Det finnes flere måter å strukturere økonomifaget på. Disiplinen består av en rekke underområder. </a:t>
            </a:r>
          </a:p>
          <a:p>
            <a:r>
              <a:rPr lang="nb-NO" sz="2800" dirty="0"/>
              <a:t>Mikroøkonomi: Søker å forklare aktørers beslutninger, tilpasning og interaksjon. </a:t>
            </a:r>
          </a:p>
          <a:p>
            <a:pPr>
              <a:buFont typeface="Wingdings" pitchFamily="2" charset="2"/>
              <a:buNone/>
            </a:pPr>
            <a:r>
              <a:rPr lang="nb-NO" sz="2800" dirty="0"/>
              <a:t>   Aktører: Bedrifter, konsumenter, markeder.</a:t>
            </a:r>
          </a:p>
          <a:p>
            <a:r>
              <a:rPr lang="nb-NO" sz="2800" dirty="0"/>
              <a:t>Makroøkonomi: Søker å studere og forklare aggregerte størrelser. Økonomien under ett.</a:t>
            </a:r>
          </a:p>
          <a:p>
            <a:r>
              <a:rPr lang="nb-NO" sz="2800" dirty="0"/>
              <a:t>Makroøkonomi kan deles inn i konjunkturteori og økonomisk vekst</a:t>
            </a:r>
            <a:r>
              <a:rPr lang="nb-NO" sz="2800" dirty="0"/>
              <a:t>.</a:t>
            </a:r>
            <a:endParaRPr lang="nb-NO" sz="28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142-9646-4245-835B-22D6212A5270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1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717-8DD2-4459-99C2-12BB913862BE}" type="slidenum">
              <a:rPr lang="nb-NO"/>
              <a:pPr/>
              <a:t>14</a:t>
            </a:fld>
            <a:endParaRPr lang="nb-NO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700" dirty="0"/>
              <a:t>Produksjonsmulighetskurven (PMK)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2157984"/>
            <a:ext cx="9387840" cy="3602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2400" dirty="0"/>
              <a:t>PMK: kurven kan brukes til å illustrere </a:t>
            </a:r>
            <a:r>
              <a:rPr lang="nb-NO" sz="2400" dirty="0" smtClean="0"/>
              <a:t>hvordan produksjonsmulighetene </a:t>
            </a:r>
            <a:r>
              <a:rPr lang="nb-NO" sz="2400" dirty="0"/>
              <a:t>er begrenset. </a:t>
            </a:r>
            <a:r>
              <a:rPr lang="nb-NO" sz="2400" dirty="0"/>
              <a:t>Dette fører til et ressursallokeringsproblem. Videre skal vi illustrere forskjellen på kort og lang sikt. 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Kurven bygger </a:t>
            </a:r>
            <a:r>
              <a:rPr lang="nb-NO" sz="2400" dirty="0"/>
              <a:t>på en </a:t>
            </a:r>
            <a:r>
              <a:rPr lang="nb-NO" sz="2400" dirty="0"/>
              <a:t>antagelse om at alternativkostnadene øker ved stadige overføringer av ressurser mellom sektorer.  </a:t>
            </a:r>
          </a:p>
          <a:p>
            <a:pPr>
              <a:lnSpc>
                <a:spcPct val="90000"/>
              </a:lnSpc>
            </a:pPr>
            <a:r>
              <a:rPr lang="nb-NO" sz="2400" dirty="0"/>
              <a:t>Forutsetninger: to produkter, gitt mengde produksjonsfaktorer (kort sikt) og produksjonsteknologien er konstant.</a:t>
            </a:r>
          </a:p>
        </p:txBody>
      </p:sp>
    </p:spTree>
    <p:extLst>
      <p:ext uri="{BB962C8B-B14F-4D97-AF65-F5344CB8AC3E}">
        <p14:creationId xmlns:p14="http://schemas.microsoft.com/office/powerpoint/2010/main" val="300457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handler økonomi om?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167128" y="1929384"/>
            <a:ext cx="8001000" cy="4343400"/>
          </a:xfrm>
        </p:spPr>
        <p:txBody>
          <a:bodyPr>
            <a:noAutofit/>
          </a:bodyPr>
          <a:lstStyle/>
          <a:p>
            <a:r>
              <a:rPr lang="nb-NO" sz="2200" dirty="0"/>
              <a:t>Mikroøkonomi er en del av samfunnsøkonomi. Hvilke temaer forbinder du med samfunnsøkonomi?</a:t>
            </a:r>
          </a:p>
          <a:p>
            <a:r>
              <a:rPr lang="nb-NO" sz="2200" dirty="0"/>
              <a:t>En liten historie om en tur i butikken.</a:t>
            </a:r>
          </a:p>
          <a:p>
            <a:pPr marL="0" indent="0">
              <a:buNone/>
            </a:pPr>
            <a:r>
              <a:rPr lang="nb-NO" sz="2200" dirty="0"/>
              <a:t>  - Hvilke varer skal du kjøpe?</a:t>
            </a:r>
          </a:p>
          <a:p>
            <a:pPr marL="0" indent="0">
              <a:buNone/>
            </a:pPr>
            <a:r>
              <a:rPr lang="nb-NO" sz="2200" dirty="0"/>
              <a:t>  - Hvor mye skal du kjøpe av de ulike varene?</a:t>
            </a:r>
          </a:p>
          <a:p>
            <a:r>
              <a:rPr lang="nb-NO" sz="2200" dirty="0"/>
              <a:t>Hva har økonomi med dette å gjøre? Tre relevante forhold:</a:t>
            </a:r>
          </a:p>
          <a:p>
            <a:pPr marL="0" indent="0">
              <a:buNone/>
            </a:pPr>
            <a:r>
              <a:rPr lang="nb-NO" sz="2200" dirty="0"/>
              <a:t> (i) Varene må ha blitt produsert.</a:t>
            </a:r>
          </a:p>
          <a:p>
            <a:pPr marL="0" indent="0">
              <a:buNone/>
            </a:pPr>
            <a:r>
              <a:rPr lang="nb-NO" sz="2200" dirty="0"/>
              <a:t>(ii) Du må tilby noe for å bytte til deg varer. Betalingsmiddel   </a:t>
            </a:r>
          </a:p>
          <a:p>
            <a:pPr marL="0" indent="0">
              <a:buNone/>
            </a:pPr>
            <a:r>
              <a:rPr lang="nb-NO" sz="2200" dirty="0"/>
              <a:t>      og handel.</a:t>
            </a:r>
          </a:p>
          <a:p>
            <a:pPr marL="0" indent="0">
              <a:buNone/>
            </a:pPr>
            <a:r>
              <a:rPr lang="nb-NO" sz="2200" dirty="0"/>
              <a:t>(iii) Du må ha skaffet betalingsmiddelet.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436D-4D78-40E1-A018-162F4718DF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95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Altså…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500" dirty="0" smtClean="0"/>
              <a:t>Selv i den «enkle» historien er det:</a:t>
            </a:r>
          </a:p>
          <a:p>
            <a:pPr marL="0" indent="0">
              <a:buNone/>
            </a:pPr>
            <a:r>
              <a:rPr lang="nb-NO" sz="2500" dirty="0"/>
              <a:t> </a:t>
            </a:r>
            <a:r>
              <a:rPr lang="nb-NO" sz="2500" dirty="0" smtClean="0"/>
              <a:t> - Flere beslutninger involvert.</a:t>
            </a:r>
          </a:p>
          <a:p>
            <a:pPr marL="0" indent="0">
              <a:buNone/>
            </a:pPr>
            <a:r>
              <a:rPr lang="nb-NO" sz="2500" dirty="0"/>
              <a:t> </a:t>
            </a:r>
            <a:r>
              <a:rPr lang="nb-NO" sz="2500" dirty="0" smtClean="0"/>
              <a:t> - Flere markeder involvert.</a:t>
            </a:r>
          </a:p>
          <a:p>
            <a:r>
              <a:rPr lang="nb-NO" sz="2500" dirty="0" smtClean="0"/>
              <a:t>Men: hvorfor får vi ikke alle varer vi vil ha? Rundt oss ser vi (og opplever selv) stor </a:t>
            </a:r>
            <a:r>
              <a:rPr lang="nb-NO" sz="2500" dirty="0" err="1" smtClean="0"/>
              <a:t>etterspørsel.Vi</a:t>
            </a:r>
            <a:r>
              <a:rPr lang="nb-NO" sz="2500" dirty="0" smtClean="0"/>
              <a:t> </a:t>
            </a:r>
            <a:r>
              <a:rPr lang="nb-NO" sz="2500" dirty="0" smtClean="0"/>
              <a:t>trenger jo en rekke ting, også i Norge.</a:t>
            </a:r>
          </a:p>
          <a:p>
            <a:r>
              <a:rPr lang="nb-NO" sz="2500" dirty="0" smtClean="0"/>
              <a:t>Svaret er: KNAPPHET!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142-9646-4245-835B-22D6212A527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83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Definisjon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200" dirty="0"/>
              <a:t>Definisjon av økonomi:</a:t>
            </a:r>
          </a:p>
          <a:p>
            <a:pPr marL="0" indent="0">
              <a:buNone/>
            </a:pPr>
            <a:r>
              <a:rPr lang="nb-NO" sz="2200" dirty="0"/>
              <a:t>  </a:t>
            </a:r>
            <a:r>
              <a:rPr lang="nb-NO" sz="2200" i="1" dirty="0"/>
              <a:t>Handler om bruken av knappe ressurser for å dekke </a:t>
            </a:r>
            <a:r>
              <a:rPr lang="nb-NO" sz="2200" i="1" dirty="0" smtClean="0"/>
              <a:t>menneskelig </a:t>
            </a:r>
            <a:r>
              <a:rPr lang="nb-NO" sz="2200" i="1" dirty="0"/>
              <a:t>behov</a:t>
            </a:r>
            <a:r>
              <a:rPr lang="nb-NO" sz="2200" i="1" dirty="0" smtClean="0"/>
              <a:t>.</a:t>
            </a:r>
          </a:p>
          <a:p>
            <a:r>
              <a:rPr lang="nb-NO" sz="2200" dirty="0" smtClean="0"/>
              <a:t>Den delen av samfunnsvitenskapene som studerer de valgene som individer, bedrifter, myndigheter og samfunn må ta, som følge av knapphet.</a:t>
            </a:r>
            <a:endParaRPr lang="nb-NO" sz="2200" dirty="0"/>
          </a:p>
          <a:p>
            <a:r>
              <a:rPr lang="nb-NO" sz="2200" dirty="0"/>
              <a:t>To stikkord: behov og ressurser</a:t>
            </a:r>
            <a:r>
              <a:rPr lang="nb-NO" sz="2200" dirty="0" smtClean="0"/>
              <a:t>. Komme tilbake til…</a:t>
            </a:r>
          </a:p>
          <a:p>
            <a:r>
              <a:rPr lang="nb-NO" sz="2200" dirty="0" smtClean="0"/>
              <a:t>Bedriftsøkonomi og samfunnsøkonomi: Hvorfor skal dere lære samfunnsøkonomi på dette studiet? Relevant for bedrifter?</a:t>
            </a:r>
            <a:endParaRPr lang="nb-NO" sz="2200" dirty="0" smtClean="0"/>
          </a:p>
          <a:p>
            <a:pPr marL="0" indent="0">
              <a:buNone/>
            </a:pPr>
            <a:r>
              <a:rPr lang="nb-NO" dirty="0" smtClean="0"/>
              <a:t> 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142-9646-4245-835B-22D6212A527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1069848" y="1847087"/>
            <a:ext cx="10058400" cy="479082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b-NO" sz="2100" dirty="0"/>
              <a:t>Økonomers behandling av behov og behovsdannelse. For </a:t>
            </a:r>
            <a:r>
              <a:rPr lang="nb-NO" sz="2100" dirty="0"/>
              <a:t>enkelt? Psykologers behandling av samme tema… </a:t>
            </a:r>
            <a:endParaRPr lang="nb-NO" sz="2100" dirty="0"/>
          </a:p>
          <a:p>
            <a:pPr>
              <a:lnSpc>
                <a:spcPct val="90000"/>
              </a:lnSpc>
            </a:pPr>
            <a:r>
              <a:rPr lang="nb-NO" sz="2100" dirty="0"/>
              <a:t>Et grovt skille: </a:t>
            </a:r>
          </a:p>
          <a:p>
            <a:pPr>
              <a:lnSpc>
                <a:spcPct val="90000"/>
              </a:lnSpc>
              <a:buNone/>
            </a:pPr>
            <a:r>
              <a:rPr lang="nb-NO" sz="2100" dirty="0"/>
              <a:t>    - Som må dekkes</a:t>
            </a:r>
          </a:p>
          <a:p>
            <a:pPr>
              <a:lnSpc>
                <a:spcPct val="90000"/>
              </a:lnSpc>
              <a:buNone/>
            </a:pPr>
            <a:r>
              <a:rPr lang="nb-NO" sz="2100" dirty="0"/>
              <a:t>    - </a:t>
            </a:r>
            <a:r>
              <a:rPr lang="nb-NO" sz="2100" dirty="0"/>
              <a:t>Ønsker</a:t>
            </a:r>
            <a:endParaRPr lang="nb-NO" sz="2100" dirty="0"/>
          </a:p>
          <a:p>
            <a:pPr>
              <a:lnSpc>
                <a:spcPct val="90000"/>
              </a:lnSpc>
            </a:pPr>
            <a:r>
              <a:rPr lang="nb-NO" sz="2100" dirty="0"/>
              <a:t>Behov avdekkes gjennom preferanser, som igjen kan avdekkes </a:t>
            </a:r>
            <a:r>
              <a:rPr lang="nb-NO" sz="2100" dirty="0" smtClean="0"/>
              <a:t>via etterspørsel</a:t>
            </a:r>
            <a:r>
              <a:rPr lang="nb-NO" sz="2100" dirty="0"/>
              <a:t>.</a:t>
            </a:r>
          </a:p>
          <a:p>
            <a:r>
              <a:rPr lang="nb-NO" sz="2100" dirty="0"/>
              <a:t>Kan behov skapes? </a:t>
            </a:r>
            <a:r>
              <a:rPr lang="nb-NO" sz="2100" dirty="0" err="1"/>
              <a:t>Jepp</a:t>
            </a:r>
            <a:r>
              <a:rPr lang="nb-NO" sz="2100" dirty="0"/>
              <a:t>. Men er slike skapte behov mer eller mindre viktig enn ”andre” behov, gitt knappe ressurser. </a:t>
            </a:r>
          </a:p>
          <a:p>
            <a:r>
              <a:rPr lang="nb-NO" sz="2100" dirty="0"/>
              <a:t>En måte å skjære gjennom denne problemstillingen på er å legge til grunn </a:t>
            </a:r>
            <a:r>
              <a:rPr lang="nb-NO" sz="2100" i="1" dirty="0"/>
              <a:t>konsumentsuverenitet. </a:t>
            </a:r>
            <a:endParaRPr lang="nb-NO" sz="2100" dirty="0"/>
          </a:p>
          <a:p>
            <a:r>
              <a:rPr lang="nb-NO" sz="2100" dirty="0"/>
              <a:t>”Folk vet best selv hva som er best for dem”.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8F4B-65C8-45BD-B172-072C5188165D}" type="slidenum">
              <a:rPr lang="nb-NO" smtClean="0"/>
              <a:t>5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Behov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48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sz="2800" dirty="0"/>
              <a:t>Innsatsfaktor eller produksjonsfaktor kan betegnes som synonyme ord. </a:t>
            </a:r>
          </a:p>
          <a:p>
            <a:pPr>
              <a:buNone/>
            </a:pPr>
            <a:r>
              <a:rPr lang="nb-NO" sz="2800" dirty="0"/>
              <a:t>    </a:t>
            </a:r>
            <a:r>
              <a:rPr lang="nb-NO" sz="2800" dirty="0" smtClean="0"/>
              <a:t>	</a:t>
            </a:r>
            <a:r>
              <a:rPr lang="nb-NO" sz="2800" dirty="0" smtClean="0">
                <a:sym typeface="Symbol" pitchFamily="18" charset="2"/>
              </a:rPr>
              <a:t> </a:t>
            </a:r>
            <a:r>
              <a:rPr lang="nb-NO" sz="2800" dirty="0">
                <a:sym typeface="Symbol" pitchFamily="18" charset="2"/>
              </a:rPr>
              <a:t>Faktorer som er ”input” i </a:t>
            </a:r>
            <a:r>
              <a:rPr lang="nb-NO" sz="2800" dirty="0">
                <a:sym typeface="Symbol" pitchFamily="18" charset="2"/>
              </a:rPr>
              <a:t>produksjonsprosessen</a:t>
            </a:r>
            <a:r>
              <a:rPr lang="nb-NO" sz="2800" dirty="0">
                <a:sym typeface="Symbol" pitchFamily="18" charset="2"/>
              </a:rPr>
              <a:t>. </a:t>
            </a:r>
          </a:p>
          <a:p>
            <a:r>
              <a:rPr lang="nb-NO" sz="2800" dirty="0">
                <a:sym typeface="Symbol" pitchFamily="18" charset="2"/>
              </a:rPr>
              <a:t>Kategorier:</a:t>
            </a:r>
          </a:p>
          <a:p>
            <a:pPr>
              <a:buNone/>
            </a:pPr>
            <a:r>
              <a:rPr lang="nb-NO" sz="2800" dirty="0">
                <a:sym typeface="Symbol" pitchFamily="18" charset="2"/>
              </a:rPr>
              <a:t>   - Naturressurser: Fornybare og ikke-fornybare</a:t>
            </a:r>
          </a:p>
          <a:p>
            <a:pPr>
              <a:buNone/>
            </a:pPr>
            <a:r>
              <a:rPr lang="nb-NO" sz="2800" dirty="0">
                <a:sym typeface="Symbol" pitchFamily="18" charset="2"/>
              </a:rPr>
              <a:t>   - Arbeidskraft</a:t>
            </a:r>
          </a:p>
          <a:p>
            <a:pPr>
              <a:buNone/>
            </a:pPr>
            <a:r>
              <a:rPr lang="nb-NO" sz="2800" dirty="0">
                <a:sym typeface="Symbol" pitchFamily="18" charset="2"/>
              </a:rPr>
              <a:t>   - Realkapital: Kan brukes direkte eller indirekte</a:t>
            </a:r>
          </a:p>
          <a:p>
            <a:r>
              <a:rPr lang="nb-NO" sz="2800" dirty="0">
                <a:sym typeface="Symbol" pitchFamily="18" charset="2"/>
              </a:rPr>
              <a:t>Ressurser som er KNAPPE</a:t>
            </a:r>
            <a:r>
              <a:rPr lang="nb-NO" sz="2800" dirty="0">
                <a:sym typeface="Symbol" pitchFamily="18" charset="2"/>
              </a:rPr>
              <a:t>.</a:t>
            </a:r>
          </a:p>
          <a:p>
            <a:r>
              <a:rPr lang="nb-NO" sz="2800" dirty="0">
                <a:sym typeface="Symbol" pitchFamily="18" charset="2"/>
              </a:rPr>
              <a:t>Er penger ressurser?? </a:t>
            </a:r>
            <a:endParaRPr lang="nb-NO" sz="2800" dirty="0">
              <a:sym typeface="Symbol" pitchFamily="18" charset="2"/>
            </a:endParaRP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8F4B-65C8-45BD-B172-072C5188165D}" type="slidenum">
              <a:rPr lang="nb-NO" smtClean="0"/>
              <a:t>6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Ressurser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23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500" dirty="0"/>
              <a:t>Ettersom det er knapphet på ressurser kombinert med store behov, er det ønskelig å bruke ressursene smartest mulig. </a:t>
            </a:r>
          </a:p>
          <a:p>
            <a:pPr marL="109728" indent="0">
              <a:buNone/>
            </a:pPr>
            <a:r>
              <a:rPr lang="nb-NO" sz="2500" dirty="0"/>
              <a:t>                   Sikre at utnyttelsen av ressursene </a:t>
            </a:r>
          </a:p>
          <a:p>
            <a:pPr marL="109728" indent="0">
              <a:buNone/>
            </a:pPr>
            <a:r>
              <a:rPr lang="nb-NO" sz="2500" dirty="0"/>
              <a:t> </a:t>
            </a:r>
            <a:r>
              <a:rPr lang="nb-NO" sz="2500" dirty="0"/>
              <a:t>                  er optimal.</a:t>
            </a:r>
          </a:p>
          <a:p>
            <a:r>
              <a:rPr lang="nb-NO" sz="2500" dirty="0"/>
              <a:t>Merk at ressurser ofte har alternativ anvendelse. Dette innebærer at dersom vi bruker en ressurs til å produsere en vare, kan ikke den samme ressursen brukes samtidig til å produsere en annen vare. Av og til ikke i det hele tatt. </a:t>
            </a:r>
            <a:endParaRPr lang="nb-NO" sz="25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000" dirty="0" smtClean="0"/>
              <a:t>Så kjernen i økonomifaget er dermed:</a:t>
            </a:r>
            <a:endParaRPr lang="nb-NO" sz="5000" dirty="0"/>
          </a:p>
        </p:txBody>
      </p:sp>
      <p:sp>
        <p:nvSpPr>
          <p:cNvPr id="4" name="Pil høyre 3"/>
          <p:cNvSpPr/>
          <p:nvPr/>
        </p:nvSpPr>
        <p:spPr>
          <a:xfrm>
            <a:off x="1578367" y="3282696"/>
            <a:ext cx="978408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8F4B-65C8-45BD-B172-072C5188165D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34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500" dirty="0"/>
              <a:t>Dette er et helt sentralt begrep i økonomifaget.</a:t>
            </a:r>
          </a:p>
          <a:p>
            <a:r>
              <a:rPr lang="nb-NO" sz="2500" dirty="0"/>
              <a:t>Bruk av ressurser tilfører en verdi som skal dekke menneskelige behov. </a:t>
            </a:r>
          </a:p>
          <a:p>
            <a:r>
              <a:rPr lang="nb-NO" sz="2500" dirty="0"/>
              <a:t>Ressurser har en alternativ anvendelse. Den beste alternative anvendelse har også en verdi. Denne verdien tapes når vi bruker ressursen til et bestemt formål. </a:t>
            </a:r>
          </a:p>
          <a:p>
            <a:r>
              <a:rPr lang="nb-NO" sz="2500" dirty="0"/>
              <a:t>Dette tapet er alternativkostnaden.</a:t>
            </a:r>
          </a:p>
          <a:p>
            <a:r>
              <a:rPr lang="nb-NO" sz="2500" i="1" dirty="0"/>
              <a:t>Alternativkostnaden er altså verdien av beste alternative anvendelse.</a:t>
            </a:r>
            <a:r>
              <a:rPr lang="nb-NO" sz="2500" dirty="0"/>
              <a:t> </a:t>
            </a:r>
            <a:endParaRPr lang="nb-NO" sz="25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Alternativkostnad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8F4B-65C8-45BD-B172-072C5188165D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28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To sentrale spørsmål: spørsmål 1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b-NO" sz="2500" dirty="0" smtClean="0"/>
              <a:t>Hvordan </a:t>
            </a:r>
            <a:r>
              <a:rPr lang="nb-NO" sz="2500" dirty="0" smtClean="0"/>
              <a:t>vil ulike valg bestemme hvilke goder som </a:t>
            </a:r>
            <a:r>
              <a:rPr lang="nb-NO" sz="2500" dirty="0" smtClean="0"/>
              <a:t>produseres</a:t>
            </a:r>
            <a:r>
              <a:rPr lang="nb-NO" sz="2500" dirty="0" smtClean="0"/>
              <a:t>, hvordan </a:t>
            </a:r>
            <a:r>
              <a:rPr lang="nb-NO" sz="2500" dirty="0" smtClean="0"/>
              <a:t>de produseres </a:t>
            </a:r>
            <a:r>
              <a:rPr lang="nb-NO" sz="2500" dirty="0" smtClean="0"/>
              <a:t>og for hvem?</a:t>
            </a:r>
          </a:p>
          <a:p>
            <a:pPr marL="0" indent="0">
              <a:buNone/>
            </a:pPr>
            <a:r>
              <a:rPr lang="nb-NO" sz="2500" dirty="0"/>
              <a:t> </a:t>
            </a:r>
            <a:r>
              <a:rPr lang="nb-NO" sz="2500" dirty="0" smtClean="0"/>
              <a:t> - Goder skal dekke behov og ønsker. </a:t>
            </a:r>
            <a:endParaRPr lang="nb-NO" sz="2500" dirty="0" smtClean="0"/>
          </a:p>
          <a:p>
            <a:pPr marL="0" indent="0">
              <a:buNone/>
            </a:pPr>
            <a:r>
              <a:rPr lang="nb-NO" sz="2500" dirty="0"/>
              <a:t> </a:t>
            </a:r>
            <a:r>
              <a:rPr lang="nb-NO" sz="2500" dirty="0" smtClean="0"/>
              <a:t>    </a:t>
            </a:r>
            <a:r>
              <a:rPr lang="nb-NO" sz="2500" dirty="0" smtClean="0"/>
              <a:t>Men </a:t>
            </a:r>
            <a:r>
              <a:rPr lang="nb-NO" sz="2500" dirty="0" smtClean="0"/>
              <a:t>hva skal vi </a:t>
            </a:r>
            <a:r>
              <a:rPr lang="nb-NO" sz="2500" dirty="0" smtClean="0"/>
              <a:t>produsere </a:t>
            </a:r>
            <a:r>
              <a:rPr lang="nb-NO" sz="2500" dirty="0" smtClean="0"/>
              <a:t>og hvordan vet </a:t>
            </a:r>
            <a:r>
              <a:rPr lang="nb-NO" sz="2500" dirty="0" smtClean="0"/>
              <a:t>vi det</a:t>
            </a:r>
            <a:r>
              <a:rPr lang="nb-NO" sz="2500" dirty="0" smtClean="0"/>
              <a:t>?</a:t>
            </a:r>
          </a:p>
          <a:p>
            <a:pPr marL="0" indent="0">
              <a:buNone/>
            </a:pPr>
            <a:r>
              <a:rPr lang="nb-NO" sz="2500" dirty="0"/>
              <a:t> </a:t>
            </a:r>
            <a:r>
              <a:rPr lang="nb-NO" sz="2500" dirty="0" smtClean="0"/>
              <a:t> - Hvor mye skal produseres?</a:t>
            </a:r>
          </a:p>
          <a:p>
            <a:pPr marL="0" indent="0">
              <a:buNone/>
            </a:pPr>
            <a:r>
              <a:rPr lang="nb-NO" sz="2500" dirty="0"/>
              <a:t> </a:t>
            </a:r>
            <a:r>
              <a:rPr lang="nb-NO" sz="2500" dirty="0" smtClean="0"/>
              <a:t> - Hvordan? Vil ny teknologi erstatte arbeidskraft og </a:t>
            </a:r>
            <a:r>
              <a:rPr lang="nb-NO" sz="2500" dirty="0" smtClean="0"/>
              <a:t>føre </a:t>
            </a:r>
            <a:r>
              <a:rPr lang="nb-NO" sz="2500" dirty="0" smtClean="0"/>
              <a:t>til økt </a:t>
            </a:r>
            <a:r>
              <a:rPr lang="nb-NO" sz="2500" dirty="0" smtClean="0"/>
              <a:t>     	arbeidsledighet</a:t>
            </a:r>
            <a:r>
              <a:rPr lang="nb-NO" sz="2500" dirty="0" smtClean="0"/>
              <a:t>?</a:t>
            </a:r>
          </a:p>
          <a:p>
            <a:pPr marL="0" indent="0">
              <a:buNone/>
            </a:pPr>
            <a:r>
              <a:rPr lang="nb-NO" sz="2500" dirty="0"/>
              <a:t> </a:t>
            </a:r>
            <a:r>
              <a:rPr lang="nb-NO" sz="2500" dirty="0" smtClean="0"/>
              <a:t> - Hvem skal det produseres til? Inntektsulikhet. </a:t>
            </a:r>
            <a:endParaRPr lang="nb-NO" sz="25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8142-9646-4245-835B-22D6212A5270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1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type">
  <a:themeElements>
    <a:clrScheme name="Tre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e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TM03090434[[fn=Tretype]]</Template>
  <TotalTime>43</TotalTime>
  <Words>885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Symbol</vt:lpstr>
      <vt:lpstr>Wingdings</vt:lpstr>
      <vt:lpstr>Tretype</vt:lpstr>
      <vt:lpstr>Innledning</vt:lpstr>
      <vt:lpstr>Hva handler økonomi om?</vt:lpstr>
      <vt:lpstr>Altså…</vt:lpstr>
      <vt:lpstr>Definisjon</vt:lpstr>
      <vt:lpstr>Behov</vt:lpstr>
      <vt:lpstr>Ressurser</vt:lpstr>
      <vt:lpstr>Så kjernen i økonomifaget er dermed:</vt:lpstr>
      <vt:lpstr>Alternativkostnad</vt:lpstr>
      <vt:lpstr>To sentrale spørsmål: spørsmål 1</vt:lpstr>
      <vt:lpstr>To sentrale spørsmål: spørsmål 2</vt:lpstr>
      <vt:lpstr>Økonomisk tankemåte: metodologiske tradisjoner</vt:lpstr>
      <vt:lpstr>Økonomi som vitenskap: Modeller</vt:lpstr>
      <vt:lpstr>Økonomi som vitenskap:  Skillet mellom mikroøkonomi og makroøkonomi</vt:lpstr>
      <vt:lpstr>Produksjonsmulighetskurven (PMK)</vt:lpstr>
    </vt:vector>
  </TitlesOfParts>
  <Company>Høgskolen i Oslo og Akershus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Innledning</dc:title>
  <dc:creator>Joachim Thøgersen</dc:creator>
  <cp:lastModifiedBy>Joachim Thøgersen</cp:lastModifiedBy>
  <cp:revision>5</cp:revision>
  <dcterms:created xsi:type="dcterms:W3CDTF">2018-07-31T11:32:51Z</dcterms:created>
  <dcterms:modified xsi:type="dcterms:W3CDTF">2018-07-31T12:16:26Z</dcterms:modified>
</cp:coreProperties>
</file>