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797675" cy="9926638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44CAA-88DD-4E93-A691-43FBBCCA19BD}" type="datetimeFigureOut">
              <a:rPr lang="nb-NO" smtClean="0"/>
              <a:t>18.04.2018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421B6-D886-4364-99B0-EEB976105E5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9546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6843A-33D3-4961-91DA-EE5C2AAB6CB0}" type="datetimeFigureOut">
              <a:rPr lang="nb-NO" smtClean="0"/>
              <a:t>18.04.2018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FF220-718C-4D42-828E-3FB834A156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136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tel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22" name="Undertittel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nb-NO" smtClean="0"/>
              <a:t>Klikk for å redigere undertittelstil i malen</a:t>
            </a:r>
            <a:endParaRPr kumimoji="0" lang="en-US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579D-8038-41DF-B9A6-BE9076A6BF69}" type="datetime1">
              <a:rPr lang="nb-NO" smtClean="0"/>
              <a:t>18.04.2018</a:t>
            </a:fld>
            <a:endParaRPr lang="nb-NO"/>
          </a:p>
        </p:txBody>
      </p:sp>
      <p:sp>
        <p:nvSpPr>
          <p:cNvPr id="20" name="Plassholder for bunntekst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FEC2-9E98-4077-8D27-ADCFEC9AB14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BA83-5699-4DC0-94D8-19B9BDF5688B}" type="datetime1">
              <a:rPr lang="nb-NO" smtClean="0"/>
              <a:t>18.04.2018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FEC2-9E98-4077-8D27-ADCFEC9AB146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7D92-3C4F-4D41-98B1-97FE14C5D2BB}" type="datetime1">
              <a:rPr lang="nb-NO" smtClean="0"/>
              <a:t>18.04.2018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FEC2-9E98-4077-8D27-ADCFEC9AB146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6342-C727-4A7C-AD3E-D665782AA383}" type="datetime1">
              <a:rPr lang="nb-NO" smtClean="0"/>
              <a:t>18.04.2018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FEC2-9E98-4077-8D27-ADCFEC9AB146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C6BD-BE07-4D32-B44D-0F6F0A8E5DF1}" type="datetime1">
              <a:rPr lang="nb-NO" smtClean="0"/>
              <a:t>18.04.2018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FEC2-9E98-4077-8D27-ADCFEC9AB146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Rektangel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6616-0424-481C-AABD-C9191CA138D9}" type="datetime1">
              <a:rPr lang="nb-NO" smtClean="0"/>
              <a:t>18.04.2018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FEC2-9E98-4077-8D27-ADCFEC9AB146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b-NO" smtClean="0"/>
              <a:t>Klikk for å redigere tekststiler i malen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b-NO" smtClean="0"/>
              <a:t>Klikk for å redigere tekststiler i malen</a:t>
            </a:r>
          </a:p>
        </p:txBody>
      </p:sp>
      <p:sp>
        <p:nvSpPr>
          <p:cNvPr id="5" name="Plassholder for innhold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8B81-5A1E-45E1-929C-D485B2C3EE9A}" type="datetime1">
              <a:rPr lang="nb-NO" smtClean="0"/>
              <a:t>18.04.2018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FEC2-9E98-4077-8D27-ADCFEC9AB146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BFEC-AAA1-4AFB-B108-229D785547F3}" type="datetime1">
              <a:rPr lang="nb-NO" smtClean="0"/>
              <a:t>18.04.2018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FEC2-9E98-4077-8D27-ADCFEC9AB146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5A22-93AB-4A37-9BA7-0609156307BD}" type="datetime1">
              <a:rPr lang="nb-NO" smtClean="0"/>
              <a:t>18.04.2018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FEC2-9E98-4077-8D27-ADCFEC9AB146}" type="slidenum">
              <a:rPr lang="nb-NO" smtClean="0"/>
              <a:t>‹#›</a:t>
            </a:fld>
            <a:endParaRPr lang="nb-NO"/>
          </a:p>
        </p:txBody>
      </p:sp>
      <p:sp>
        <p:nvSpPr>
          <p:cNvPr id="6" name="Rektangel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7230-8121-4207-B6CC-481D30FE4DE9}" type="datetime1">
              <a:rPr lang="nb-NO" smtClean="0"/>
              <a:t>18.04.2018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FEC2-9E98-4077-8D27-ADCFEC9AB146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2CD1-0AC6-4810-8165-B00CA6CDB1BB}" type="datetime1">
              <a:rPr lang="nb-NO" smtClean="0"/>
              <a:t>18.04.2018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FEC2-9E98-4077-8D27-ADCFEC9AB14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ktangel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nb-NO" smtClean="0"/>
              <a:t>Klikk ikonet for å legge til et bilde</a:t>
            </a:r>
            <a:endParaRPr kumimoji="0" lang="en-US" dirty="0"/>
          </a:p>
        </p:txBody>
      </p:sp>
      <p:sp>
        <p:nvSpPr>
          <p:cNvPr id="9" name="Pros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b-NO" smtClean="0"/>
              <a:t>Klikk for å redigere tekststiler i malen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ktor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multring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ktangel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Plassholder for tittel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9" name="Plassholder for tekst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nb-NO" smtClean="0"/>
              <a:t>Klikk for å redigere tekststiler i malen</a:t>
            </a:r>
          </a:p>
          <a:p>
            <a:pPr lvl="1" eaLnBrk="1" latinLnBrk="0" hangingPunct="1"/>
            <a:r>
              <a:rPr kumimoji="0" lang="nb-NO" smtClean="0"/>
              <a:t>Andre nivå</a:t>
            </a:r>
          </a:p>
          <a:p>
            <a:pPr lvl="2" eaLnBrk="1" latinLnBrk="0" hangingPunct="1"/>
            <a:r>
              <a:rPr kumimoji="0" lang="nb-NO" smtClean="0"/>
              <a:t>Tredje nivå</a:t>
            </a:r>
          </a:p>
          <a:p>
            <a:pPr lvl="3" eaLnBrk="1" latinLnBrk="0" hangingPunct="1"/>
            <a:r>
              <a:rPr kumimoji="0" lang="nb-NO" smtClean="0"/>
              <a:t>Fjerde nivå</a:t>
            </a:r>
          </a:p>
          <a:p>
            <a:pPr lvl="4" eaLnBrk="1" latinLnBrk="0" hangingPunct="1"/>
            <a:r>
              <a:rPr kumimoji="0" lang="nb-NO" smtClean="0"/>
              <a:t>Femte nivå</a:t>
            </a:r>
            <a:endParaRPr kumimoji="0" lang="en-US"/>
          </a:p>
        </p:txBody>
      </p:sp>
      <p:sp>
        <p:nvSpPr>
          <p:cNvPr id="24" name="Plassholder for dato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2D0E0F0-0753-450C-92BC-B72F40A3436F}" type="datetime1">
              <a:rPr lang="nb-NO" smtClean="0"/>
              <a:t>18.04.2018</a:t>
            </a:fld>
            <a:endParaRPr lang="nb-NO"/>
          </a:p>
        </p:txBody>
      </p:sp>
      <p:sp>
        <p:nvSpPr>
          <p:cNvPr id="10" name="Plassholder for bunntekst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nb-NO"/>
          </a:p>
        </p:txBody>
      </p:sp>
      <p:sp>
        <p:nvSpPr>
          <p:cNvPr id="22" name="Plassholder for lysbildenumm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11BFEC2-9E98-4077-8D27-ADCFEC9AB146}" type="slidenum">
              <a:rPr lang="nb-NO" smtClean="0"/>
              <a:t>‹#›</a:t>
            </a:fld>
            <a:endParaRPr lang="nb-NO"/>
          </a:p>
        </p:txBody>
      </p:sp>
      <p:sp>
        <p:nvSpPr>
          <p:cNvPr id="15" name="Rektangel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Markedsteori:</a:t>
            </a:r>
            <a:r>
              <a:rPr lang="nb-NO" dirty="0"/>
              <a:t/>
            </a:r>
            <a:br>
              <a:rPr lang="nb-NO" dirty="0"/>
            </a:br>
            <a:r>
              <a:rPr lang="nb-NO" dirty="0" smtClean="0"/>
              <a:t>Fullkommen konkurranse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smtClean="0"/>
              <a:t>Kapittel 9 (- 9.8)</a:t>
            </a:r>
            <a:endParaRPr lang="nb-NO" dirty="0" smtClean="0"/>
          </a:p>
          <a:p>
            <a:r>
              <a:rPr lang="nb-NO" dirty="0" smtClean="0"/>
              <a:t>Joachim Thøgersen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96247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Produsentoverskudd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700" dirty="0" smtClean="0"/>
              <a:t>I produksjonsteorien var vi blant annet opptatte av at bedriftene maksimerer fortjeneste. Dette er enkelt å måle som differensen mellom inntekter og utgifter.</a:t>
            </a:r>
          </a:p>
          <a:p>
            <a:r>
              <a:rPr lang="nb-NO" sz="2700" dirty="0" smtClean="0"/>
              <a:t>Produsentoverskudd defineres som </a:t>
            </a:r>
            <a:r>
              <a:rPr lang="nb-NO" sz="2700" dirty="0"/>
              <a:t>summen av den ekstrainntekten som produsenten får, av å selge til en pris som er høyere enn den laveste de ville vært villige til å akseptere.</a:t>
            </a:r>
            <a:r>
              <a:rPr lang="nb-NO" sz="2700" dirty="0" smtClean="0"/>
              <a:t> </a:t>
            </a:r>
          </a:p>
          <a:p>
            <a:r>
              <a:rPr lang="nb-NO" sz="2700" dirty="0"/>
              <a:t>Det vil si: differensen mellom produsentens samlede salgsinntekter og variable kostnader.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FEC2-9E98-4077-8D27-ADCFEC9AB146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1666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Produsentoverskudd II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nb-NO" sz="3800" dirty="0" smtClean="0"/>
              <a:t>Altså:</a:t>
            </a:r>
          </a:p>
          <a:p>
            <a:pPr marL="82296" indent="0">
              <a:buNone/>
              <a:defRPr/>
            </a:pPr>
            <a:r>
              <a:rPr lang="nb-NO" sz="3800" dirty="0" smtClean="0"/>
              <a:t>                </a:t>
            </a:r>
            <a:r>
              <a:rPr lang="nb-NO" sz="3800" i="1" dirty="0" smtClean="0"/>
              <a:t>PO</a:t>
            </a:r>
            <a:r>
              <a:rPr lang="nb-NO" sz="3800" dirty="0" smtClean="0"/>
              <a:t>(</a:t>
            </a:r>
            <a:r>
              <a:rPr lang="nb-NO" sz="3800" i="1" dirty="0" err="1" smtClean="0"/>
              <a:t>X</a:t>
            </a:r>
            <a:r>
              <a:rPr lang="nb-NO" sz="3800" dirty="0"/>
              <a:t>) = </a:t>
            </a:r>
            <a:r>
              <a:rPr lang="nb-NO" sz="3800" i="1" dirty="0" err="1" smtClean="0"/>
              <a:t>pX</a:t>
            </a:r>
            <a:r>
              <a:rPr lang="nb-NO" sz="3800" dirty="0" smtClean="0"/>
              <a:t> </a:t>
            </a:r>
            <a:r>
              <a:rPr lang="nb-NO" sz="3800" dirty="0"/>
              <a:t>– </a:t>
            </a:r>
            <a:r>
              <a:rPr lang="nb-NO" i="1" dirty="0" smtClean="0"/>
              <a:t>C</a:t>
            </a:r>
            <a:r>
              <a:rPr lang="nb-NO" i="1" baseline="-25000" dirty="0" smtClean="0"/>
              <a:t>V</a:t>
            </a:r>
            <a:r>
              <a:rPr lang="nb-NO" sz="3800" dirty="0" smtClean="0"/>
              <a:t>(</a:t>
            </a:r>
            <a:r>
              <a:rPr lang="nb-NO" sz="3800" i="1" dirty="0" err="1" smtClean="0"/>
              <a:t>X</a:t>
            </a:r>
            <a:r>
              <a:rPr lang="nb-NO" sz="3800" dirty="0" smtClean="0"/>
              <a:t>)</a:t>
            </a:r>
          </a:p>
          <a:p>
            <a:pPr marL="82296" indent="0">
              <a:buNone/>
              <a:defRPr/>
            </a:pPr>
            <a:endParaRPr lang="nb-NO" sz="3800" dirty="0"/>
          </a:p>
          <a:p>
            <a:pPr>
              <a:defRPr/>
            </a:pPr>
            <a:r>
              <a:rPr lang="nb-NO" sz="3800" dirty="0"/>
              <a:t>Naturlig nok vil produsentene maksimere </a:t>
            </a:r>
            <a:r>
              <a:rPr lang="nb-NO" sz="3800" i="1" dirty="0"/>
              <a:t>PO</a:t>
            </a:r>
            <a:r>
              <a:rPr lang="nb-NO" sz="3800" dirty="0"/>
              <a:t>. </a:t>
            </a:r>
            <a:r>
              <a:rPr lang="nb-NO" sz="3800" dirty="0" smtClean="0"/>
              <a:t>Vi finner 1.ordensbetingelsen:</a:t>
            </a:r>
          </a:p>
          <a:p>
            <a:pPr marL="82296" indent="0">
              <a:buNone/>
              <a:defRPr/>
            </a:pPr>
            <a:r>
              <a:rPr lang="nb-NO" sz="3800" dirty="0"/>
              <a:t> </a:t>
            </a:r>
            <a:r>
              <a:rPr lang="nb-NO" sz="3800" dirty="0" smtClean="0"/>
              <a:t>                   </a:t>
            </a:r>
            <a:r>
              <a:rPr lang="nb-NO" sz="3800" i="1" dirty="0" smtClean="0"/>
              <a:t>PO’</a:t>
            </a:r>
            <a:r>
              <a:rPr lang="nb-NO" sz="3800" dirty="0" smtClean="0"/>
              <a:t>(</a:t>
            </a:r>
            <a:r>
              <a:rPr lang="nb-NO" sz="3800" i="1" dirty="0" err="1" smtClean="0"/>
              <a:t>X</a:t>
            </a:r>
            <a:r>
              <a:rPr lang="nb-NO" sz="3800" dirty="0" smtClean="0"/>
              <a:t>) = </a:t>
            </a:r>
            <a:r>
              <a:rPr lang="nb-NO" sz="3800" i="1" dirty="0" smtClean="0"/>
              <a:t>p</a:t>
            </a:r>
            <a:r>
              <a:rPr lang="nb-NO" sz="3800" dirty="0" smtClean="0"/>
              <a:t> – </a:t>
            </a:r>
            <a:r>
              <a:rPr lang="nb-NO" sz="3800" i="1" dirty="0" smtClean="0"/>
              <a:t>C’</a:t>
            </a:r>
            <a:r>
              <a:rPr lang="nb-NO" sz="3800" dirty="0" smtClean="0"/>
              <a:t>(</a:t>
            </a:r>
            <a:r>
              <a:rPr lang="nb-NO" sz="3800" i="1" dirty="0" err="1" smtClean="0"/>
              <a:t>X</a:t>
            </a:r>
            <a:r>
              <a:rPr lang="nb-NO" sz="3800" dirty="0" smtClean="0"/>
              <a:t>) = 0     </a:t>
            </a:r>
            <a:r>
              <a:rPr lang="nb-NO" sz="3800" dirty="0" smtClean="0">
                <a:latin typeface="Cambria Math"/>
                <a:ea typeface="Cambria Math"/>
              </a:rPr>
              <a:t>⇔</a:t>
            </a:r>
            <a:r>
              <a:rPr lang="nb-NO" sz="3800" dirty="0" smtClean="0">
                <a:ea typeface="Cambria Math"/>
              </a:rPr>
              <a:t>    </a:t>
            </a:r>
            <a:r>
              <a:rPr lang="nb-NO" sz="3800" i="1" dirty="0" smtClean="0">
                <a:ea typeface="Cambria Math"/>
              </a:rPr>
              <a:t>p</a:t>
            </a:r>
            <a:r>
              <a:rPr lang="nb-NO" sz="3800" dirty="0" smtClean="0">
                <a:ea typeface="Cambria Math"/>
              </a:rPr>
              <a:t> = </a:t>
            </a:r>
            <a:r>
              <a:rPr lang="nb-NO" sz="3800" i="1" dirty="0" smtClean="0"/>
              <a:t>C’</a:t>
            </a:r>
            <a:r>
              <a:rPr lang="nb-NO" sz="3800" dirty="0" smtClean="0"/>
              <a:t>(</a:t>
            </a:r>
            <a:r>
              <a:rPr lang="nb-NO" sz="3800" i="1" dirty="0" err="1"/>
              <a:t>X</a:t>
            </a:r>
            <a:r>
              <a:rPr lang="nb-NO" sz="3800" dirty="0"/>
              <a:t>)</a:t>
            </a:r>
            <a:r>
              <a:rPr lang="nb-NO" sz="3800" dirty="0" smtClean="0">
                <a:ea typeface="Cambria Math"/>
              </a:rPr>
              <a:t> </a:t>
            </a:r>
            <a:endParaRPr lang="nb-NO" sz="3800" dirty="0"/>
          </a:p>
          <a:p>
            <a:pPr marL="82296" indent="0">
              <a:buNone/>
              <a:defRPr/>
            </a:pPr>
            <a:endParaRPr lang="nb-NO" sz="3800" dirty="0" smtClean="0"/>
          </a:p>
          <a:p>
            <a:pPr>
              <a:defRPr/>
            </a:pPr>
            <a:r>
              <a:rPr lang="nb-NO" sz="3800" dirty="0" smtClean="0"/>
              <a:t>De </a:t>
            </a:r>
            <a:r>
              <a:rPr lang="nb-NO" sz="3800" dirty="0"/>
              <a:t>tilpasser kvantumet slik at kostnaden ved siste produserte enhet er lik prisen.</a:t>
            </a:r>
          </a:p>
          <a:p>
            <a:pPr>
              <a:defRPr/>
            </a:pPr>
            <a:r>
              <a:rPr lang="nb-NO" sz="3800" dirty="0"/>
              <a:t>Grafisk fremstilling av </a:t>
            </a:r>
            <a:r>
              <a:rPr lang="nb-NO" sz="3800" i="1" dirty="0"/>
              <a:t>PO</a:t>
            </a:r>
            <a:r>
              <a:rPr lang="nb-NO" sz="3800" dirty="0"/>
              <a:t>: tar utgangspunkt i tilbudskurven. Tilbudskurven viser hvor mange enheter som vil tilbys dersom prisen f.eks. er </a:t>
            </a:r>
            <a:r>
              <a:rPr lang="nb-NO" sz="3800" i="1" dirty="0" smtClean="0"/>
              <a:t>p</a:t>
            </a:r>
            <a:r>
              <a:rPr lang="nb-NO" sz="3800" baseline="-25000" dirty="0" smtClean="0"/>
              <a:t>1</a:t>
            </a:r>
            <a:r>
              <a:rPr lang="nb-NO" sz="3800" dirty="0"/>
              <a:t>. </a:t>
            </a:r>
          </a:p>
          <a:p>
            <a:pPr>
              <a:defRPr/>
            </a:pPr>
            <a:r>
              <a:rPr lang="nb-NO" sz="3800" dirty="0"/>
              <a:t>For en gitt pris kan vi lese av inntekten og samlet merkostnad.</a:t>
            </a:r>
          </a:p>
          <a:p>
            <a:pPr>
              <a:defRPr/>
            </a:pPr>
            <a:r>
              <a:rPr lang="nb-NO" sz="3800" i="1" dirty="0"/>
              <a:t>PO</a:t>
            </a:r>
            <a:r>
              <a:rPr lang="nb-NO" sz="3800" dirty="0"/>
              <a:t> fremkommer som området mellom prislinja og tilbudskurven. 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FEC2-9E98-4077-8D27-ADCFEC9AB146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7592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Samfunnsøkonomisk overskudd og fullkommen konkurranse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 smtClean="0"/>
              <a:t>Vi har nå sett at konsumentene velger sitt konsum slik at </a:t>
            </a:r>
            <a:r>
              <a:rPr lang="nb-NO" i="1" dirty="0" smtClean="0"/>
              <a:t>B’</a:t>
            </a:r>
            <a:r>
              <a:rPr lang="nb-NO" dirty="0" smtClean="0"/>
              <a:t>(</a:t>
            </a:r>
            <a:r>
              <a:rPr lang="nb-NO" i="1" dirty="0" err="1" smtClean="0"/>
              <a:t>X</a:t>
            </a:r>
            <a:r>
              <a:rPr lang="nb-NO" dirty="0" smtClean="0"/>
              <a:t>) = </a:t>
            </a:r>
            <a:r>
              <a:rPr lang="nb-NO" i="1" dirty="0" smtClean="0"/>
              <a:t>p</a:t>
            </a:r>
            <a:r>
              <a:rPr lang="nb-NO" dirty="0" smtClean="0"/>
              <a:t>, og produsentene velger sitt produksjonskvantum slik at </a:t>
            </a:r>
            <a:r>
              <a:rPr lang="nb-NO" i="1" dirty="0" smtClean="0"/>
              <a:t>p</a:t>
            </a:r>
            <a:r>
              <a:rPr lang="nb-NO" dirty="0" smtClean="0"/>
              <a:t> = </a:t>
            </a:r>
            <a:r>
              <a:rPr lang="nb-NO" i="1" dirty="0" smtClean="0"/>
              <a:t>C’</a:t>
            </a:r>
            <a:r>
              <a:rPr lang="nb-NO" dirty="0" smtClean="0"/>
              <a:t>(</a:t>
            </a:r>
            <a:r>
              <a:rPr lang="nb-NO" i="1" dirty="0" err="1" smtClean="0"/>
              <a:t>X</a:t>
            </a:r>
            <a:r>
              <a:rPr lang="nb-NO" dirty="0" smtClean="0"/>
              <a:t>).</a:t>
            </a:r>
          </a:p>
          <a:p>
            <a:r>
              <a:rPr lang="nb-NO" dirty="0" smtClean="0"/>
              <a:t>Maksimalt </a:t>
            </a:r>
            <a:r>
              <a:rPr lang="nb-NO" i="1" dirty="0" smtClean="0"/>
              <a:t>SO</a:t>
            </a:r>
            <a:r>
              <a:rPr lang="nb-NO" dirty="0" smtClean="0"/>
              <a:t> finner vi ved å se på 1.ordensbetingelsen for </a:t>
            </a:r>
            <a:r>
              <a:rPr lang="nb-NO" i="1" dirty="0" smtClean="0"/>
              <a:t>SO</a:t>
            </a:r>
            <a:r>
              <a:rPr lang="nb-NO" dirty="0" smtClean="0"/>
              <a:t>:</a:t>
            </a:r>
          </a:p>
          <a:p>
            <a:pPr marL="82296" indent="0">
              <a:buNone/>
            </a:pPr>
            <a:r>
              <a:rPr lang="nb-NO" dirty="0"/>
              <a:t> </a:t>
            </a:r>
            <a:r>
              <a:rPr lang="nb-NO" dirty="0" smtClean="0"/>
              <a:t>         </a:t>
            </a:r>
            <a:r>
              <a:rPr lang="nb-NO" i="1" dirty="0" smtClean="0"/>
              <a:t>SO’</a:t>
            </a:r>
            <a:r>
              <a:rPr lang="nb-NO" dirty="0" smtClean="0"/>
              <a:t>(</a:t>
            </a:r>
            <a:r>
              <a:rPr lang="nb-NO" i="1" dirty="0" err="1" smtClean="0"/>
              <a:t>X</a:t>
            </a:r>
            <a:r>
              <a:rPr lang="nb-NO" dirty="0" smtClean="0"/>
              <a:t>) = </a:t>
            </a:r>
            <a:r>
              <a:rPr lang="nb-NO" i="1" dirty="0" smtClean="0"/>
              <a:t>KO’</a:t>
            </a:r>
            <a:r>
              <a:rPr lang="nb-NO" dirty="0" smtClean="0"/>
              <a:t>(</a:t>
            </a:r>
            <a:r>
              <a:rPr lang="nb-NO" i="1" dirty="0" err="1" smtClean="0"/>
              <a:t>X</a:t>
            </a:r>
            <a:r>
              <a:rPr lang="nb-NO" dirty="0" smtClean="0"/>
              <a:t>) + </a:t>
            </a:r>
            <a:r>
              <a:rPr lang="nb-NO" i="1" dirty="0" smtClean="0"/>
              <a:t>PO’</a:t>
            </a:r>
            <a:r>
              <a:rPr lang="nb-NO" dirty="0" smtClean="0"/>
              <a:t>(</a:t>
            </a:r>
            <a:r>
              <a:rPr lang="nb-NO" i="1" dirty="0" err="1" smtClean="0"/>
              <a:t>X</a:t>
            </a:r>
            <a:r>
              <a:rPr lang="nb-NO" dirty="0" smtClean="0"/>
              <a:t>) = 0</a:t>
            </a:r>
          </a:p>
          <a:p>
            <a:pPr marL="82296" indent="0">
              <a:buNone/>
            </a:pPr>
            <a:r>
              <a:rPr lang="nb-NO" dirty="0"/>
              <a:t> </a:t>
            </a:r>
            <a:r>
              <a:rPr lang="nb-NO" dirty="0" smtClean="0"/>
              <a:t> </a:t>
            </a:r>
            <a:r>
              <a:rPr lang="nb-NO" dirty="0" smtClean="0">
                <a:latin typeface="Cambria Math"/>
                <a:ea typeface="Cambria Math"/>
              </a:rPr>
              <a:t>⇒</a:t>
            </a:r>
            <a:r>
              <a:rPr lang="nb-NO" dirty="0" smtClean="0">
                <a:ea typeface="Cambria Math"/>
              </a:rPr>
              <a:t>     </a:t>
            </a:r>
            <a:r>
              <a:rPr lang="nb-NO" i="1" dirty="0" smtClean="0">
                <a:ea typeface="Cambria Math"/>
              </a:rPr>
              <a:t>SO’</a:t>
            </a:r>
            <a:r>
              <a:rPr lang="nb-NO" dirty="0" smtClean="0">
                <a:ea typeface="Cambria Math"/>
              </a:rPr>
              <a:t>(</a:t>
            </a:r>
            <a:r>
              <a:rPr lang="nb-NO" i="1" dirty="0" err="1" smtClean="0">
                <a:ea typeface="Cambria Math"/>
              </a:rPr>
              <a:t>X</a:t>
            </a:r>
            <a:r>
              <a:rPr lang="nb-NO" dirty="0" smtClean="0">
                <a:ea typeface="Cambria Math"/>
              </a:rPr>
              <a:t>) = </a:t>
            </a:r>
            <a:r>
              <a:rPr lang="nb-NO" i="1" dirty="0" smtClean="0">
                <a:ea typeface="Cambria Math"/>
              </a:rPr>
              <a:t>B’</a:t>
            </a:r>
            <a:r>
              <a:rPr lang="nb-NO" dirty="0" smtClean="0">
                <a:ea typeface="Cambria Math"/>
              </a:rPr>
              <a:t>(</a:t>
            </a:r>
            <a:r>
              <a:rPr lang="nb-NO" i="1" dirty="0" err="1" smtClean="0">
                <a:ea typeface="Cambria Math"/>
              </a:rPr>
              <a:t>X</a:t>
            </a:r>
            <a:r>
              <a:rPr lang="nb-NO" dirty="0" smtClean="0">
                <a:ea typeface="Cambria Math"/>
              </a:rPr>
              <a:t>) – </a:t>
            </a:r>
            <a:r>
              <a:rPr lang="nb-NO" i="1" dirty="0" smtClean="0">
                <a:ea typeface="Cambria Math"/>
              </a:rPr>
              <a:t>p</a:t>
            </a:r>
            <a:r>
              <a:rPr lang="nb-NO" dirty="0" smtClean="0">
                <a:ea typeface="Cambria Math"/>
              </a:rPr>
              <a:t> + </a:t>
            </a:r>
            <a:r>
              <a:rPr lang="nb-NO" i="1" dirty="0" smtClean="0">
                <a:ea typeface="Cambria Math"/>
              </a:rPr>
              <a:t>p</a:t>
            </a:r>
            <a:r>
              <a:rPr lang="nb-NO" dirty="0" smtClean="0">
                <a:ea typeface="Cambria Math"/>
              </a:rPr>
              <a:t> – </a:t>
            </a:r>
            <a:r>
              <a:rPr lang="nb-NO" i="1" dirty="0" smtClean="0">
                <a:ea typeface="Cambria Math"/>
              </a:rPr>
              <a:t>C’</a:t>
            </a:r>
            <a:r>
              <a:rPr lang="nb-NO" dirty="0" smtClean="0">
                <a:ea typeface="Cambria Math"/>
              </a:rPr>
              <a:t>(</a:t>
            </a:r>
            <a:r>
              <a:rPr lang="nb-NO" i="1" dirty="0" err="1" smtClean="0">
                <a:ea typeface="Cambria Math"/>
              </a:rPr>
              <a:t>X</a:t>
            </a:r>
            <a:r>
              <a:rPr lang="nb-NO" dirty="0" smtClean="0">
                <a:ea typeface="Cambria Math"/>
              </a:rPr>
              <a:t>) = 0</a:t>
            </a:r>
          </a:p>
          <a:p>
            <a:pPr marL="82296" indent="0">
              <a:buNone/>
            </a:pPr>
            <a:r>
              <a:rPr lang="nb-NO" dirty="0">
                <a:ea typeface="Cambria Math"/>
              </a:rPr>
              <a:t> </a:t>
            </a:r>
            <a:r>
              <a:rPr lang="nb-NO" dirty="0" smtClean="0">
                <a:ea typeface="Cambria Math"/>
              </a:rPr>
              <a:t> </a:t>
            </a:r>
            <a:r>
              <a:rPr lang="nb-NO" dirty="0" smtClean="0">
                <a:latin typeface="Cambria Math"/>
                <a:ea typeface="Cambria Math"/>
              </a:rPr>
              <a:t>⇒ </a:t>
            </a:r>
            <a:r>
              <a:rPr lang="nb-NO" dirty="0" smtClean="0">
                <a:ea typeface="Cambria Math"/>
              </a:rPr>
              <a:t>    </a:t>
            </a:r>
            <a:r>
              <a:rPr lang="nb-NO" i="1" dirty="0" smtClean="0">
                <a:ea typeface="Cambria Math"/>
              </a:rPr>
              <a:t>SO’</a:t>
            </a:r>
            <a:r>
              <a:rPr lang="nb-NO" dirty="0" smtClean="0">
                <a:ea typeface="Cambria Math"/>
              </a:rPr>
              <a:t>(</a:t>
            </a:r>
            <a:r>
              <a:rPr lang="nb-NO" i="1" dirty="0" err="1" smtClean="0">
                <a:ea typeface="Cambria Math"/>
              </a:rPr>
              <a:t>X</a:t>
            </a:r>
            <a:r>
              <a:rPr lang="nb-NO" dirty="0" smtClean="0">
                <a:ea typeface="Cambria Math"/>
              </a:rPr>
              <a:t>) = </a:t>
            </a:r>
            <a:r>
              <a:rPr lang="nb-NO" i="1" dirty="0" smtClean="0">
                <a:ea typeface="Cambria Math"/>
              </a:rPr>
              <a:t>B’</a:t>
            </a:r>
            <a:r>
              <a:rPr lang="nb-NO" dirty="0" smtClean="0">
                <a:ea typeface="Cambria Math"/>
              </a:rPr>
              <a:t>(</a:t>
            </a:r>
            <a:r>
              <a:rPr lang="nb-NO" i="1" dirty="0" err="1" smtClean="0">
                <a:ea typeface="Cambria Math"/>
              </a:rPr>
              <a:t>X</a:t>
            </a:r>
            <a:r>
              <a:rPr lang="nb-NO" dirty="0" smtClean="0">
                <a:ea typeface="Cambria Math"/>
              </a:rPr>
              <a:t>) – </a:t>
            </a:r>
            <a:r>
              <a:rPr lang="nb-NO" i="1" dirty="0" smtClean="0">
                <a:ea typeface="Cambria Math"/>
              </a:rPr>
              <a:t>C’</a:t>
            </a:r>
            <a:r>
              <a:rPr lang="nb-NO" dirty="0" smtClean="0">
                <a:ea typeface="Cambria Math"/>
              </a:rPr>
              <a:t>(</a:t>
            </a:r>
            <a:r>
              <a:rPr lang="nb-NO" i="1" dirty="0" err="1" smtClean="0">
                <a:ea typeface="Cambria Math"/>
              </a:rPr>
              <a:t>X</a:t>
            </a:r>
            <a:r>
              <a:rPr lang="nb-NO" dirty="0" smtClean="0">
                <a:ea typeface="Cambria Math"/>
              </a:rPr>
              <a:t>) = 0 </a:t>
            </a:r>
          </a:p>
          <a:p>
            <a:pPr marL="82296" indent="0">
              <a:buNone/>
            </a:pPr>
            <a:r>
              <a:rPr lang="nb-NO" dirty="0" smtClean="0">
                <a:latin typeface="Cambria Math"/>
                <a:ea typeface="Cambria Math"/>
              </a:rPr>
              <a:t>  ⇔                  </a:t>
            </a:r>
            <a:r>
              <a:rPr lang="nb-NO" i="1" dirty="0" smtClean="0">
                <a:ea typeface="Cambria Math"/>
              </a:rPr>
              <a:t>B</a:t>
            </a:r>
            <a:r>
              <a:rPr lang="nb-NO" i="1" dirty="0">
                <a:ea typeface="Cambria Math"/>
              </a:rPr>
              <a:t>’</a:t>
            </a:r>
            <a:r>
              <a:rPr lang="nb-NO" dirty="0">
                <a:ea typeface="Cambria Math"/>
              </a:rPr>
              <a:t>(</a:t>
            </a:r>
            <a:r>
              <a:rPr lang="nb-NO" i="1" dirty="0" err="1">
                <a:ea typeface="Cambria Math"/>
              </a:rPr>
              <a:t>X</a:t>
            </a:r>
            <a:r>
              <a:rPr lang="nb-NO" dirty="0">
                <a:ea typeface="Cambria Math"/>
              </a:rPr>
              <a:t>) </a:t>
            </a:r>
            <a:r>
              <a:rPr lang="nb-NO" dirty="0" smtClean="0">
                <a:ea typeface="Cambria Math"/>
              </a:rPr>
              <a:t>= </a:t>
            </a:r>
            <a:r>
              <a:rPr lang="nb-NO" i="1" dirty="0">
                <a:ea typeface="Cambria Math"/>
              </a:rPr>
              <a:t>C’</a:t>
            </a:r>
            <a:r>
              <a:rPr lang="nb-NO" dirty="0">
                <a:ea typeface="Cambria Math"/>
              </a:rPr>
              <a:t>(</a:t>
            </a:r>
            <a:r>
              <a:rPr lang="nb-NO" i="1" dirty="0" err="1">
                <a:ea typeface="Cambria Math"/>
              </a:rPr>
              <a:t>X</a:t>
            </a:r>
            <a:r>
              <a:rPr lang="nb-NO" dirty="0">
                <a:ea typeface="Cambria Math"/>
              </a:rPr>
              <a:t>)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FEC2-9E98-4077-8D27-ADCFEC9AB146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9373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Samfunnsøkonomisk overskudd og fullkommen </a:t>
            </a:r>
            <a:r>
              <a:rPr lang="nb-NO" dirty="0" smtClean="0"/>
              <a:t>konkurranse II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Er denne betingelsen tilfredsstilt i fullkommen konkurranse? </a:t>
            </a:r>
          </a:p>
          <a:p>
            <a:r>
              <a:rPr lang="nb-NO" dirty="0" smtClean="0"/>
              <a:t>JA!</a:t>
            </a:r>
          </a:p>
          <a:p>
            <a:r>
              <a:rPr lang="nb-NO" dirty="0" smtClean="0"/>
              <a:t>Ettersom konsumenter og produsenter tilpasser seg de samme prisene, altså </a:t>
            </a:r>
            <a:r>
              <a:rPr lang="nb-NO" i="1" dirty="0" smtClean="0"/>
              <a:t>p</a:t>
            </a:r>
            <a:r>
              <a:rPr lang="nb-NO" dirty="0" smtClean="0"/>
              <a:t> = </a:t>
            </a:r>
            <a:r>
              <a:rPr lang="nb-NO" i="1" dirty="0" smtClean="0"/>
              <a:t>p</a:t>
            </a:r>
            <a:r>
              <a:rPr lang="nb-NO" dirty="0" smtClean="0"/>
              <a:t>. Vi ser da at </a:t>
            </a:r>
            <a:r>
              <a:rPr lang="nb-NO" i="1" dirty="0" smtClean="0"/>
              <a:t>B’</a:t>
            </a:r>
            <a:r>
              <a:rPr lang="nb-NO" dirty="0" smtClean="0"/>
              <a:t>(</a:t>
            </a:r>
            <a:r>
              <a:rPr lang="nb-NO" i="1" dirty="0" err="1" smtClean="0"/>
              <a:t>X</a:t>
            </a:r>
            <a:r>
              <a:rPr lang="nb-NO" dirty="0" smtClean="0"/>
              <a:t>) = </a:t>
            </a:r>
            <a:r>
              <a:rPr lang="nb-NO" i="1" dirty="0" smtClean="0"/>
              <a:t>C’</a:t>
            </a:r>
            <a:r>
              <a:rPr lang="nb-NO" dirty="0" smtClean="0"/>
              <a:t>(</a:t>
            </a:r>
            <a:r>
              <a:rPr lang="nb-NO" i="1" dirty="0" err="1" smtClean="0"/>
              <a:t>X</a:t>
            </a:r>
            <a:r>
              <a:rPr lang="nb-NO" dirty="0" smtClean="0"/>
              <a:t>), som er kravet til maksimalt </a:t>
            </a:r>
            <a:r>
              <a:rPr lang="nb-NO" i="1" dirty="0" smtClean="0"/>
              <a:t>SO</a:t>
            </a:r>
            <a:r>
              <a:rPr lang="nb-NO" dirty="0" smtClean="0"/>
              <a:t>.</a:t>
            </a:r>
          </a:p>
          <a:p>
            <a:r>
              <a:rPr lang="nb-NO" i="1" dirty="0" smtClean="0"/>
              <a:t>Fullkommen konkurranse gir altså maksimalt samfunnsøkonomisk overskudd.</a:t>
            </a:r>
            <a:endParaRPr lang="nb-NO" i="1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FEC2-9E98-4077-8D27-ADCFEC9AB146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95195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Avgift og velferd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nb-NO" sz="2600" dirty="0"/>
              <a:t>Hva skjer med det samfunnsøkonomiske overskuddet ved innføring av en avgift ?</a:t>
            </a:r>
          </a:p>
          <a:p>
            <a:pPr>
              <a:lnSpc>
                <a:spcPct val="90000"/>
              </a:lnSpc>
            </a:pPr>
            <a:r>
              <a:rPr lang="nb-NO" sz="2600" dirty="0"/>
              <a:t>Vi har allerede sett at avgiften fører til en ”glippe” eller en ”kile” mellom den prisen som produsenten mottar, og den prisen som konsumenten betaler.</a:t>
            </a:r>
          </a:p>
          <a:p>
            <a:pPr>
              <a:lnSpc>
                <a:spcPct val="90000"/>
              </a:lnSpc>
            </a:pPr>
            <a:r>
              <a:rPr lang="nb-NO" sz="2600" dirty="0"/>
              <a:t>Grafisk analyse på tavla.</a:t>
            </a:r>
          </a:p>
          <a:p>
            <a:pPr>
              <a:lnSpc>
                <a:spcPct val="90000"/>
              </a:lnSpc>
            </a:pPr>
            <a:r>
              <a:rPr lang="nb-NO" sz="2600" dirty="0"/>
              <a:t>Av analysen kommer det frem at tapet til konsumenten og produsenten er større enn gevinsten til myndighetene. Denne reduksjonen i det samfunnsøkonomiske overskuddet kalles for </a:t>
            </a:r>
            <a:r>
              <a:rPr lang="nb-NO" sz="2600" dirty="0" err="1"/>
              <a:t>dødvektstap</a:t>
            </a:r>
            <a:r>
              <a:rPr lang="nb-NO" sz="2600" dirty="0"/>
              <a:t> eller effektivitetstap.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FEC2-9E98-4077-8D27-ADCFEC9AB146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9455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nb-NO" sz="2800" dirty="0"/>
              <a:t>Etterspørsel: P = 20 – </a:t>
            </a:r>
            <a:r>
              <a:rPr lang="nb-NO" sz="2800" dirty="0" err="1"/>
              <a:t>X</a:t>
            </a:r>
            <a:r>
              <a:rPr lang="nb-NO" sz="2800" dirty="0"/>
              <a:t>. Tilbud: P = 2 + 2X</a:t>
            </a:r>
          </a:p>
          <a:p>
            <a:pPr marL="514350" indent="-514350">
              <a:buFont typeface="Wingdings" pitchFamily="2" charset="2"/>
              <a:buAutoNum type="alphaLcParenBoth"/>
              <a:defRPr/>
            </a:pPr>
            <a:r>
              <a:rPr lang="nb-NO" sz="2800" dirty="0"/>
              <a:t>Finn likevektspris, omsatt kvantum og vis  tilpasningen grafisk.</a:t>
            </a:r>
          </a:p>
          <a:p>
            <a:pPr marL="514350" indent="-514350">
              <a:buFont typeface="Wingdings" pitchFamily="2" charset="2"/>
              <a:buAutoNum type="alphaLcParenBoth"/>
              <a:defRPr/>
            </a:pPr>
            <a:r>
              <a:rPr lang="nb-NO" sz="2800" dirty="0"/>
              <a:t>Regn ut KO, PO og SO.</a:t>
            </a:r>
          </a:p>
          <a:p>
            <a:pPr marL="514350" indent="-514350">
              <a:buFont typeface="Wingdings" pitchFamily="2" charset="2"/>
              <a:buAutoNum type="alphaLcParenBoth"/>
              <a:defRPr/>
            </a:pPr>
            <a:r>
              <a:rPr lang="nb-NO" sz="2800" dirty="0"/>
              <a:t>Det innføres en skatt på 3 kroner per produserte enhet. Sett opp ny tilbudsfunksjon og regn ut P</a:t>
            </a:r>
            <a:r>
              <a:rPr lang="nb-NO" sz="2800" baseline="30000" dirty="0"/>
              <a:t>P</a:t>
            </a:r>
            <a:r>
              <a:rPr lang="nb-NO" sz="2800" dirty="0"/>
              <a:t>, P</a:t>
            </a:r>
            <a:r>
              <a:rPr lang="nb-NO" sz="2800" baseline="30000" dirty="0"/>
              <a:t>K</a:t>
            </a:r>
            <a:r>
              <a:rPr lang="nb-NO" sz="2800" dirty="0"/>
              <a:t> og omsatt kvantum.</a:t>
            </a:r>
          </a:p>
          <a:p>
            <a:pPr marL="514350" indent="-514350">
              <a:buFont typeface="Wingdings" pitchFamily="2" charset="2"/>
              <a:buAutoNum type="alphaLcParenBoth"/>
              <a:defRPr/>
            </a:pPr>
            <a:r>
              <a:rPr lang="nb-NO" sz="2800" dirty="0"/>
              <a:t>Hva blir KO, PO og SO nå?</a:t>
            </a:r>
          </a:p>
          <a:p>
            <a:pPr marL="514350" indent="-514350">
              <a:buFont typeface="Wingdings" pitchFamily="2" charset="2"/>
              <a:buAutoNum type="alphaLcParenBoth"/>
              <a:defRPr/>
            </a:pPr>
            <a:r>
              <a:rPr lang="nb-NO" sz="2800" dirty="0"/>
              <a:t>Regn ut avgiftsinntekten for staten og effektivitetstapet</a:t>
            </a:r>
            <a:r>
              <a:rPr lang="nb-NO" sz="2800" dirty="0" smtClean="0"/>
              <a:t>.</a:t>
            </a:r>
            <a:endParaRPr lang="nb-NO" sz="280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19EA-9C57-45B2-816C-368C08D016ED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750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Innledning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nb-NO" sz="2200" dirty="0" smtClean="0"/>
              <a:t>Vi begynte dette kurset med å se på markedsformen fullkommen konkurranse. Vi skal nå se nærmere på denne.  </a:t>
            </a:r>
          </a:p>
          <a:p>
            <a:pPr>
              <a:lnSpc>
                <a:spcPct val="90000"/>
              </a:lnSpc>
            </a:pPr>
            <a:r>
              <a:rPr lang="nb-NO" sz="2200" dirty="0" smtClean="0"/>
              <a:t>Spesielt skal vi se på: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nb-NO" sz="2200" dirty="0"/>
              <a:t> </a:t>
            </a:r>
            <a:r>
              <a:rPr lang="nb-NO" sz="2200" dirty="0" smtClean="0"/>
              <a:t>  - Forutsetningene som markedsformen bygger på.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nb-NO" sz="2200" dirty="0"/>
              <a:t> </a:t>
            </a:r>
            <a:r>
              <a:rPr lang="nb-NO" sz="2200" dirty="0" smtClean="0"/>
              <a:t>  - Samfunnsøkonomisk overskudd (lønnsomhet) i forbindelse  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nb-NO" sz="2200" dirty="0"/>
              <a:t> </a:t>
            </a:r>
            <a:r>
              <a:rPr lang="nb-NO" sz="2200" dirty="0" smtClean="0"/>
              <a:t>    med denne måten å organisere markedet på. </a:t>
            </a:r>
          </a:p>
          <a:p>
            <a:pPr>
              <a:lnSpc>
                <a:spcPct val="90000"/>
              </a:lnSpc>
            </a:pPr>
            <a:r>
              <a:rPr lang="nb-NO" sz="2200" dirty="0" smtClean="0"/>
              <a:t>Gjennom de foregående kapitlene har vi lært masse om konsumenter og produsenter hver for seg. Poenget </a:t>
            </a:r>
            <a:r>
              <a:rPr lang="nb-NO" sz="2200" dirty="0"/>
              <a:t>i markedsteorien er å studere hvordan disse aktørene opptrer på en markedsplass.</a:t>
            </a:r>
          </a:p>
          <a:p>
            <a:pPr>
              <a:lnSpc>
                <a:spcPct val="90000"/>
              </a:lnSpc>
            </a:pPr>
            <a:r>
              <a:rPr lang="nb-NO" sz="2200" dirty="0"/>
              <a:t>Vi skal anta at interaksjonen skjer på et varemarked der konsumentene etterspør varer, og produsentene tilbyr varer.  </a:t>
            </a:r>
          </a:p>
          <a:p>
            <a:pPr>
              <a:lnSpc>
                <a:spcPct val="90000"/>
              </a:lnSpc>
            </a:pPr>
            <a:r>
              <a:rPr lang="nb-NO" sz="2200" dirty="0"/>
              <a:t>Det finnes flere måter å organisere en markedsøkonomi på. Avhenger av varen som omsettes, antall aktører med mer</a:t>
            </a:r>
            <a:r>
              <a:rPr lang="nb-NO" sz="2200" dirty="0" smtClean="0"/>
              <a:t>.</a:t>
            </a:r>
            <a:endParaRPr lang="nb-NO" sz="220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FEC2-9E98-4077-8D27-ADCFEC9AB146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6072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Forutsetninger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nb-NO" dirty="0" smtClean="0"/>
              <a:t>Mange aktører på tilbudssiden og etterspørselssiden. Kan ikke alene påvirke prisene. Betraktes derfor som gitt.</a:t>
            </a:r>
          </a:p>
          <a:p>
            <a:pPr marL="596646" indent="-514350">
              <a:buFont typeface="+mj-lt"/>
              <a:buAutoNum type="arabicPeriod"/>
            </a:pPr>
            <a:r>
              <a:rPr lang="nb-NO" dirty="0" smtClean="0"/>
              <a:t>Prisene blir bestemt i et samspill mellom tilbydere og </a:t>
            </a:r>
            <a:r>
              <a:rPr lang="nb-NO" dirty="0" err="1" smtClean="0"/>
              <a:t>etterspørrere</a:t>
            </a:r>
            <a:r>
              <a:rPr lang="nb-NO" dirty="0" smtClean="0"/>
              <a:t>.</a:t>
            </a:r>
          </a:p>
          <a:p>
            <a:pPr marL="596646" indent="-514350">
              <a:buFont typeface="+mj-lt"/>
              <a:buAutoNum type="arabicPeriod"/>
            </a:pPr>
            <a:r>
              <a:rPr lang="nb-NO" dirty="0" smtClean="0"/>
              <a:t>Homogene (identiske) varer.</a:t>
            </a:r>
          </a:p>
          <a:p>
            <a:pPr marL="596646" indent="-514350">
              <a:buFont typeface="+mj-lt"/>
              <a:buAutoNum type="arabicPeriod"/>
            </a:pPr>
            <a:r>
              <a:rPr lang="nb-NO" dirty="0" smtClean="0"/>
              <a:t>Rasjonelle aktører: Konsumentene maksimerer nytte og produsentene maksimerer fortjeneste.</a:t>
            </a:r>
          </a:p>
          <a:p>
            <a:pPr marL="596646" indent="-514350">
              <a:buFont typeface="+mj-lt"/>
              <a:buAutoNum type="arabicPeriod"/>
            </a:pPr>
            <a:r>
              <a:rPr lang="nb-NO" dirty="0" smtClean="0"/>
              <a:t>Full informasjon om alle relevante forhold.</a:t>
            </a:r>
          </a:p>
          <a:p>
            <a:pPr marL="596646" indent="-514350">
              <a:buFont typeface="+mj-lt"/>
              <a:buAutoNum type="arabicPeriod"/>
            </a:pPr>
            <a:r>
              <a:rPr lang="nb-NO" dirty="0" smtClean="0"/>
              <a:t>Alle kan kostnadsfritt gå inn og ut av markedet.</a:t>
            </a:r>
          </a:p>
          <a:p>
            <a:pPr marL="596646" indent="-514350">
              <a:buFont typeface="+mj-lt"/>
              <a:buAutoNum type="arabicPeriod"/>
            </a:pP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FEC2-9E98-4077-8D27-ADCFEC9AB146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706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Markedslikevekt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b-NO" dirty="0" smtClean="0"/>
              <a:t>Markedstilbud: vi har allerede sett hvordan tilbudskurven er stigende i et pris-mengde diagram. MERK at vi nå kan forklare dette med stigende grensekostnadskurve.</a:t>
            </a:r>
          </a:p>
          <a:p>
            <a:r>
              <a:rPr lang="nb-NO" dirty="0" smtClean="0"/>
              <a:t>Markedsetterspørsel: som vi har sett er etterspørselskurven fallende i et pris-mengde diagram. MERK at vi nå kan forklare det med utgangspunkt i konsumentens optimale tilpasning på varemarkedet. 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FEC2-9E98-4077-8D27-ADCFEC9AB146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8926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Velferdsøkonomi og samfunnsøkonomisk overskudd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 smtClean="0"/>
              <a:t>I samfunnsøkonomi er vi naturlig nok opptatt av å vurdere om et marked eller et prosjekt eller politikkforslag er samfunnsøkonomisk lønnsomt. Når alt kommer til alt er det jo høyest mulig velferd for individene i samfunnet som er målet.</a:t>
            </a:r>
          </a:p>
          <a:p>
            <a:r>
              <a:rPr lang="nb-NO" dirty="0" smtClean="0"/>
              <a:t>For å vurdere velferden brukes begrepet samfunnsøkonomisk overskudd. </a:t>
            </a:r>
          </a:p>
          <a:p>
            <a:r>
              <a:rPr lang="nb-NO" dirty="0" smtClean="0"/>
              <a:t>Dette består av konsumentoverskudd og produsentoverskudd.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FEC2-9E98-4077-8D27-ADCFEC9AB146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675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Konsumentoverskudd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I konsumentteorien var vi opptatt av å maksimere nytte. Men hvordan måle nytte? Hvor mye du er villig til å betale for en vare kan fortelle noe om nytten du oppnår. Det kalles:</a:t>
            </a:r>
          </a:p>
          <a:p>
            <a:pPr marL="82296" indent="0">
              <a:buNone/>
            </a:pPr>
            <a:r>
              <a:rPr lang="nb-NO" dirty="0"/>
              <a:t> </a:t>
            </a:r>
            <a:r>
              <a:rPr lang="nb-NO" dirty="0" smtClean="0"/>
              <a:t>              </a:t>
            </a:r>
            <a:r>
              <a:rPr lang="nb-NO" dirty="0" smtClean="0">
                <a:latin typeface="Cambria Math"/>
                <a:ea typeface="Cambria Math"/>
              </a:rPr>
              <a:t>⇒ </a:t>
            </a:r>
            <a:r>
              <a:rPr lang="nb-NO" dirty="0" smtClean="0">
                <a:ea typeface="Cambria Math"/>
              </a:rPr>
              <a:t>Betalingsvillighet: </a:t>
            </a:r>
            <a:r>
              <a:rPr lang="nb-NO" i="1" dirty="0" smtClean="0">
                <a:ea typeface="Cambria Math"/>
              </a:rPr>
              <a:t>B</a:t>
            </a:r>
          </a:p>
          <a:p>
            <a:r>
              <a:rPr lang="nb-NO" dirty="0" smtClean="0">
                <a:ea typeface="Cambria Math"/>
              </a:rPr>
              <a:t>Betalingsvilligheten avhenger av hvor mye du har i utgangspunktet:</a:t>
            </a:r>
          </a:p>
          <a:p>
            <a:pPr marL="82296" indent="0">
              <a:buNone/>
            </a:pPr>
            <a:r>
              <a:rPr lang="nb-NO" dirty="0">
                <a:ea typeface="Cambria Math"/>
              </a:rPr>
              <a:t> </a:t>
            </a:r>
            <a:r>
              <a:rPr lang="nb-NO" dirty="0" smtClean="0">
                <a:ea typeface="Cambria Math"/>
              </a:rPr>
              <a:t>             </a:t>
            </a:r>
            <a:r>
              <a:rPr lang="nb-NO" dirty="0" smtClean="0">
                <a:latin typeface="Cambria Math"/>
                <a:ea typeface="Cambria Math"/>
              </a:rPr>
              <a:t>⇒ </a:t>
            </a:r>
            <a:r>
              <a:rPr lang="nb-NO" i="1" dirty="0" smtClean="0">
                <a:ea typeface="Cambria Math"/>
              </a:rPr>
              <a:t>B</a:t>
            </a:r>
            <a:r>
              <a:rPr lang="nb-NO" dirty="0" smtClean="0">
                <a:ea typeface="Cambria Math"/>
              </a:rPr>
              <a:t> = </a:t>
            </a:r>
            <a:r>
              <a:rPr lang="nb-NO" i="1" dirty="0" smtClean="0">
                <a:ea typeface="Cambria Math"/>
              </a:rPr>
              <a:t>B</a:t>
            </a:r>
            <a:r>
              <a:rPr lang="nb-NO" dirty="0" smtClean="0">
                <a:ea typeface="Cambria Math"/>
              </a:rPr>
              <a:t>(</a:t>
            </a:r>
            <a:r>
              <a:rPr lang="nb-NO" i="1" dirty="0" err="1" smtClean="0">
                <a:ea typeface="Cambria Math"/>
              </a:rPr>
              <a:t>X</a:t>
            </a:r>
            <a:r>
              <a:rPr lang="nb-NO" dirty="0" smtClean="0">
                <a:ea typeface="Cambria Math"/>
              </a:rPr>
              <a:t>)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FEC2-9E98-4077-8D27-ADCFEC9AB146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266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Konsumentoverskudd II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b-NO" sz="2900" dirty="0" smtClean="0"/>
              <a:t>For å finne et uttrykk for hvor mye du vil betale for en ekstra enhet kan vi derivere </a:t>
            </a:r>
            <a:r>
              <a:rPr lang="nb-NO" sz="2900" i="1" dirty="0" smtClean="0"/>
              <a:t>B</a:t>
            </a:r>
            <a:r>
              <a:rPr lang="nb-NO" sz="2900" dirty="0" smtClean="0"/>
              <a:t>. Det gir: </a:t>
            </a:r>
            <a:r>
              <a:rPr lang="nb-NO" sz="2900" i="1" dirty="0" smtClean="0"/>
              <a:t>B’</a:t>
            </a:r>
            <a:r>
              <a:rPr lang="nb-NO" sz="2900" dirty="0" smtClean="0"/>
              <a:t>(</a:t>
            </a:r>
            <a:r>
              <a:rPr lang="nb-NO" sz="2900" i="1" dirty="0" err="1" smtClean="0"/>
              <a:t>X</a:t>
            </a:r>
            <a:r>
              <a:rPr lang="nb-NO" sz="2900" dirty="0" smtClean="0"/>
              <a:t>). Som kalles marginal betalingsvillighet.  Avhenger også av </a:t>
            </a:r>
            <a:r>
              <a:rPr lang="nb-NO" sz="2900" i="1" dirty="0" err="1" smtClean="0"/>
              <a:t>X</a:t>
            </a:r>
            <a:r>
              <a:rPr lang="nb-NO" sz="2900" dirty="0" smtClean="0"/>
              <a:t>.</a:t>
            </a:r>
          </a:p>
          <a:p>
            <a:r>
              <a:rPr lang="nb-NO" sz="2900" dirty="0" smtClean="0"/>
              <a:t>Videre vet vi at etterspørselskurven </a:t>
            </a:r>
            <a:r>
              <a:rPr lang="nb-NO" sz="2900" dirty="0"/>
              <a:t>viser hvor mange enheter konsumenten er villig til å kjøpe ved ulike priser. Dvs. at på kurven måles endring i etterspørsel ved liten endring i pris. Dette må sammenfalle med </a:t>
            </a:r>
            <a:r>
              <a:rPr lang="nb-NO" sz="2900" dirty="0" smtClean="0"/>
              <a:t>marginal </a:t>
            </a:r>
            <a:r>
              <a:rPr lang="nb-NO" sz="2900" dirty="0"/>
              <a:t>betalingsvillighet. </a:t>
            </a:r>
          </a:p>
          <a:p>
            <a:r>
              <a:rPr lang="nb-NO" sz="2900" dirty="0"/>
              <a:t>Betalingsvilligheten blir da området under E-kurven. </a:t>
            </a:r>
          </a:p>
          <a:p>
            <a:endParaRPr lang="nb-NO" dirty="0" smtClean="0"/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FEC2-9E98-4077-8D27-ADCFEC9AB146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731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Konsumentoverskudd III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Det et imidlertid forskjell på det konsumenten er villig til å betale, og det han faktisk betaler. Det er denne differensen som er konsumentoverskuddet. </a:t>
            </a:r>
          </a:p>
          <a:p>
            <a:pPr marL="82296" indent="0">
              <a:buNone/>
            </a:pPr>
            <a:r>
              <a:rPr lang="nb-NO" dirty="0" smtClean="0"/>
              <a:t>          </a:t>
            </a:r>
            <a:r>
              <a:rPr lang="nb-NO" dirty="0" smtClean="0">
                <a:latin typeface="Cambria Math"/>
                <a:ea typeface="Cambria Math"/>
              </a:rPr>
              <a:t>⇒   </a:t>
            </a:r>
            <a:r>
              <a:rPr lang="nb-NO" i="1" dirty="0" smtClean="0">
                <a:ea typeface="Cambria Math"/>
              </a:rPr>
              <a:t>KO</a:t>
            </a:r>
            <a:r>
              <a:rPr lang="nb-NO" dirty="0" smtClean="0">
                <a:ea typeface="Cambria Math"/>
              </a:rPr>
              <a:t>(</a:t>
            </a:r>
            <a:r>
              <a:rPr lang="nb-NO" i="1" dirty="0" err="1" smtClean="0">
                <a:ea typeface="Cambria Math"/>
              </a:rPr>
              <a:t>X</a:t>
            </a:r>
            <a:r>
              <a:rPr lang="nb-NO" dirty="0" smtClean="0">
                <a:ea typeface="Cambria Math"/>
              </a:rPr>
              <a:t>) = </a:t>
            </a:r>
            <a:r>
              <a:rPr lang="nb-NO" i="1" dirty="0" smtClean="0">
                <a:ea typeface="Cambria Math"/>
              </a:rPr>
              <a:t>B</a:t>
            </a:r>
            <a:r>
              <a:rPr lang="nb-NO" dirty="0" smtClean="0">
                <a:ea typeface="Cambria Math"/>
              </a:rPr>
              <a:t>(</a:t>
            </a:r>
            <a:r>
              <a:rPr lang="nb-NO" i="1" dirty="0" err="1" smtClean="0">
                <a:ea typeface="Cambria Math"/>
              </a:rPr>
              <a:t>X</a:t>
            </a:r>
            <a:r>
              <a:rPr lang="nb-NO" dirty="0" smtClean="0">
                <a:ea typeface="Cambria Math"/>
              </a:rPr>
              <a:t>) – </a:t>
            </a:r>
            <a:r>
              <a:rPr lang="nb-NO" i="1" dirty="0" err="1" smtClean="0">
                <a:ea typeface="Cambria Math"/>
              </a:rPr>
              <a:t>pX</a:t>
            </a:r>
            <a:r>
              <a:rPr lang="nb-NO" dirty="0" smtClean="0">
                <a:ea typeface="Cambria Math"/>
              </a:rPr>
              <a:t> </a:t>
            </a:r>
          </a:p>
          <a:p>
            <a:r>
              <a:rPr lang="nb-NO" dirty="0" smtClean="0">
                <a:ea typeface="Cambria Math"/>
              </a:rPr>
              <a:t>Illustrasjon i figur.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FEC2-9E98-4077-8D27-ADCFEC9AB146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636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Konsumentoverskudd IV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200" dirty="0"/>
              <a:t>Merk at </a:t>
            </a:r>
            <a:r>
              <a:rPr lang="nb-NO" sz="2200" i="1" dirty="0" smtClean="0"/>
              <a:t>B</a:t>
            </a:r>
            <a:r>
              <a:rPr lang="nb-NO" sz="2200" dirty="0" smtClean="0"/>
              <a:t>(</a:t>
            </a:r>
            <a:r>
              <a:rPr lang="nb-NO" sz="2200" i="1" dirty="0" err="1" smtClean="0"/>
              <a:t>X</a:t>
            </a:r>
            <a:r>
              <a:rPr lang="nb-NO" sz="2200" dirty="0" smtClean="0"/>
              <a:t>) </a:t>
            </a:r>
            <a:r>
              <a:rPr lang="nb-NO" sz="2200" dirty="0"/>
              <a:t>her viser betalingsvillighet for </a:t>
            </a:r>
            <a:r>
              <a:rPr lang="nb-NO" sz="2200" i="1" dirty="0" err="1" smtClean="0"/>
              <a:t>X</a:t>
            </a:r>
            <a:r>
              <a:rPr lang="nb-NO" sz="2200" dirty="0" smtClean="0"/>
              <a:t> </a:t>
            </a:r>
            <a:r>
              <a:rPr lang="nb-NO" sz="2200" dirty="0"/>
              <a:t>enheter. Det konsumenten faktisk må betale for dette antallet er </a:t>
            </a:r>
            <a:r>
              <a:rPr lang="nb-NO" sz="2200" i="1" dirty="0" err="1" smtClean="0"/>
              <a:t>pX</a:t>
            </a:r>
            <a:r>
              <a:rPr lang="nb-NO" sz="2200" dirty="0" smtClean="0"/>
              <a:t>. </a:t>
            </a:r>
            <a:r>
              <a:rPr lang="nb-NO" sz="2200" dirty="0"/>
              <a:t>Ettersom begge disse leddene avhenger av </a:t>
            </a:r>
            <a:r>
              <a:rPr lang="nb-NO" sz="2200" i="1" dirty="0" err="1" smtClean="0"/>
              <a:t>X</a:t>
            </a:r>
            <a:r>
              <a:rPr lang="nb-NO" sz="2200" dirty="0" smtClean="0"/>
              <a:t>, </a:t>
            </a:r>
            <a:r>
              <a:rPr lang="nb-NO" sz="2200" dirty="0"/>
              <a:t>må også konsumentoverskuddet gjøre det, </a:t>
            </a:r>
            <a:r>
              <a:rPr lang="nb-NO" sz="2200" i="1" dirty="0" smtClean="0"/>
              <a:t>KO</a:t>
            </a:r>
            <a:r>
              <a:rPr lang="nb-NO" sz="2200" dirty="0" smtClean="0"/>
              <a:t>(</a:t>
            </a:r>
            <a:r>
              <a:rPr lang="nb-NO" sz="2200" i="1" dirty="0" err="1" smtClean="0"/>
              <a:t>X</a:t>
            </a:r>
            <a:r>
              <a:rPr lang="nb-NO" sz="2200" dirty="0" smtClean="0"/>
              <a:t>).</a:t>
            </a:r>
            <a:endParaRPr lang="nb-NO" sz="2200" dirty="0"/>
          </a:p>
          <a:p>
            <a:r>
              <a:rPr lang="nb-NO" sz="2200" dirty="0"/>
              <a:t>Optimal tilpasning for konsumenten viser det optimale antall enheter konsumenten vil kjøpe dersom han/hun maksimerer konsumentoverskuddet</a:t>
            </a:r>
            <a:r>
              <a:rPr lang="nb-NO" sz="2200" dirty="0" smtClean="0"/>
              <a:t>. Finner 1.ordensbetingelsen:</a:t>
            </a:r>
          </a:p>
          <a:p>
            <a:pPr marL="82296" indent="0">
              <a:buNone/>
            </a:pPr>
            <a:r>
              <a:rPr lang="nb-NO" sz="2200" dirty="0"/>
              <a:t> </a:t>
            </a:r>
            <a:r>
              <a:rPr lang="nb-NO" sz="2200" dirty="0" smtClean="0"/>
              <a:t>           </a:t>
            </a:r>
            <a:r>
              <a:rPr lang="nb-NO" sz="2200" i="1" dirty="0" smtClean="0"/>
              <a:t>KO</a:t>
            </a:r>
            <a:r>
              <a:rPr lang="nb-NO" sz="2200" dirty="0" smtClean="0"/>
              <a:t>’(</a:t>
            </a:r>
            <a:r>
              <a:rPr lang="nb-NO" sz="2200" i="1" dirty="0" err="1" smtClean="0"/>
              <a:t>X</a:t>
            </a:r>
            <a:r>
              <a:rPr lang="nb-NO" sz="2200" dirty="0" smtClean="0"/>
              <a:t>) = </a:t>
            </a:r>
            <a:r>
              <a:rPr lang="nb-NO" sz="2200" i="1" dirty="0" smtClean="0"/>
              <a:t>B</a:t>
            </a:r>
            <a:r>
              <a:rPr lang="nb-NO" sz="2200" dirty="0" smtClean="0"/>
              <a:t>’(</a:t>
            </a:r>
            <a:r>
              <a:rPr lang="nb-NO" sz="2200" i="1" dirty="0" err="1" smtClean="0"/>
              <a:t>X</a:t>
            </a:r>
            <a:r>
              <a:rPr lang="nb-NO" sz="2200" dirty="0" smtClean="0"/>
              <a:t>) – </a:t>
            </a:r>
            <a:r>
              <a:rPr lang="nb-NO" sz="2200" i="1" dirty="0" smtClean="0"/>
              <a:t>p</a:t>
            </a:r>
            <a:r>
              <a:rPr lang="nb-NO" sz="2200" dirty="0" smtClean="0"/>
              <a:t> = 0      </a:t>
            </a:r>
            <a:r>
              <a:rPr lang="nb-NO" sz="2200" dirty="0" smtClean="0">
                <a:latin typeface="Cambria Math"/>
                <a:ea typeface="Cambria Math"/>
              </a:rPr>
              <a:t>⇔</a:t>
            </a:r>
            <a:r>
              <a:rPr lang="nb-NO" sz="2200" dirty="0" smtClean="0">
                <a:ea typeface="Cambria Math"/>
              </a:rPr>
              <a:t>      </a:t>
            </a:r>
            <a:r>
              <a:rPr lang="nb-NO" sz="2200" i="1" dirty="0" smtClean="0">
                <a:ea typeface="Cambria Math"/>
              </a:rPr>
              <a:t>B’</a:t>
            </a:r>
            <a:r>
              <a:rPr lang="nb-NO" sz="2200" dirty="0" smtClean="0">
                <a:ea typeface="Cambria Math"/>
              </a:rPr>
              <a:t>(</a:t>
            </a:r>
            <a:r>
              <a:rPr lang="nb-NO" sz="2200" i="1" dirty="0" err="1" smtClean="0">
                <a:ea typeface="Cambria Math"/>
              </a:rPr>
              <a:t>X</a:t>
            </a:r>
            <a:r>
              <a:rPr lang="nb-NO" sz="2200" dirty="0" smtClean="0">
                <a:ea typeface="Cambria Math"/>
              </a:rPr>
              <a:t>) = </a:t>
            </a:r>
            <a:r>
              <a:rPr lang="nb-NO" sz="2200" i="1" dirty="0" smtClean="0">
                <a:ea typeface="Cambria Math"/>
              </a:rPr>
              <a:t>p</a:t>
            </a:r>
          </a:p>
          <a:p>
            <a:r>
              <a:rPr lang="nb-NO" sz="2200" dirty="0" smtClean="0">
                <a:ea typeface="Cambria Math"/>
              </a:rPr>
              <a:t>Denne betingelsen bestemmer optimal </a:t>
            </a:r>
            <a:r>
              <a:rPr lang="nb-NO" sz="2200" i="1" dirty="0" err="1" smtClean="0">
                <a:ea typeface="Cambria Math"/>
              </a:rPr>
              <a:t>X</a:t>
            </a:r>
            <a:r>
              <a:rPr lang="nb-NO" sz="2200" dirty="0" smtClean="0">
                <a:ea typeface="Cambria Math"/>
              </a:rPr>
              <a:t>. Altså:  når </a:t>
            </a:r>
            <a:r>
              <a:rPr lang="nb-NO" sz="2200" dirty="0" smtClean="0"/>
              <a:t>det </a:t>
            </a:r>
            <a:r>
              <a:rPr lang="nb-NO" sz="2200" dirty="0"/>
              <a:t>konsumenten betaler for siste enhet, er lik det konsumenten ønsker å betale for denne enheten. </a:t>
            </a:r>
          </a:p>
          <a:p>
            <a:r>
              <a:rPr lang="nb-NO" sz="2200" dirty="0" err="1"/>
              <a:t>Talleks</a:t>
            </a:r>
            <a:r>
              <a:rPr lang="nb-NO" sz="2200" dirty="0"/>
              <a:t>.: </a:t>
            </a:r>
            <a:r>
              <a:rPr lang="nb-NO" sz="2200" i="1" dirty="0" smtClean="0"/>
              <a:t>B’</a:t>
            </a:r>
            <a:r>
              <a:rPr lang="nb-NO" sz="2200" dirty="0" smtClean="0"/>
              <a:t>(</a:t>
            </a:r>
            <a:r>
              <a:rPr lang="nb-NO" sz="2200" i="1" dirty="0" err="1" smtClean="0"/>
              <a:t>X</a:t>
            </a:r>
            <a:r>
              <a:rPr lang="nb-NO" sz="2200" dirty="0" smtClean="0"/>
              <a:t>) </a:t>
            </a:r>
            <a:r>
              <a:rPr lang="nb-NO" sz="2200" dirty="0"/>
              <a:t>= 10 – </a:t>
            </a:r>
            <a:r>
              <a:rPr lang="nb-NO" sz="2200" i="1" dirty="0" err="1" smtClean="0"/>
              <a:t>X</a:t>
            </a:r>
            <a:r>
              <a:rPr lang="nb-NO" sz="2200" dirty="0" smtClean="0"/>
              <a:t>, </a:t>
            </a:r>
            <a:r>
              <a:rPr lang="nb-NO" sz="2200" dirty="0"/>
              <a:t>og </a:t>
            </a:r>
            <a:r>
              <a:rPr lang="nb-NO" sz="2200" i="1" dirty="0"/>
              <a:t>p</a:t>
            </a:r>
            <a:r>
              <a:rPr lang="nb-NO" sz="2200" dirty="0"/>
              <a:t> = 5. Vis også grafisk.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FEC2-9E98-4077-8D27-ADCFEC9AB146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39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verv">
  <a:themeElements>
    <a:clrScheme name="Enke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olverv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verv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146</TotalTime>
  <Words>1149</Words>
  <Application>Microsoft Office PowerPoint</Application>
  <PresentationFormat>Skjermfremvisning (4:3)</PresentationFormat>
  <Paragraphs>98</Paragraphs>
  <Slides>15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15</vt:i4>
      </vt:variant>
    </vt:vector>
  </HeadingPairs>
  <TitlesOfParts>
    <vt:vector size="22" baseType="lpstr">
      <vt:lpstr>Calibri</vt:lpstr>
      <vt:lpstr>Cambria Math</vt:lpstr>
      <vt:lpstr>Gill Sans MT</vt:lpstr>
      <vt:lpstr>Verdana</vt:lpstr>
      <vt:lpstr>Wingdings</vt:lpstr>
      <vt:lpstr>Wingdings 2</vt:lpstr>
      <vt:lpstr>Solverv</vt:lpstr>
      <vt:lpstr> Markedsteori: Fullkommen konkurranse</vt:lpstr>
      <vt:lpstr>Innledning</vt:lpstr>
      <vt:lpstr>Forutsetninger</vt:lpstr>
      <vt:lpstr>Markedslikevekt</vt:lpstr>
      <vt:lpstr>Velferdsøkonomi og samfunnsøkonomisk overskudd</vt:lpstr>
      <vt:lpstr>Konsumentoverskudd</vt:lpstr>
      <vt:lpstr>Konsumentoverskudd II</vt:lpstr>
      <vt:lpstr>Konsumentoverskudd III</vt:lpstr>
      <vt:lpstr>Konsumentoverskudd IV</vt:lpstr>
      <vt:lpstr>Produsentoverskudd</vt:lpstr>
      <vt:lpstr>Produsentoverskudd II</vt:lpstr>
      <vt:lpstr>Samfunnsøkonomisk overskudd og fullkommen konkurranse</vt:lpstr>
      <vt:lpstr>Samfunnsøkonomisk overskudd og fullkommen konkurranse II</vt:lpstr>
      <vt:lpstr>Avgift og velferd</vt:lpstr>
      <vt:lpstr>Eksempel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Markedsteori: Fullkommen konkurranse</dc:title>
  <dc:creator>joachim</dc:creator>
  <cp:lastModifiedBy>Joachim Thøgersen</cp:lastModifiedBy>
  <cp:revision>20</cp:revision>
  <cp:lastPrinted>2018-04-18T06:25:17Z</cp:lastPrinted>
  <dcterms:created xsi:type="dcterms:W3CDTF">2013-06-20T06:35:35Z</dcterms:created>
  <dcterms:modified xsi:type="dcterms:W3CDTF">2018-04-18T06:48:50Z</dcterms:modified>
</cp:coreProperties>
</file>