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1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4A6F1-775E-4902-8C21-9AA22038C36D}" type="datetimeFigureOut">
              <a:rPr lang="nb-NO" smtClean="0"/>
              <a:t>15.08.2016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39A06-DE86-4EAA-B175-DB91668EFCF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323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296C9-985E-4EB9-A03B-C9F3D6C7050B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551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22" name="Undertit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b-NO" smtClean="0"/>
              <a:t>Klikk for å redigere undertittelstil i malen</a:t>
            </a:r>
            <a:endParaRPr kumimoji="0"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4A28DE-57A4-45D8-9F37-F095B91CFE13}" type="datetime1">
              <a:rPr lang="nb-NO" smtClean="0"/>
              <a:t>15.08.2016</a:t>
            </a:fld>
            <a:endParaRPr lang="nb-NO"/>
          </a:p>
        </p:txBody>
      </p:sp>
      <p:sp>
        <p:nvSpPr>
          <p:cNvPr id="20" name="Plassholder for bunntekst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ACC3-240D-4E1D-A3BF-A06905858A41}" type="slidenum">
              <a:rPr lang="nb-NO" smtClean="0"/>
              <a:t>‹#›</a:t>
            </a:fld>
            <a:endParaRPr lang="nb-NO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95BADF-C460-4E25-B82C-C8D2B4F99D26}" type="datetime1">
              <a:rPr lang="nb-NO" smtClean="0"/>
              <a:t>15.08.2016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ACC3-240D-4E1D-A3BF-A06905858A41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9EAA33-FF7E-4A9B-8604-57A32078D21D}" type="datetime1">
              <a:rPr lang="nb-NO" smtClean="0"/>
              <a:t>15.08.2016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ACC3-240D-4E1D-A3BF-A06905858A41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B7F246-2CE0-4930-A901-4B0F6DD24753}" type="datetime1">
              <a:rPr lang="nb-NO" smtClean="0"/>
              <a:t>15.08.2016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ACC3-240D-4E1D-A3BF-A06905858A41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533384-AB88-4C82-BCA1-305546A7F549}" type="datetime1">
              <a:rPr lang="nb-NO" smtClean="0"/>
              <a:t>15.08.2016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ACC3-240D-4E1D-A3BF-A06905858A41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Rektangel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2058D8-81ED-49A6-A1A6-7F2DDF8D2577}" type="datetime1">
              <a:rPr lang="nb-NO" smtClean="0"/>
              <a:t>15.08.2016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ACC3-240D-4E1D-A3BF-A06905858A41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5" name="Plassholder for innhold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8F8E7-F9B4-4433-9FD1-AE5D102A2483}" type="datetime1">
              <a:rPr lang="nb-NO" smtClean="0"/>
              <a:t>15.08.2016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ACC3-240D-4E1D-A3BF-A06905858A41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B5239E-23BB-4506-BE91-0375054FC58E}" type="datetime1">
              <a:rPr lang="nb-NO" smtClean="0"/>
              <a:t>15.08.2016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ACC3-240D-4E1D-A3BF-A06905858A41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B7C023-C6F9-499B-A062-78109CA13893}" type="datetime1">
              <a:rPr lang="nb-NO" smtClean="0"/>
              <a:t>15.08.2016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ACC3-240D-4E1D-A3BF-A06905858A41}" type="slidenum">
              <a:rPr lang="nb-NO" smtClean="0"/>
              <a:t>‹#›</a:t>
            </a:fld>
            <a:endParaRPr lang="nb-NO"/>
          </a:p>
        </p:txBody>
      </p:sp>
      <p:sp>
        <p:nvSpPr>
          <p:cNvPr id="6" name="Rektangel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4D1BD6-4A95-4B3A-B217-B6F7B9AAE5EB}" type="datetime1">
              <a:rPr lang="nb-NO" smtClean="0"/>
              <a:t>15.08.2016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ACC3-240D-4E1D-A3BF-A06905858A41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F29FF9-B89F-44C8-A8FF-A31620F39965}" type="datetime1">
              <a:rPr lang="nb-NO" smtClean="0"/>
              <a:t>15.08.2016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ACC3-240D-4E1D-A3BF-A06905858A41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ktangel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nb-NO" smtClean="0"/>
              <a:t>Klikk ikonet for å legge til et bilde</a:t>
            </a:r>
            <a:endParaRPr kumimoji="0" lang="en-US" dirty="0"/>
          </a:p>
        </p:txBody>
      </p:sp>
      <p:sp>
        <p:nvSpPr>
          <p:cNvPr id="9" name="Pros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s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ktor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Smultring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ktangel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Plassholder for tittel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9" name="Plassholder for tekst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  <a:p>
            <a:pPr lvl="1" eaLnBrk="1" latinLnBrk="0" hangingPunct="1"/>
            <a:r>
              <a:rPr kumimoji="0" lang="nb-NO" smtClean="0"/>
              <a:t>Andre nivå</a:t>
            </a:r>
          </a:p>
          <a:p>
            <a:pPr lvl="2" eaLnBrk="1" latinLnBrk="0" hangingPunct="1"/>
            <a:r>
              <a:rPr kumimoji="0" lang="nb-NO" smtClean="0"/>
              <a:t>Tredje nivå</a:t>
            </a:r>
          </a:p>
          <a:p>
            <a:pPr lvl="3" eaLnBrk="1" latinLnBrk="0" hangingPunct="1"/>
            <a:r>
              <a:rPr kumimoji="0" lang="nb-NO" smtClean="0"/>
              <a:t>Fjerde nivå</a:t>
            </a:r>
          </a:p>
          <a:p>
            <a:pPr lvl="4" eaLnBrk="1" latinLnBrk="0" hangingPunct="1"/>
            <a:r>
              <a:rPr kumimoji="0" lang="nb-NO" smtClean="0"/>
              <a:t>Femte nivå</a:t>
            </a:r>
            <a:endParaRPr kumimoji="0" lang="en-US"/>
          </a:p>
        </p:txBody>
      </p:sp>
      <p:sp>
        <p:nvSpPr>
          <p:cNvPr id="24" name="Plassholder for dato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CDB8111-DCF0-4BB1-B330-9DA2EBD8BD43}" type="datetime1">
              <a:rPr lang="nb-NO" smtClean="0"/>
              <a:t>15.08.2016</a:t>
            </a:fld>
            <a:endParaRPr lang="nb-NO"/>
          </a:p>
        </p:txBody>
      </p:sp>
      <p:sp>
        <p:nvSpPr>
          <p:cNvPr id="10" name="Plassholder for bunntekst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nb-NO"/>
          </a:p>
        </p:txBody>
      </p:sp>
      <p:sp>
        <p:nvSpPr>
          <p:cNvPr id="22" name="Plassholder for lysbildenumm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529ACC3-240D-4E1D-A3BF-A06905858A41}" type="slidenum">
              <a:rPr lang="nb-NO" smtClean="0"/>
              <a:t>‹#›</a:t>
            </a:fld>
            <a:endParaRPr lang="nb-NO"/>
          </a:p>
        </p:txBody>
      </p:sp>
      <p:sp>
        <p:nvSpPr>
          <p:cNvPr id="15" name="Rektangel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Markedsteori:</a:t>
            </a:r>
            <a:br>
              <a:rPr lang="nb-NO" dirty="0" smtClean="0"/>
            </a:br>
            <a:r>
              <a:rPr lang="nb-NO" dirty="0" smtClean="0"/>
              <a:t>Monopol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Kapittel 10 (-10.6 og 10.7)</a:t>
            </a:r>
          </a:p>
          <a:p>
            <a:r>
              <a:rPr lang="nb-NO" dirty="0" smtClean="0"/>
              <a:t>Joachim Thøgersen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6148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1403648" y="1772816"/>
            <a:ext cx="7498080" cy="4800600"/>
          </a:xfrm>
        </p:spPr>
        <p:txBody>
          <a:bodyPr>
            <a:normAutofit/>
          </a:bodyPr>
          <a:lstStyle/>
          <a:p>
            <a:r>
              <a:rPr lang="nb-NO" sz="2600" dirty="0" smtClean="0"/>
              <a:t>Det første du må bli fortrolig med i denne forklaringen er at prisen ikke er konstant, men avhenger av kvantumet. </a:t>
            </a:r>
          </a:p>
          <a:p>
            <a:r>
              <a:rPr lang="nb-NO" sz="2600" dirty="0" smtClean="0"/>
              <a:t>Du kan tenke på det slik: monopolisten bestemmer sin produksjonsmengde, og deretter bestemmes prisen av konsumentenes betalingsvillighet. </a:t>
            </a:r>
          </a:p>
          <a:p>
            <a:r>
              <a:rPr lang="nb-NO" sz="2600" dirty="0" smtClean="0"/>
              <a:t>Altså er </a:t>
            </a:r>
            <a:r>
              <a:rPr lang="nb-NO" sz="2600" i="1" dirty="0" smtClean="0"/>
              <a:t>p</a:t>
            </a:r>
            <a:r>
              <a:rPr lang="nb-NO" sz="2600" dirty="0" smtClean="0"/>
              <a:t> avhengig av </a:t>
            </a:r>
            <a:r>
              <a:rPr lang="nb-NO" sz="2600" i="1" dirty="0" err="1" smtClean="0"/>
              <a:t>X</a:t>
            </a:r>
            <a:r>
              <a:rPr lang="nb-NO" sz="2600" dirty="0" smtClean="0"/>
              <a:t>. Matematisk: </a:t>
            </a:r>
          </a:p>
          <a:p>
            <a:pPr marL="109728" indent="0">
              <a:buNone/>
            </a:pPr>
            <a:r>
              <a:rPr lang="nb-NO" sz="2600" dirty="0"/>
              <a:t> </a:t>
            </a:r>
            <a:r>
              <a:rPr lang="nb-NO" sz="2600" dirty="0" smtClean="0"/>
              <a:t>                         </a:t>
            </a:r>
            <a:r>
              <a:rPr lang="nb-NO" sz="2600" i="1" dirty="0" smtClean="0"/>
              <a:t>p</a:t>
            </a:r>
            <a:r>
              <a:rPr lang="nb-NO" sz="2600" dirty="0" smtClean="0"/>
              <a:t> = </a:t>
            </a:r>
            <a:r>
              <a:rPr lang="nb-NO" sz="2600" i="1" dirty="0" smtClean="0"/>
              <a:t>p</a:t>
            </a:r>
            <a:r>
              <a:rPr lang="nb-NO" sz="2600" dirty="0" smtClean="0"/>
              <a:t>(</a:t>
            </a:r>
            <a:r>
              <a:rPr lang="nb-NO" sz="2600" i="1" dirty="0" err="1" smtClean="0"/>
              <a:t>X</a:t>
            </a:r>
            <a:r>
              <a:rPr lang="nb-NO" sz="2600" dirty="0" smtClean="0"/>
              <a:t>)</a:t>
            </a:r>
          </a:p>
          <a:p>
            <a:pPr marL="566928" indent="-457200"/>
            <a:r>
              <a:rPr lang="nb-NO" sz="2600" dirty="0" smtClean="0"/>
              <a:t>Utledning på tavla.</a:t>
            </a:r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Monopolistens tilpasning:</a:t>
            </a:r>
            <a:br>
              <a:rPr lang="nb-NO" dirty="0" smtClean="0"/>
            </a:br>
            <a:r>
              <a:rPr lang="nb-NO" dirty="0" smtClean="0"/>
              <a:t>matematisk forklaring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CBD0-1BF7-4D4D-8D9D-8EE3BE5447E8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643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3000" dirty="0" smtClean="0"/>
              <a:t/>
            </a:r>
            <a:br>
              <a:rPr lang="nb-NO" sz="3000" dirty="0" smtClean="0"/>
            </a:br>
            <a:r>
              <a:rPr lang="nb-NO" sz="3200" dirty="0" smtClean="0"/>
              <a:t>Samfunnsøkonomisk </a:t>
            </a:r>
            <a:r>
              <a:rPr lang="nb-NO" sz="3200" dirty="0"/>
              <a:t>overskudd </a:t>
            </a:r>
            <a:r>
              <a:rPr lang="nb-NO" sz="3200" dirty="0" smtClean="0"/>
              <a:t>ved</a:t>
            </a:r>
            <a:r>
              <a:rPr lang="nb-NO" sz="3200" dirty="0" smtClean="0"/>
              <a:t> </a:t>
            </a:r>
            <a:r>
              <a:rPr lang="nb-NO" sz="3200" dirty="0"/>
              <a:t>monopol  </a:t>
            </a:r>
            <a:br>
              <a:rPr lang="nb-NO" sz="3200" dirty="0"/>
            </a:b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Vi har allerede sett at produsenten ved monopol tar en pris som er større enn </a:t>
            </a:r>
            <a:r>
              <a:rPr lang="nb-NO" sz="2800" dirty="0" smtClean="0"/>
              <a:t>grensekostnaden</a:t>
            </a:r>
            <a:r>
              <a:rPr lang="nb-NO" sz="2800" dirty="0" smtClean="0"/>
              <a:t>. </a:t>
            </a:r>
            <a:endParaRPr lang="nb-NO" sz="2800" dirty="0"/>
          </a:p>
          <a:p>
            <a:r>
              <a:rPr lang="nb-NO" sz="2800" dirty="0"/>
              <a:t>Dette betyr at prisen er større ved monopol enn ved fullkommen konkurranse. </a:t>
            </a:r>
          </a:p>
          <a:p>
            <a:r>
              <a:rPr lang="nb-NO" sz="2800" dirty="0" smtClean="0"/>
              <a:t>Virker rimelig at </a:t>
            </a:r>
            <a:r>
              <a:rPr lang="nb-NO" sz="2800" dirty="0" smtClean="0"/>
              <a:t>produsentoverskuddet </a:t>
            </a:r>
            <a:r>
              <a:rPr lang="nb-NO" sz="2800" dirty="0"/>
              <a:t>er større</a:t>
            </a:r>
            <a:r>
              <a:rPr lang="nb-NO" sz="2800" dirty="0" smtClean="0"/>
              <a:t>. Enn ved fullkommen konkurranse. </a:t>
            </a:r>
            <a:r>
              <a:rPr lang="nb-NO" sz="2800" dirty="0"/>
              <a:t>Men: er </a:t>
            </a:r>
            <a:r>
              <a:rPr lang="nb-NO" sz="2800" i="1" dirty="0"/>
              <a:t>PO</a:t>
            </a:r>
            <a:r>
              <a:rPr lang="nb-NO" sz="2800" dirty="0"/>
              <a:t> såpass stort at det oppveier for de ekstra kostnadene som konsumenten påføres???</a:t>
            </a:r>
          </a:p>
          <a:p>
            <a:r>
              <a:rPr lang="nb-NO" sz="2800" dirty="0"/>
              <a:t>Grafisk illustrasjon.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ACC3-240D-4E1D-A3BF-A06905858A41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008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Sammenligning av monopol og fullkommen konkurranse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113234" y="1556792"/>
            <a:ext cx="7514035" cy="4320480"/>
          </a:xfrm>
        </p:spPr>
        <p:txBody>
          <a:bodyPr>
            <a:noAutofit/>
          </a:bodyPr>
          <a:lstStyle/>
          <a:p>
            <a:r>
              <a:rPr lang="nb-NO" sz="2200" dirty="0" smtClean="0"/>
              <a:t>Ser </a:t>
            </a:r>
            <a:r>
              <a:rPr lang="nb-NO" sz="2200" dirty="0" smtClean="0"/>
              <a:t>at: </a:t>
            </a:r>
          </a:p>
          <a:p>
            <a:pPr marL="0" indent="0">
              <a:buNone/>
            </a:pPr>
            <a:r>
              <a:rPr lang="nb-NO" sz="2200" dirty="0"/>
              <a:t>	</a:t>
            </a:r>
            <a:r>
              <a:rPr lang="nb-NO" sz="2200" dirty="0" smtClean="0"/>
              <a:t>	</a:t>
            </a:r>
            <a:r>
              <a:rPr lang="nb-NO" sz="2200" i="1" dirty="0" err="1"/>
              <a:t>p</a:t>
            </a:r>
            <a:r>
              <a:rPr lang="nb-NO" sz="2200" i="1" baseline="-25000" dirty="0" err="1" smtClean="0"/>
              <a:t>M</a:t>
            </a:r>
            <a:r>
              <a:rPr lang="nb-NO" sz="2200" baseline="-25000" dirty="0" smtClean="0"/>
              <a:t> </a:t>
            </a:r>
            <a:r>
              <a:rPr lang="nb-NO" sz="2200" baseline="-25000" dirty="0"/>
              <a:t>&gt; </a:t>
            </a:r>
            <a:r>
              <a:rPr lang="nb-NO" sz="2200" i="1" dirty="0" err="1" smtClean="0"/>
              <a:t>p</a:t>
            </a:r>
            <a:r>
              <a:rPr lang="nb-NO" sz="2200" i="1" baseline="-25000" dirty="0" err="1" smtClean="0"/>
              <a:t>FK</a:t>
            </a:r>
            <a:r>
              <a:rPr lang="nb-NO" sz="2200" dirty="0"/>
              <a:t> </a:t>
            </a:r>
            <a:r>
              <a:rPr lang="nb-NO" sz="2200" dirty="0" smtClean="0"/>
              <a:t>  </a:t>
            </a:r>
            <a:r>
              <a:rPr lang="nb-NO" sz="2200" dirty="0" smtClean="0"/>
              <a:t>og    </a:t>
            </a:r>
            <a:r>
              <a:rPr lang="nb-NO" sz="2200" i="1" dirty="0"/>
              <a:t>X</a:t>
            </a:r>
            <a:r>
              <a:rPr lang="nb-NO" sz="2200" i="1" baseline="-25000" dirty="0"/>
              <a:t>M</a:t>
            </a:r>
            <a:r>
              <a:rPr lang="nb-NO" sz="2200" baseline="-25000" dirty="0"/>
              <a:t> </a:t>
            </a:r>
            <a:r>
              <a:rPr lang="nb-NO" sz="2200" dirty="0"/>
              <a:t>&lt; </a:t>
            </a:r>
            <a:r>
              <a:rPr lang="nb-NO" sz="2200" i="1" dirty="0"/>
              <a:t>X</a:t>
            </a:r>
            <a:r>
              <a:rPr lang="nb-NO" sz="2200" i="1" baseline="-25000" dirty="0"/>
              <a:t>FK</a:t>
            </a:r>
            <a:r>
              <a:rPr lang="nb-NO" sz="2200" dirty="0" smtClean="0"/>
              <a:t> </a:t>
            </a:r>
            <a:endParaRPr lang="nb-NO" sz="2200" dirty="0" smtClean="0"/>
          </a:p>
          <a:p>
            <a:endParaRPr lang="nb-NO" sz="2200" dirty="0" smtClean="0"/>
          </a:p>
          <a:p>
            <a:r>
              <a:rPr lang="nb-NO" sz="2200" dirty="0" smtClean="0"/>
              <a:t>Analyse </a:t>
            </a:r>
            <a:r>
              <a:rPr lang="nb-NO" sz="2200" dirty="0" smtClean="0"/>
              <a:t>av effektivitet: Grafisk framstilling på tavla.</a:t>
            </a:r>
          </a:p>
          <a:p>
            <a:pPr marL="0" indent="0">
              <a:buNone/>
            </a:pPr>
            <a:r>
              <a:rPr lang="nb-NO" sz="2200" dirty="0"/>
              <a:t> </a:t>
            </a:r>
            <a:r>
              <a:rPr lang="nb-NO" sz="2200" dirty="0" smtClean="0"/>
              <a:t> - Hva skjer med det samfunnsøkonomiske overskuddet?</a:t>
            </a:r>
          </a:p>
          <a:p>
            <a:pPr marL="0" indent="0">
              <a:buNone/>
            </a:pPr>
            <a:r>
              <a:rPr lang="nb-NO" sz="2200" dirty="0"/>
              <a:t> </a:t>
            </a:r>
            <a:r>
              <a:rPr lang="nb-NO" sz="2200" dirty="0" smtClean="0"/>
              <a:t> - Redusert </a:t>
            </a:r>
            <a:r>
              <a:rPr lang="nb-NO" sz="2200" i="1" dirty="0" smtClean="0"/>
              <a:t>KO</a:t>
            </a:r>
            <a:r>
              <a:rPr lang="nb-NO" sz="2200" dirty="0" smtClean="0"/>
              <a:t> og økt </a:t>
            </a:r>
            <a:r>
              <a:rPr lang="nb-NO" sz="2200" i="1" dirty="0" smtClean="0"/>
              <a:t>PO</a:t>
            </a:r>
            <a:r>
              <a:rPr lang="nb-NO" sz="2200" dirty="0" smtClean="0"/>
              <a:t>. Omfordeling. Men hva med </a:t>
            </a:r>
            <a:r>
              <a:rPr lang="nb-NO" sz="2200" dirty="0"/>
              <a:t> </a:t>
            </a:r>
            <a:r>
              <a:rPr lang="nb-NO" sz="2200" dirty="0" smtClean="0"/>
              <a:t>   </a:t>
            </a:r>
          </a:p>
          <a:p>
            <a:pPr marL="0" indent="0">
              <a:buNone/>
            </a:pPr>
            <a:r>
              <a:rPr lang="nb-NO" sz="2200" dirty="0"/>
              <a:t> </a:t>
            </a:r>
            <a:r>
              <a:rPr lang="nb-NO" sz="2200" dirty="0" smtClean="0"/>
              <a:t>   effektivitet</a:t>
            </a:r>
            <a:r>
              <a:rPr lang="nb-NO" sz="2200" dirty="0" smtClean="0"/>
              <a:t>?</a:t>
            </a:r>
          </a:p>
          <a:p>
            <a:pPr marL="0" indent="0">
              <a:buNone/>
            </a:pPr>
            <a:r>
              <a:rPr lang="nb-NO" sz="2200" dirty="0"/>
              <a:t> </a:t>
            </a:r>
            <a:r>
              <a:rPr lang="nb-NO" sz="2200" dirty="0" smtClean="0"/>
              <a:t> - Økningen i </a:t>
            </a:r>
            <a:r>
              <a:rPr lang="nb-NO" sz="2200" i="1" dirty="0" smtClean="0"/>
              <a:t>PO</a:t>
            </a:r>
            <a:r>
              <a:rPr lang="nb-NO" sz="2200" dirty="0" smtClean="0"/>
              <a:t> er mindre enn nedgangen i </a:t>
            </a:r>
            <a:r>
              <a:rPr lang="nb-NO" sz="2200" i="1" dirty="0" smtClean="0"/>
              <a:t>KO</a:t>
            </a:r>
            <a:r>
              <a:rPr lang="nb-NO" sz="2200" dirty="0" smtClean="0"/>
              <a:t>. Dvs. </a:t>
            </a:r>
            <a:endParaRPr lang="nb-NO" sz="2200" dirty="0" smtClean="0"/>
          </a:p>
          <a:p>
            <a:pPr marL="0" indent="0">
              <a:buNone/>
            </a:pPr>
            <a:r>
              <a:rPr lang="nb-NO" sz="2200" dirty="0"/>
              <a:t> </a:t>
            </a:r>
            <a:r>
              <a:rPr lang="nb-NO" sz="2200" dirty="0" smtClean="0"/>
              <a:t>   </a:t>
            </a:r>
            <a:r>
              <a:rPr lang="nb-NO" sz="2200" dirty="0" smtClean="0"/>
              <a:t>Redusert </a:t>
            </a:r>
            <a:r>
              <a:rPr lang="nb-NO" sz="2200" i="1" dirty="0" smtClean="0"/>
              <a:t>SO</a:t>
            </a:r>
            <a:r>
              <a:rPr lang="nb-NO" sz="2200" dirty="0" smtClean="0"/>
              <a:t>!</a:t>
            </a:r>
          </a:p>
          <a:p>
            <a:pPr marL="0" indent="0">
              <a:buNone/>
            </a:pPr>
            <a:r>
              <a:rPr lang="nb-NO" sz="2200" dirty="0"/>
              <a:t> </a:t>
            </a:r>
            <a:r>
              <a:rPr lang="nb-NO" sz="2200" dirty="0" smtClean="0"/>
              <a:t> - Skyldes at </a:t>
            </a:r>
            <a:r>
              <a:rPr lang="nb-NO" sz="2200" i="1" dirty="0" smtClean="0"/>
              <a:t>B’</a:t>
            </a:r>
            <a:r>
              <a:rPr lang="nb-NO" sz="2200" dirty="0" smtClean="0"/>
              <a:t>(</a:t>
            </a:r>
            <a:r>
              <a:rPr lang="nb-NO" sz="2200" i="1" dirty="0" err="1" smtClean="0"/>
              <a:t>X</a:t>
            </a:r>
            <a:r>
              <a:rPr lang="nb-NO" sz="2200" dirty="0" smtClean="0"/>
              <a:t>)</a:t>
            </a:r>
            <a:r>
              <a:rPr lang="nb-NO" sz="2200" dirty="0" smtClean="0"/>
              <a:t> &gt; </a:t>
            </a:r>
            <a:r>
              <a:rPr lang="nb-NO" sz="2200" i="1" dirty="0" smtClean="0"/>
              <a:t>C’</a:t>
            </a:r>
            <a:r>
              <a:rPr lang="nb-NO" sz="2200" dirty="0" smtClean="0"/>
              <a:t>(</a:t>
            </a:r>
            <a:r>
              <a:rPr lang="nb-NO" sz="2200" i="1" dirty="0" err="1" smtClean="0"/>
              <a:t>X</a:t>
            </a:r>
            <a:r>
              <a:rPr lang="nb-NO" sz="2200" dirty="0" smtClean="0"/>
              <a:t>). </a:t>
            </a:r>
            <a:r>
              <a:rPr lang="nb-NO" sz="2200" dirty="0" smtClean="0"/>
              <a:t>Monopolisten begrenser tilbudet </a:t>
            </a:r>
            <a:endParaRPr lang="nb-NO" sz="2200" dirty="0" smtClean="0"/>
          </a:p>
          <a:p>
            <a:pPr marL="0" indent="0">
              <a:buNone/>
            </a:pPr>
            <a:r>
              <a:rPr lang="nb-NO" sz="2200" dirty="0"/>
              <a:t> </a:t>
            </a:r>
            <a:r>
              <a:rPr lang="nb-NO" sz="2200" dirty="0" smtClean="0"/>
              <a:t>    </a:t>
            </a:r>
            <a:r>
              <a:rPr lang="nb-NO" sz="2200" dirty="0" smtClean="0"/>
              <a:t>for </a:t>
            </a:r>
            <a:r>
              <a:rPr lang="nb-NO" sz="2200" dirty="0" smtClean="0"/>
              <a:t>å presse prisen oppover.</a:t>
            </a:r>
            <a:endParaRPr lang="nb-NO" sz="2200" dirty="0"/>
          </a:p>
          <a:p>
            <a:endParaRPr lang="nb-NO" sz="2400" dirty="0" smtClean="0"/>
          </a:p>
          <a:p>
            <a:endParaRPr lang="nb-NO" sz="240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1B02-FE2C-4953-A68D-00E7F409056B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063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Innledning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/>
              <a:t>Vi skal her se nærmere på følgende:</a:t>
            </a:r>
          </a:p>
          <a:p>
            <a:pPr marL="624078" indent="-514350">
              <a:buFont typeface="+mj-lt"/>
              <a:buAutoNum type="arabicPeriod"/>
            </a:pPr>
            <a:r>
              <a:rPr lang="nb-NO" dirty="0"/>
              <a:t>Årsaker til monopol</a:t>
            </a:r>
          </a:p>
          <a:p>
            <a:pPr marL="624078" indent="-514350">
              <a:buFont typeface="+mj-lt"/>
              <a:buAutoNum type="arabicPeriod"/>
            </a:pPr>
            <a:r>
              <a:rPr lang="nb-NO" dirty="0"/>
              <a:t>Monopolistens tilpasning</a:t>
            </a:r>
          </a:p>
          <a:p>
            <a:pPr marL="624078" indent="-514350">
              <a:buFont typeface="+mj-lt"/>
              <a:buAutoNum type="arabicPeriod"/>
            </a:pPr>
            <a:r>
              <a:rPr lang="nb-NO" dirty="0" smtClean="0"/>
              <a:t>Samfunnsøkonomisk overskudd under monopol  </a:t>
            </a:r>
          </a:p>
          <a:p>
            <a:pPr>
              <a:lnSpc>
                <a:spcPct val="105000"/>
              </a:lnSpc>
            </a:pPr>
            <a:r>
              <a:rPr lang="nb-NO" dirty="0"/>
              <a:t>Ved monopol antas det fremdeles mange kjøpere, men bare </a:t>
            </a:r>
            <a:r>
              <a:rPr lang="nb-NO" u="sng" dirty="0"/>
              <a:t>en</a:t>
            </a:r>
            <a:r>
              <a:rPr lang="nb-NO" dirty="0"/>
              <a:t> tilbyder. </a:t>
            </a:r>
          </a:p>
          <a:p>
            <a:pPr>
              <a:lnSpc>
                <a:spcPct val="105000"/>
              </a:lnSpc>
            </a:pPr>
            <a:r>
              <a:rPr lang="nb-NO" dirty="0"/>
              <a:t>Det å være én gir bedriften økt kontroll mht. pris og produksjonsmengde. </a:t>
            </a:r>
          </a:p>
          <a:p>
            <a:pPr>
              <a:lnSpc>
                <a:spcPct val="105000"/>
              </a:lnSpc>
            </a:pPr>
            <a:r>
              <a:rPr lang="nb-NO" dirty="0"/>
              <a:t>Merk imidlertid at bedriften må ta hensyn til konsumentenes etterspørsel, slik at helt fritt kan den ikke tilpasse seg.</a:t>
            </a:r>
          </a:p>
          <a:p>
            <a:pPr>
              <a:lnSpc>
                <a:spcPct val="105000"/>
              </a:lnSpc>
            </a:pPr>
            <a:r>
              <a:rPr lang="nb-NO" dirty="0"/>
              <a:t>Begrensningen for monopolisten ligger altså i hva folk ønsker seg, og hvor mye de er villige til å betale. </a:t>
            </a:r>
          </a:p>
          <a:p>
            <a:pPr>
              <a:lnSpc>
                <a:spcPct val="105000"/>
              </a:lnSpc>
            </a:pPr>
            <a:r>
              <a:rPr lang="nb-NO" dirty="0"/>
              <a:t>Men konkurranse fra andre (tilbydere) slipper monopolisten (pr. definisjon).  </a:t>
            </a:r>
          </a:p>
          <a:p>
            <a:pPr marL="566928" indent="-457200"/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ACC3-240D-4E1D-A3BF-A06905858A41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10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Årsaker til monopol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5000"/>
              </a:lnSpc>
            </a:pPr>
            <a:r>
              <a:rPr lang="nb-NO" sz="3100" dirty="0"/>
              <a:t>For at et monopol skal kunne opprettholdes over tid, må det eksistere en form for etableringshinder i markedet. </a:t>
            </a:r>
          </a:p>
          <a:p>
            <a:pPr>
              <a:lnSpc>
                <a:spcPct val="105000"/>
              </a:lnSpc>
            </a:pPr>
            <a:r>
              <a:rPr lang="nb-NO" sz="3100" dirty="0"/>
              <a:t>Ved et monopol har produsenten større kontroll over prisen (prislager eller «pricemaker»), dette skaper en genuin profittmulighet. </a:t>
            </a:r>
          </a:p>
          <a:p>
            <a:pPr>
              <a:lnSpc>
                <a:spcPct val="105000"/>
              </a:lnSpc>
            </a:pPr>
            <a:r>
              <a:rPr lang="nb-NO" sz="3100" dirty="0"/>
              <a:t>Profittmuligheten vil i utgangspunktet trekke til seg andre konkurrenter, men markedshindrene gjør dette umulig. </a:t>
            </a:r>
          </a:p>
          <a:p>
            <a:pPr>
              <a:lnSpc>
                <a:spcPct val="105000"/>
              </a:lnSpc>
            </a:pPr>
            <a:r>
              <a:rPr lang="nb-NO" sz="3100" dirty="0"/>
              <a:t>Merk at dette skiller monopolet fra den enkelte bedrift i fullkommen konkurranse, som sies å være pristaker (pricetaker). 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ACC3-240D-4E1D-A3BF-A06905858A41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595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Etableringshindre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nb-NO" sz="2700" dirty="0"/>
              <a:t>Forbud mot nyetableringer: postverket, vinmonopolet. </a:t>
            </a:r>
          </a:p>
          <a:p>
            <a:pPr>
              <a:lnSpc>
                <a:spcPct val="110000"/>
              </a:lnSpc>
            </a:pPr>
            <a:r>
              <a:rPr lang="nb-NO" sz="2700" dirty="0"/>
              <a:t>Patentrettigheter: eksklusiv rettighet på produkt eller produksjonsteknikk. </a:t>
            </a:r>
          </a:p>
          <a:p>
            <a:pPr>
              <a:lnSpc>
                <a:spcPct val="110000"/>
              </a:lnSpc>
            </a:pPr>
            <a:r>
              <a:rPr lang="nb-NO" sz="2700" dirty="0"/>
              <a:t>Kontroll over sentrale produksjonsfaktorer/råvarer. </a:t>
            </a:r>
          </a:p>
          <a:p>
            <a:pPr>
              <a:lnSpc>
                <a:spcPct val="110000"/>
              </a:lnSpc>
            </a:pPr>
            <a:r>
              <a:rPr lang="nb-NO" sz="2700" dirty="0"/>
              <a:t>Lokale markeder: butikker som ligger i betydelig avstand til konkurrenter. </a:t>
            </a:r>
          </a:p>
          <a:p>
            <a:pPr>
              <a:lnSpc>
                <a:spcPct val="110000"/>
              </a:lnSpc>
            </a:pPr>
            <a:r>
              <a:rPr lang="nb-NO" sz="2700" dirty="0"/>
              <a:t>Stordriftsfordeler. Innebærer fallende enhetskostnader: jernbane (NSB</a:t>
            </a:r>
            <a:r>
              <a:rPr lang="nb-NO" sz="2700" dirty="0" smtClean="0"/>
              <a:t>).</a:t>
            </a:r>
            <a:endParaRPr lang="nb-NO" sz="270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ACC3-240D-4E1D-A3BF-A06905858A41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671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 smtClean="0"/>
              <a:t>Det er naturlig å anta at monopolisten vil maksimere fortjenesten. Spørsmålet er hvilket kvantum som gir maksimal fortjeneste.</a:t>
            </a:r>
          </a:p>
          <a:p>
            <a:r>
              <a:rPr lang="nb-NO" sz="2400" dirty="0" smtClean="0"/>
              <a:t>Svaret er: bedriften vil produsere inntil inntekten ved å produsere en ekstra enhet er lik kostnaden ved å produsere en enhet til. </a:t>
            </a:r>
          </a:p>
          <a:p>
            <a:r>
              <a:rPr lang="nb-NO" sz="2400" dirty="0" smtClean="0"/>
              <a:t>Inntekten (merk at det står inntekt og ikke profitt) bedriften får ved å produsere og selge en enhet til kalles grenseinntekten, </a:t>
            </a:r>
            <a:r>
              <a:rPr lang="nb-NO" sz="2400" i="1" dirty="0" smtClean="0"/>
              <a:t>R’</a:t>
            </a:r>
            <a:r>
              <a:rPr lang="nb-NO" sz="2400" dirty="0" smtClean="0"/>
              <a:t>(</a:t>
            </a:r>
            <a:r>
              <a:rPr lang="nb-NO" sz="2400" i="1" dirty="0" err="1" smtClean="0"/>
              <a:t>X</a:t>
            </a:r>
            <a:r>
              <a:rPr lang="nb-NO" sz="2400" dirty="0" smtClean="0"/>
              <a:t>).</a:t>
            </a:r>
          </a:p>
          <a:p>
            <a:r>
              <a:rPr lang="nb-NO" sz="2400" dirty="0" smtClean="0"/>
              <a:t>Kostnaden ved å produsere en enhet til kjenner vi som grensekostnaden, </a:t>
            </a:r>
            <a:r>
              <a:rPr lang="nb-NO" sz="2400" i="1" dirty="0" smtClean="0"/>
              <a:t>C’</a:t>
            </a:r>
            <a:r>
              <a:rPr lang="nb-NO" sz="2400" dirty="0" smtClean="0"/>
              <a:t>(</a:t>
            </a:r>
            <a:r>
              <a:rPr lang="nb-NO" sz="2400" i="1" dirty="0" err="1" smtClean="0"/>
              <a:t>X</a:t>
            </a:r>
            <a:r>
              <a:rPr lang="nb-NO" sz="2400" dirty="0" smtClean="0"/>
              <a:t>).</a:t>
            </a:r>
            <a:r>
              <a:rPr lang="nb-NO" dirty="0" smtClean="0"/>
              <a:t>  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Monopolistens tilpasning: </a:t>
            </a:r>
            <a:br>
              <a:rPr lang="nb-NO" dirty="0" smtClean="0"/>
            </a:br>
            <a:r>
              <a:rPr lang="nb-NO" dirty="0" smtClean="0"/>
              <a:t>intuitiv forklaring (I)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CBD0-1BF7-4D4D-8D9D-8EE3BE5447E8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285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800" dirty="0" smtClean="0"/>
              <a:t>Altså blir betingelsen for optimal produksjon:</a:t>
            </a:r>
          </a:p>
          <a:p>
            <a:pPr marL="109728" indent="0">
              <a:buNone/>
            </a:pPr>
            <a:r>
              <a:rPr lang="nb-NO" sz="2800" dirty="0"/>
              <a:t> </a:t>
            </a:r>
            <a:r>
              <a:rPr lang="nb-NO" sz="2800" dirty="0" smtClean="0"/>
              <a:t>                           </a:t>
            </a:r>
            <a:r>
              <a:rPr lang="nb-NO" sz="2800" i="1" dirty="0" smtClean="0"/>
              <a:t>R’</a:t>
            </a:r>
            <a:r>
              <a:rPr lang="nb-NO" sz="2800" dirty="0" smtClean="0"/>
              <a:t>(</a:t>
            </a:r>
            <a:r>
              <a:rPr lang="nb-NO" sz="2800" i="1" dirty="0" err="1" smtClean="0"/>
              <a:t>X</a:t>
            </a:r>
            <a:r>
              <a:rPr lang="nb-NO" sz="2800" dirty="0" smtClean="0"/>
              <a:t>) = </a:t>
            </a:r>
            <a:r>
              <a:rPr lang="nb-NO" sz="2800" i="1" dirty="0" smtClean="0"/>
              <a:t>C’</a:t>
            </a:r>
            <a:r>
              <a:rPr lang="nb-NO" sz="2800" dirty="0" smtClean="0"/>
              <a:t>(</a:t>
            </a:r>
            <a:r>
              <a:rPr lang="nb-NO" sz="2800" i="1" dirty="0" err="1" smtClean="0"/>
              <a:t>X</a:t>
            </a:r>
            <a:r>
              <a:rPr lang="nb-NO" sz="2800" dirty="0" smtClean="0"/>
              <a:t>)			   </a:t>
            </a:r>
          </a:p>
          <a:p>
            <a:r>
              <a:rPr lang="nb-NO" sz="2800" dirty="0" smtClean="0"/>
              <a:t>Du kan lettere se at det må være slik dersom du prøver deg med å anta at betingelsen </a:t>
            </a:r>
            <a:r>
              <a:rPr lang="nb-NO" sz="2800" u="sng" dirty="0" smtClean="0"/>
              <a:t>ikke</a:t>
            </a:r>
            <a:r>
              <a:rPr lang="nb-NO" sz="2800" dirty="0" smtClean="0"/>
              <a:t> er oppfylt.</a:t>
            </a:r>
          </a:p>
          <a:p>
            <a:r>
              <a:rPr lang="nb-NO" sz="2800" dirty="0" smtClean="0"/>
              <a:t>Hvis </a:t>
            </a:r>
            <a:r>
              <a:rPr lang="nb-NO" sz="2800" i="1" dirty="0" smtClean="0"/>
              <a:t>R’</a:t>
            </a:r>
            <a:r>
              <a:rPr lang="nb-NO" sz="2800" dirty="0" smtClean="0"/>
              <a:t>(</a:t>
            </a:r>
            <a:r>
              <a:rPr lang="nb-NO" sz="2800" i="1" dirty="0" err="1" smtClean="0"/>
              <a:t>X</a:t>
            </a:r>
            <a:r>
              <a:rPr lang="nb-NO" sz="2800" dirty="0" smtClean="0"/>
              <a:t>) &gt; </a:t>
            </a:r>
            <a:r>
              <a:rPr lang="nb-NO" sz="2800" i="1" dirty="0" smtClean="0"/>
              <a:t>C’</a:t>
            </a:r>
            <a:r>
              <a:rPr lang="nb-NO" sz="2800" dirty="0" smtClean="0"/>
              <a:t>(</a:t>
            </a:r>
            <a:r>
              <a:rPr lang="nb-NO" sz="2800" i="1" dirty="0" err="1" smtClean="0"/>
              <a:t>X</a:t>
            </a:r>
            <a:r>
              <a:rPr lang="nb-NO" sz="2800" dirty="0" smtClean="0"/>
              <a:t>) vil overskuddet øke ved økt produksjon og salg.</a:t>
            </a:r>
          </a:p>
          <a:p>
            <a:r>
              <a:rPr lang="nb-NO" sz="2800" dirty="0" smtClean="0"/>
              <a:t>Hvis </a:t>
            </a:r>
            <a:r>
              <a:rPr lang="nb-NO" sz="2800" i="1" dirty="0" smtClean="0"/>
              <a:t>R’</a:t>
            </a:r>
            <a:r>
              <a:rPr lang="nb-NO" sz="2800" dirty="0" smtClean="0"/>
              <a:t>(</a:t>
            </a:r>
            <a:r>
              <a:rPr lang="nb-NO" sz="2800" i="1" dirty="0" err="1" smtClean="0"/>
              <a:t>X</a:t>
            </a:r>
            <a:r>
              <a:rPr lang="nb-NO" sz="2800" dirty="0" smtClean="0"/>
              <a:t>) &lt; </a:t>
            </a:r>
            <a:r>
              <a:rPr lang="nb-NO" sz="2800" i="1" dirty="0" smtClean="0"/>
              <a:t>C’</a:t>
            </a:r>
            <a:r>
              <a:rPr lang="nb-NO" sz="2800" dirty="0" smtClean="0"/>
              <a:t>(</a:t>
            </a:r>
            <a:r>
              <a:rPr lang="nb-NO" sz="2800" i="1" dirty="0" err="1" smtClean="0"/>
              <a:t>X</a:t>
            </a:r>
            <a:r>
              <a:rPr lang="nb-NO" sz="2800" dirty="0" smtClean="0"/>
              <a:t>) vil overskuddet øke ved redusert produksjon og salg.  </a:t>
            </a:r>
          </a:p>
          <a:p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Monopolistens tilpasning: 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intuitiv </a:t>
            </a:r>
            <a:r>
              <a:rPr lang="nb-NO" dirty="0"/>
              <a:t>forklaring (</a:t>
            </a:r>
            <a:r>
              <a:rPr lang="nb-NO" dirty="0" smtClean="0"/>
              <a:t>II)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CBD0-1BF7-4D4D-8D9D-8EE3BE5447E8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27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dirty="0" smtClean="0"/>
              <a:t>For å kunne illustrere tilpasningen grafisk trenger vi 3 kurver. Det er etterspørselskurven, grensekostnadene og grenseinntektene.</a:t>
            </a:r>
          </a:p>
          <a:p>
            <a:r>
              <a:rPr lang="nb-NO" sz="2800" dirty="0" smtClean="0"/>
              <a:t>Det kan vises at dersom etterspørselskurven er fallende og lineær, vil </a:t>
            </a:r>
            <a:r>
              <a:rPr lang="nb-NO" sz="2800" i="1" dirty="0" smtClean="0"/>
              <a:t>R’</a:t>
            </a:r>
            <a:r>
              <a:rPr lang="nb-NO" sz="2800" dirty="0" smtClean="0"/>
              <a:t>(</a:t>
            </a:r>
            <a:r>
              <a:rPr lang="nb-NO" sz="2800" i="1" dirty="0" err="1" smtClean="0"/>
              <a:t>X</a:t>
            </a:r>
            <a:r>
              <a:rPr lang="nb-NO" sz="2800" dirty="0" smtClean="0"/>
              <a:t>)</a:t>
            </a:r>
            <a:r>
              <a:rPr lang="nb-NO" sz="2800" dirty="0" smtClean="0"/>
              <a:t>-kurven </a:t>
            </a:r>
            <a:r>
              <a:rPr lang="nb-NO" sz="2800" dirty="0" smtClean="0"/>
              <a:t>skjære prisaksen i samme punkt som etterspørselskurven, og være dobbelt så bratt. Neste side viser dette matematisk.  </a:t>
            </a:r>
            <a:endParaRPr lang="nb-NO" sz="2800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Monopolistens tilpasning</a:t>
            </a:r>
            <a:r>
              <a:rPr lang="nb-NO" dirty="0" smtClean="0"/>
              <a:t>:</a:t>
            </a:r>
            <a:br>
              <a:rPr lang="nb-NO" dirty="0" smtClean="0"/>
            </a:br>
            <a:r>
              <a:rPr lang="nb-NO" dirty="0" smtClean="0"/>
              <a:t>grafisk forklaring (I)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CBD0-1BF7-4D4D-8D9D-8EE3BE5447E8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1139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300" dirty="0" smtClean="0"/>
              <a:t>Anta at etterspørselen er gitt ved </a:t>
            </a:r>
            <a:r>
              <a:rPr lang="nb-NO" sz="2300" i="1" dirty="0" smtClean="0"/>
              <a:t>p</a:t>
            </a:r>
            <a:r>
              <a:rPr lang="nb-NO" sz="2300" dirty="0" smtClean="0"/>
              <a:t> = </a:t>
            </a:r>
            <a:r>
              <a:rPr lang="nb-NO" sz="2300" i="1" dirty="0" smtClean="0"/>
              <a:t>a</a:t>
            </a:r>
            <a:r>
              <a:rPr lang="nb-NO" sz="2300" dirty="0" smtClean="0"/>
              <a:t> - </a:t>
            </a:r>
            <a:r>
              <a:rPr lang="nb-NO" sz="2300" i="1" dirty="0" err="1" smtClean="0"/>
              <a:t>bX</a:t>
            </a:r>
            <a:r>
              <a:rPr lang="nb-NO" sz="2300" dirty="0" smtClean="0"/>
              <a:t>, der </a:t>
            </a:r>
            <a:r>
              <a:rPr lang="nb-NO" sz="2300" i="1" dirty="0" smtClean="0"/>
              <a:t>a</a:t>
            </a:r>
            <a:r>
              <a:rPr lang="nb-NO" sz="2300" dirty="0" smtClean="0"/>
              <a:t> og </a:t>
            </a:r>
            <a:r>
              <a:rPr lang="nb-NO" sz="2300" i="1" dirty="0" smtClean="0"/>
              <a:t>b</a:t>
            </a:r>
            <a:r>
              <a:rPr lang="nb-NO" sz="2300" dirty="0" smtClean="0"/>
              <a:t> er positive konstanter.</a:t>
            </a:r>
          </a:p>
          <a:p>
            <a:r>
              <a:rPr lang="nb-NO" sz="2300" dirty="0" smtClean="0"/>
              <a:t>Inntekten (</a:t>
            </a:r>
            <a:r>
              <a:rPr lang="nb-NO" sz="2300" i="1" dirty="0" smtClean="0"/>
              <a:t>R</a:t>
            </a:r>
            <a:r>
              <a:rPr lang="nb-NO" sz="2300" dirty="0" smtClean="0"/>
              <a:t>) er som vanlig pris multiplisert med mengde. Prisen </a:t>
            </a:r>
            <a:r>
              <a:rPr lang="nb-NO" sz="2300" i="1" dirty="0" smtClean="0"/>
              <a:t>p</a:t>
            </a:r>
            <a:r>
              <a:rPr lang="nb-NO" sz="2300" dirty="0" smtClean="0"/>
              <a:t> er gitt ved etterspørselsfunksjonen over. Det vil si:  </a:t>
            </a:r>
          </a:p>
          <a:p>
            <a:pPr marL="109728" indent="0">
              <a:buNone/>
            </a:pPr>
            <a:r>
              <a:rPr lang="nb-NO" sz="2300" dirty="0"/>
              <a:t> </a:t>
            </a:r>
            <a:r>
              <a:rPr lang="nb-NO" sz="2300" dirty="0" smtClean="0"/>
              <a:t>  </a:t>
            </a:r>
            <a:r>
              <a:rPr lang="nb-NO" sz="2300" i="1" dirty="0" smtClean="0"/>
              <a:t>R</a:t>
            </a:r>
            <a:r>
              <a:rPr lang="nb-NO" sz="2300" dirty="0" smtClean="0"/>
              <a:t>(</a:t>
            </a:r>
            <a:r>
              <a:rPr lang="nb-NO" sz="2300" i="1" dirty="0" err="1" smtClean="0"/>
              <a:t>X</a:t>
            </a:r>
            <a:r>
              <a:rPr lang="nb-NO" sz="2300" dirty="0" smtClean="0"/>
              <a:t>) = </a:t>
            </a:r>
            <a:r>
              <a:rPr lang="nb-NO" sz="2300" i="1" dirty="0" err="1" smtClean="0"/>
              <a:t>p</a:t>
            </a:r>
            <a:r>
              <a:rPr lang="nb-NO" sz="2300" dirty="0" err="1" smtClean="0">
                <a:latin typeface="Cambria Math"/>
                <a:ea typeface="Cambria Math"/>
              </a:rPr>
              <a:t>∙</a:t>
            </a:r>
            <a:r>
              <a:rPr lang="nb-NO" sz="2300" i="1" dirty="0" err="1" smtClean="0"/>
              <a:t>X</a:t>
            </a:r>
            <a:r>
              <a:rPr lang="nb-NO" sz="2300" dirty="0" smtClean="0"/>
              <a:t> = (</a:t>
            </a:r>
            <a:r>
              <a:rPr lang="nb-NO" sz="2300" i="1" dirty="0" smtClean="0"/>
              <a:t>a</a:t>
            </a:r>
            <a:r>
              <a:rPr lang="nb-NO" sz="2300" dirty="0" smtClean="0"/>
              <a:t> - </a:t>
            </a:r>
            <a:r>
              <a:rPr lang="nb-NO" sz="2300" i="1" dirty="0" err="1" smtClean="0"/>
              <a:t>bX</a:t>
            </a:r>
            <a:r>
              <a:rPr lang="nb-NO" sz="2300" dirty="0" smtClean="0"/>
              <a:t>)</a:t>
            </a:r>
            <a:r>
              <a:rPr lang="nb-NO" sz="2300" dirty="0">
                <a:latin typeface="Cambria Math"/>
                <a:ea typeface="Cambria Math"/>
              </a:rPr>
              <a:t> </a:t>
            </a:r>
            <a:r>
              <a:rPr lang="nb-NO" sz="2300" dirty="0" smtClean="0">
                <a:latin typeface="Cambria Math"/>
                <a:ea typeface="Cambria Math"/>
              </a:rPr>
              <a:t>∙</a:t>
            </a:r>
            <a:r>
              <a:rPr lang="nb-NO" sz="2300" dirty="0" smtClean="0"/>
              <a:t> </a:t>
            </a:r>
            <a:r>
              <a:rPr lang="nb-NO" sz="2300" i="1" dirty="0" err="1" smtClean="0"/>
              <a:t>X</a:t>
            </a:r>
            <a:r>
              <a:rPr lang="nb-NO" sz="2300" dirty="0" smtClean="0"/>
              <a:t> = </a:t>
            </a:r>
            <a:r>
              <a:rPr lang="nb-NO" sz="2300" i="1" dirty="0" err="1" smtClean="0"/>
              <a:t>aX</a:t>
            </a:r>
            <a:r>
              <a:rPr lang="nb-NO" sz="2300" dirty="0" smtClean="0"/>
              <a:t> – </a:t>
            </a:r>
            <a:r>
              <a:rPr lang="nb-NO" sz="2300" i="1" dirty="0" smtClean="0"/>
              <a:t>bX</a:t>
            </a:r>
            <a:r>
              <a:rPr lang="nb-NO" sz="2300" baseline="30000" dirty="0" smtClean="0"/>
              <a:t>2</a:t>
            </a:r>
          </a:p>
          <a:p>
            <a:r>
              <a:rPr lang="nb-NO" sz="2300" dirty="0" smtClean="0"/>
              <a:t>Grenseinntekten er gitt ved:</a:t>
            </a:r>
          </a:p>
          <a:p>
            <a:pPr marL="109728" indent="0">
              <a:buNone/>
            </a:pPr>
            <a:r>
              <a:rPr lang="nb-NO" sz="2300" dirty="0"/>
              <a:t> </a:t>
            </a:r>
            <a:r>
              <a:rPr lang="nb-NO" sz="2300" dirty="0" smtClean="0"/>
              <a:t>   </a:t>
            </a:r>
            <a:r>
              <a:rPr lang="nb-NO" sz="2300" i="1" dirty="0" smtClean="0"/>
              <a:t>R’</a:t>
            </a:r>
            <a:r>
              <a:rPr lang="nb-NO" sz="2300" dirty="0" smtClean="0"/>
              <a:t>(</a:t>
            </a:r>
            <a:r>
              <a:rPr lang="nb-NO" sz="2300" i="1" dirty="0" err="1" smtClean="0"/>
              <a:t>X</a:t>
            </a:r>
            <a:r>
              <a:rPr lang="nb-NO" sz="2300" dirty="0" smtClean="0"/>
              <a:t>) = </a:t>
            </a:r>
            <a:r>
              <a:rPr lang="nb-NO" sz="2300" i="1" dirty="0" smtClean="0"/>
              <a:t>a</a:t>
            </a:r>
            <a:r>
              <a:rPr lang="nb-NO" sz="2300" dirty="0" smtClean="0"/>
              <a:t> – 2</a:t>
            </a:r>
            <a:r>
              <a:rPr lang="nb-NO" sz="2300" i="1" dirty="0" smtClean="0"/>
              <a:t>bX</a:t>
            </a:r>
          </a:p>
          <a:p>
            <a:r>
              <a:rPr lang="nb-NO" sz="2300" dirty="0" smtClean="0"/>
              <a:t>Vi ser da at stigningstallet til etterspørselskurven er </a:t>
            </a:r>
          </a:p>
          <a:p>
            <a:pPr marL="109728" indent="0">
              <a:buNone/>
            </a:pPr>
            <a:r>
              <a:rPr lang="nb-NO" sz="2300" dirty="0" smtClean="0"/>
              <a:t>   –</a:t>
            </a:r>
            <a:r>
              <a:rPr lang="nb-NO" sz="2300" i="1" dirty="0" smtClean="0"/>
              <a:t>b</a:t>
            </a:r>
            <a:r>
              <a:rPr lang="nb-NO" sz="2300" dirty="0" smtClean="0"/>
              <a:t>, mens stigningstallet til </a:t>
            </a:r>
            <a:r>
              <a:rPr lang="nb-NO" sz="2300" i="1" dirty="0" smtClean="0"/>
              <a:t>R’</a:t>
            </a:r>
            <a:r>
              <a:rPr lang="nb-NO" sz="2300" dirty="0" smtClean="0"/>
              <a:t>(</a:t>
            </a:r>
            <a:r>
              <a:rPr lang="nb-NO" sz="2300" i="1" dirty="0" err="1" smtClean="0"/>
              <a:t>X</a:t>
            </a:r>
            <a:r>
              <a:rPr lang="nb-NO" sz="2300" dirty="0" smtClean="0"/>
              <a:t>) er -2</a:t>
            </a:r>
            <a:r>
              <a:rPr lang="nb-NO" sz="2300" i="1" dirty="0" smtClean="0"/>
              <a:t>b</a:t>
            </a:r>
            <a:r>
              <a:rPr lang="nb-NO" sz="2300" dirty="0" smtClean="0"/>
              <a:t>.  Altså er </a:t>
            </a:r>
            <a:r>
              <a:rPr lang="nb-NO" sz="2300" i="1" dirty="0" smtClean="0"/>
              <a:t>R’</a:t>
            </a:r>
            <a:r>
              <a:rPr lang="nb-NO" sz="2300" dirty="0" smtClean="0"/>
              <a:t>(</a:t>
            </a:r>
            <a:r>
              <a:rPr lang="nb-NO" sz="2300" i="1" dirty="0" err="1" smtClean="0"/>
              <a:t>X</a:t>
            </a:r>
            <a:r>
              <a:rPr lang="nb-NO" sz="2300" dirty="0" smtClean="0"/>
              <a:t>)   </a:t>
            </a:r>
          </a:p>
          <a:p>
            <a:pPr marL="109728" indent="0">
              <a:buNone/>
            </a:pPr>
            <a:r>
              <a:rPr lang="nb-NO" sz="2300" dirty="0"/>
              <a:t> </a:t>
            </a:r>
            <a:r>
              <a:rPr lang="nb-NO" sz="2300" dirty="0" smtClean="0"/>
              <a:t>   dobbelt så bratt.   </a:t>
            </a:r>
          </a:p>
          <a:p>
            <a:pPr marL="452628" indent="-342900"/>
            <a:r>
              <a:rPr lang="nb-NO" sz="2300" dirty="0" smtClean="0"/>
              <a:t>Figur på tavla.</a:t>
            </a:r>
          </a:p>
          <a:p>
            <a:pPr marL="109728" indent="0">
              <a:buNone/>
            </a:pP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Monopolistens tilpasning:</a:t>
            </a:r>
            <a:br>
              <a:rPr lang="nb-NO" dirty="0"/>
            </a:br>
            <a:r>
              <a:rPr lang="nb-NO" dirty="0"/>
              <a:t>grafisk forklaring (</a:t>
            </a:r>
            <a:r>
              <a:rPr lang="nb-NO" dirty="0" smtClean="0"/>
              <a:t>II)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CBD0-1BF7-4D4D-8D9D-8EE3BE5447E8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395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b-NO" sz="2200" dirty="0" smtClean="0"/>
              <a:t>Fra skjæringspunktet (mellom </a:t>
            </a:r>
            <a:r>
              <a:rPr lang="nb-NO" sz="2200" i="1" dirty="0" smtClean="0"/>
              <a:t>R’</a:t>
            </a:r>
            <a:r>
              <a:rPr lang="nb-NO" sz="2200" dirty="0" smtClean="0"/>
              <a:t>(</a:t>
            </a:r>
            <a:r>
              <a:rPr lang="nb-NO" sz="2200" i="1" dirty="0" err="1" smtClean="0"/>
              <a:t>X</a:t>
            </a:r>
            <a:r>
              <a:rPr lang="nb-NO" sz="2200" dirty="0" smtClean="0"/>
              <a:t>) og </a:t>
            </a:r>
            <a:r>
              <a:rPr lang="nb-NO" sz="2200" i="1" dirty="0" smtClean="0"/>
              <a:t>C’</a:t>
            </a:r>
            <a:r>
              <a:rPr lang="nb-NO" sz="2200" dirty="0" smtClean="0"/>
              <a:t>(</a:t>
            </a:r>
            <a:r>
              <a:rPr lang="nb-NO" sz="2200" i="1" dirty="0" err="1" smtClean="0"/>
              <a:t>X</a:t>
            </a:r>
            <a:r>
              <a:rPr lang="nb-NO" sz="2200" dirty="0" smtClean="0"/>
              <a:t>)) i figuren kan vi lese av optimalt kvantum for monopolisten på </a:t>
            </a:r>
            <a:r>
              <a:rPr lang="nb-NO" sz="2200" i="1" dirty="0" smtClean="0"/>
              <a:t>X</a:t>
            </a:r>
            <a:r>
              <a:rPr lang="nb-NO" sz="2200" dirty="0" smtClean="0"/>
              <a:t>-aksen, </a:t>
            </a:r>
            <a:r>
              <a:rPr lang="nb-NO" sz="2200" i="1" dirty="0" smtClean="0"/>
              <a:t>X</a:t>
            </a:r>
            <a:r>
              <a:rPr lang="nb-NO" sz="2200" baseline="-25000" dirty="0" smtClean="0"/>
              <a:t>1</a:t>
            </a:r>
            <a:r>
              <a:rPr lang="nb-NO" sz="2200" dirty="0" smtClean="0"/>
              <a:t>. </a:t>
            </a:r>
          </a:p>
          <a:p>
            <a:r>
              <a:rPr lang="nb-NO" sz="2200" dirty="0" smtClean="0"/>
              <a:t>Selve betingelsen, nemlig at </a:t>
            </a:r>
            <a:r>
              <a:rPr lang="nb-NO" sz="2200" i="1" dirty="0" smtClean="0"/>
              <a:t>R’</a:t>
            </a:r>
            <a:r>
              <a:rPr lang="nb-NO" sz="2200" dirty="0" smtClean="0"/>
              <a:t>(</a:t>
            </a:r>
            <a:r>
              <a:rPr lang="nb-NO" sz="2200" i="1" dirty="0" err="1" smtClean="0"/>
              <a:t>X</a:t>
            </a:r>
            <a:r>
              <a:rPr lang="nb-NO" sz="2200" dirty="0" smtClean="0"/>
              <a:t>) = </a:t>
            </a:r>
            <a:r>
              <a:rPr lang="nb-NO" sz="2200" i="1" dirty="0" smtClean="0"/>
              <a:t>C’</a:t>
            </a:r>
            <a:r>
              <a:rPr lang="nb-NO" sz="2200" dirty="0" smtClean="0"/>
              <a:t>(</a:t>
            </a:r>
            <a:r>
              <a:rPr lang="nb-NO" sz="2200" i="1" dirty="0" err="1" smtClean="0"/>
              <a:t>X</a:t>
            </a:r>
            <a:r>
              <a:rPr lang="nb-NO" sz="2200" dirty="0" smtClean="0"/>
              <a:t>), som er uttrykt i kroner, leser vi av på loddrett akse. </a:t>
            </a:r>
          </a:p>
          <a:p>
            <a:r>
              <a:rPr lang="nb-NO" sz="2200" dirty="0" smtClean="0"/>
              <a:t>For å finne monopolprisen går vi fra skjæringspunktet og opp til etterspørselskurven, og inntil </a:t>
            </a:r>
            <a:r>
              <a:rPr lang="nb-NO" sz="2200" i="1" dirty="0" smtClean="0"/>
              <a:t>p</a:t>
            </a:r>
            <a:r>
              <a:rPr lang="nb-NO" sz="2200" dirty="0" smtClean="0"/>
              <a:t>-aksen. Der kan lese vi av monopolprisen som </a:t>
            </a:r>
            <a:r>
              <a:rPr lang="nb-NO" sz="2200" i="1" dirty="0" smtClean="0"/>
              <a:t>p</a:t>
            </a:r>
            <a:r>
              <a:rPr lang="nb-NO" sz="2200" baseline="-25000" dirty="0" smtClean="0"/>
              <a:t>1</a:t>
            </a:r>
            <a:r>
              <a:rPr lang="nb-NO" sz="2200" dirty="0" smtClean="0"/>
              <a:t>. </a:t>
            </a:r>
          </a:p>
          <a:p>
            <a:r>
              <a:rPr lang="nb-NO" sz="2200" dirty="0" smtClean="0"/>
              <a:t>Merk fra figuren av </a:t>
            </a:r>
            <a:r>
              <a:rPr lang="nb-NO" sz="2200" i="1" dirty="0" smtClean="0"/>
              <a:t>p</a:t>
            </a:r>
            <a:r>
              <a:rPr lang="nb-NO" sz="2200" baseline="-25000" dirty="0" smtClean="0"/>
              <a:t>1</a:t>
            </a:r>
            <a:r>
              <a:rPr lang="nb-NO" sz="2200" dirty="0" smtClean="0"/>
              <a:t> &gt; </a:t>
            </a:r>
            <a:r>
              <a:rPr lang="nb-NO" sz="2200" i="1" dirty="0" smtClean="0"/>
              <a:t>C’</a:t>
            </a:r>
            <a:r>
              <a:rPr lang="nb-NO" sz="2200" dirty="0" smtClean="0"/>
              <a:t>(</a:t>
            </a:r>
            <a:r>
              <a:rPr lang="nb-NO" sz="2200" i="1" dirty="0" err="1" smtClean="0"/>
              <a:t>X</a:t>
            </a:r>
            <a:r>
              <a:rPr lang="nb-NO" sz="2200" dirty="0" smtClean="0"/>
              <a:t>). Dette betyr at monopolisten tar en pris for siste produserte enhet som er større enn kostnaden ved å produsere denne enheten. Dette er en viktig forskjell fra fullkommen konkurranse.    </a:t>
            </a:r>
            <a:endParaRPr lang="nb-NO" sz="2200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Monopolistens tilpasning:</a:t>
            </a:r>
            <a:br>
              <a:rPr lang="nb-NO" dirty="0"/>
            </a:br>
            <a:r>
              <a:rPr lang="nb-NO" dirty="0"/>
              <a:t>grafisk forklaring </a:t>
            </a:r>
            <a:r>
              <a:rPr lang="nb-NO" dirty="0" smtClean="0"/>
              <a:t>(III)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CBD0-1BF7-4D4D-8D9D-8EE3BE5447E8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8208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verv">
  <a:themeElements>
    <a:clrScheme name="Enke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olverv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verv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164</TotalTime>
  <Words>797</Words>
  <Application>Microsoft Office PowerPoint</Application>
  <PresentationFormat>Skjermfremvisning (4:3)</PresentationFormat>
  <Paragraphs>88</Paragraphs>
  <Slides>12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8" baseType="lpstr">
      <vt:lpstr>Calibri</vt:lpstr>
      <vt:lpstr>Cambria Math</vt:lpstr>
      <vt:lpstr>Gill Sans MT</vt:lpstr>
      <vt:lpstr>Verdana</vt:lpstr>
      <vt:lpstr>Wingdings 2</vt:lpstr>
      <vt:lpstr>Solverv</vt:lpstr>
      <vt:lpstr>Markedsteori: Monopol</vt:lpstr>
      <vt:lpstr>Innledning</vt:lpstr>
      <vt:lpstr>Årsaker til monopol</vt:lpstr>
      <vt:lpstr>Etableringshindre</vt:lpstr>
      <vt:lpstr>Monopolistens tilpasning:  intuitiv forklaring (I)</vt:lpstr>
      <vt:lpstr>Monopolistens tilpasning:  intuitiv forklaring (II)</vt:lpstr>
      <vt:lpstr>Monopolistens tilpasning: grafisk forklaring (I)</vt:lpstr>
      <vt:lpstr>Monopolistens tilpasning: grafisk forklaring (II)</vt:lpstr>
      <vt:lpstr>Monopolistens tilpasning: grafisk forklaring (III)</vt:lpstr>
      <vt:lpstr>Monopolistens tilpasning: matematisk forklaring</vt:lpstr>
      <vt:lpstr> Samfunnsøkonomisk overskudd ved monopol   </vt:lpstr>
      <vt:lpstr>Sammenligning av monopol og fullkommen konkurranse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Markedsteori: Monopol</dc:title>
  <dc:creator>joachim</dc:creator>
  <cp:lastModifiedBy>Joachim Thøgersen</cp:lastModifiedBy>
  <cp:revision>8</cp:revision>
  <dcterms:created xsi:type="dcterms:W3CDTF">2013-06-20T11:22:35Z</dcterms:created>
  <dcterms:modified xsi:type="dcterms:W3CDTF">2016-08-15T17:24:22Z</dcterms:modified>
</cp:coreProperties>
</file>