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0"/>
  </p:notesMasterIdLst>
  <p:sldIdLst>
    <p:sldId id="256" r:id="rId2"/>
    <p:sldId id="257" r:id="rId3"/>
    <p:sldId id="258" r:id="rId4"/>
    <p:sldId id="280" r:id="rId5"/>
    <p:sldId id="277" r:id="rId6"/>
    <p:sldId id="278" r:id="rId7"/>
    <p:sldId id="281" r:id="rId8"/>
    <p:sldId id="275" r:id="rId9"/>
    <p:sldId id="260" r:id="rId10"/>
    <p:sldId id="261" r:id="rId11"/>
    <p:sldId id="279" r:id="rId12"/>
    <p:sldId id="265" r:id="rId13"/>
    <p:sldId id="266" r:id="rId14"/>
    <p:sldId id="270" r:id="rId15"/>
    <p:sldId id="272" r:id="rId16"/>
    <p:sldId id="273" r:id="rId17"/>
    <p:sldId id="26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ti Bhandari" userId="d94aae53b2117bf4" providerId="Windows Live" clId="Web-{138B364F-E4BD-4EAA-9653-405388B669CC}"/>
    <pc:docChg chg="modSld">
      <pc:chgData name="Kirti Bhandari" userId="d94aae53b2117bf4" providerId="Windows Live" clId="Web-{138B364F-E4BD-4EAA-9653-405388B669CC}" dt="2017-12-07T21:16:35.351" v="65"/>
      <pc:docMkLst>
        <pc:docMk/>
      </pc:docMkLst>
      <pc:sldChg chg="modSp">
        <pc:chgData name="Kirti Bhandari" userId="d94aae53b2117bf4" providerId="Windows Live" clId="Web-{138B364F-E4BD-4EAA-9653-405388B669CC}" dt="2017-12-07T21:16:35.351" v="65"/>
        <pc:sldMkLst>
          <pc:docMk/>
          <pc:sldMk cId="4208842821" sldId="267"/>
        </pc:sldMkLst>
        <pc:spChg chg="mod">
          <ac:chgData name="Kirti Bhandari" userId="d94aae53b2117bf4" providerId="Windows Live" clId="Web-{138B364F-E4BD-4EAA-9653-405388B669CC}" dt="2017-12-07T21:16:35.351" v="65"/>
          <ac:spMkLst>
            <pc:docMk/>
            <pc:sldMk cId="4208842821" sldId="267"/>
            <ac:spMk id="3" creationId="{A07B50F4-AD6A-4B23-94D5-2708CEC9642A}"/>
          </ac:spMkLst>
        </pc:spChg>
      </pc:sldChg>
    </pc:docChg>
  </pc:docChgLst>
  <pc:docChgLst>
    <pc:chgData name="Kirti Bhandari" userId="d94aae53b2117bf4" providerId="Windows Live" clId="Web-{76AFE82F-7A7B-4FC9-96A7-B8C52BB6C586}"/>
    <pc:docChg chg="modSld">
      <pc:chgData name="Kirti Bhandari" userId="d94aae53b2117bf4" providerId="Windows Live" clId="Web-{76AFE82F-7A7B-4FC9-96A7-B8C52BB6C586}" dt="2017-12-07T21:43:11.630" v="11"/>
      <pc:docMkLst>
        <pc:docMk/>
      </pc:docMkLst>
      <pc:sldChg chg="modSp">
        <pc:chgData name="Kirti Bhandari" userId="d94aae53b2117bf4" providerId="Windows Live" clId="Web-{76AFE82F-7A7B-4FC9-96A7-B8C52BB6C586}" dt="2017-12-07T21:43:11.630" v="11"/>
        <pc:sldMkLst>
          <pc:docMk/>
          <pc:sldMk cId="4208842821" sldId="267"/>
        </pc:sldMkLst>
        <pc:spChg chg="mod">
          <ac:chgData name="Kirti Bhandari" userId="d94aae53b2117bf4" providerId="Windows Live" clId="Web-{76AFE82F-7A7B-4FC9-96A7-B8C52BB6C586}" dt="2017-12-07T21:43:11.630" v="11"/>
          <ac:spMkLst>
            <pc:docMk/>
            <pc:sldMk cId="4208842821" sldId="267"/>
            <ac:spMk id="3" creationId="{A07B50F4-AD6A-4B23-94D5-2708CEC964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9C848-25A6-476F-9032-ECEDD726213D}" type="datetimeFigureOut">
              <a:rPr lang="en-US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8D1E-EA9F-4712-811A-4EE87F947D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Reference: Ji, </a:t>
            </a:r>
            <a:r>
              <a:rPr lang="en-US" dirty="0" err="1"/>
              <a:t>Shihao</a:t>
            </a:r>
            <a:r>
              <a:rPr lang="en-US" dirty="0"/>
              <a:t>, et al. "Parallelizing word2vec in shared and distributed memory." </a:t>
            </a:r>
            <a:r>
              <a:rPr lang="en-US" i="1" dirty="0" err="1"/>
              <a:t>arXiv</a:t>
            </a:r>
            <a:r>
              <a:rPr lang="en-US" i="1" dirty="0"/>
              <a:t> preprint arXiv:1604.04661</a:t>
            </a:r>
            <a:r>
              <a:rPr lang="en-US" dirty="0"/>
              <a:t> (2016).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8D1E-EA9F-4712-811A-4EE87F947D8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7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3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3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Parallelizing Word2vec in Shared and Distributed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Team: Kirti Bhandari,  April Cai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9E2A-FC8E-49B3-BF28-E821B82D76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81225"/>
            <a:ext cx="11029950" cy="3678238"/>
          </a:xfrm>
        </p:spPr>
        <p:txBody>
          <a:bodyPr/>
          <a:lstStyle/>
          <a:p>
            <a:pPr marL="305435" indent="-305435"/>
            <a:r>
              <a:rPr lang="en-US" sz="2800" dirty="0"/>
              <a:t>Data parallelism</a:t>
            </a:r>
          </a:p>
          <a:p>
            <a:pPr marL="305435" indent="-305435"/>
            <a:r>
              <a:rPr lang="en-US" sz="2800" dirty="0"/>
              <a:t>Spatial locality</a:t>
            </a:r>
          </a:p>
          <a:p>
            <a:pPr marL="305435" indent="-305435"/>
            <a:endParaRPr lang="en-US" sz="2800" dirty="0"/>
          </a:p>
          <a:p>
            <a:pPr marL="305435" indent="-305435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4A9DB-2FB2-4B82-9B41-20552B1452DA}"/>
              </a:ext>
            </a:extLst>
          </p:cNvPr>
          <p:cNvSpPr txBox="1"/>
          <p:nvPr/>
        </p:nvSpPr>
        <p:spPr>
          <a:xfrm>
            <a:off x="247332" y="6327776"/>
            <a:ext cx="1198086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Reference: Ji, </a:t>
            </a:r>
            <a:r>
              <a:rPr lang="en-US" dirty="0" err="1"/>
              <a:t>Shihao</a:t>
            </a:r>
            <a:r>
              <a:rPr lang="en-US" dirty="0"/>
              <a:t>, et al. "Parallelizing word2vec in shared and distributed memory." </a:t>
            </a:r>
            <a:r>
              <a:rPr lang="en-US" i="1" dirty="0" err="1"/>
              <a:t>arXiv</a:t>
            </a:r>
            <a:r>
              <a:rPr lang="en-US" i="1" dirty="0"/>
              <a:t> preprint arXiv:1604.04661</a:t>
            </a:r>
            <a:r>
              <a:rPr lang="en-US" dirty="0"/>
              <a:t> (2016).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7641B94-31FF-4EA8-901A-9918E5F9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67" y="837882"/>
            <a:ext cx="8726183" cy="52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2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658AE4A-9828-4224-893B-422D549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45919B-BE21-4D43-8C20-EBD05C1EF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2938" y="2197100"/>
            <a:ext cx="5561376" cy="403111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6359966-F172-43C7-AE2A-280193C1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2171520"/>
            <a:ext cx="7052489" cy="154290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59516FF-7401-4BA3-9585-14D3730FB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3724275"/>
            <a:ext cx="6569521" cy="2717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B47FD-3E4A-43BF-A835-E8F0A3FDA7BB}"/>
              </a:ext>
            </a:extLst>
          </p:cNvPr>
          <p:cNvSpPr txBox="1"/>
          <p:nvPr/>
        </p:nvSpPr>
        <p:spPr>
          <a:xfrm>
            <a:off x="257228" y="6420432"/>
            <a:ext cx="1188318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Reference: Ji, Shihao, et al. "Parallelizing word2vec in shared and distributed memory." </a:t>
            </a:r>
            <a:r>
              <a:rPr lang="en-US" i="1"/>
              <a:t>arXiv preprint arXiv:1604.04661</a:t>
            </a:r>
            <a:r>
              <a:rPr lang="en-US"/>
              <a:t> (2016).​</a:t>
            </a:r>
          </a:p>
        </p:txBody>
      </p:sp>
    </p:spTree>
    <p:extLst>
      <p:ext uri="{BB962C8B-B14F-4D97-AF65-F5344CB8AC3E}">
        <p14:creationId xmlns:p14="http://schemas.microsoft.com/office/powerpoint/2010/main" val="40899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B2C1-FE0A-4882-8D0C-C31B8C29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5F71-66DF-4072-A743-7CF1EFF3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3200" dirty="0"/>
              <a:t>The paper suggested that distributed training with a parameter server might perform better.</a:t>
            </a:r>
            <a:endParaRPr lang="en-US" dirty="0"/>
          </a:p>
          <a:p>
            <a:pPr marL="305435" indent="-305435"/>
            <a:r>
              <a:rPr lang="en-US" sz="3200" dirty="0"/>
              <a:t>Hence we decided to explore distributed training using word2vec model of </a:t>
            </a:r>
            <a:r>
              <a:rPr lang="en-US" sz="3200" dirty="0" err="1"/>
              <a:t>Tensorflow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6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F9A-E62F-48FE-8A73-9125FB1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Word2vec on Tensor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DAAD-9164-4EA6-B83D-A17BA49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4000" dirty="0"/>
              <a:t>Data Parallelism </a:t>
            </a:r>
            <a:endParaRPr lang="en-US" dirty="0"/>
          </a:p>
          <a:p>
            <a:pPr marL="305435" indent="-305435"/>
            <a:r>
              <a:rPr lang="en-US" sz="4000" dirty="0"/>
              <a:t>Asynchronous training</a:t>
            </a:r>
          </a:p>
        </p:txBody>
      </p:sp>
    </p:spTree>
    <p:extLst>
      <p:ext uri="{BB962C8B-B14F-4D97-AF65-F5344CB8AC3E}">
        <p14:creationId xmlns:p14="http://schemas.microsoft.com/office/powerpoint/2010/main" val="77169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F9A-E62F-48FE-8A73-9125FB1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PARALLELISM on Tensor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DAAD-9164-4EA6-B83D-A17BA49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/>
              <a:t> The entire graph stays on a machine called the parameter server. Parameter servers can be replicated and kept in sync.</a:t>
            </a:r>
          </a:p>
          <a:p>
            <a:pPr marL="305435" indent="-305435"/>
            <a:r>
              <a:rPr lang="en-US" sz="3200" dirty="0"/>
              <a:t>Training operations will be executed on multiple machines called workers. Each worker will be reading different data batches, computing gradients, and sending updates to the parameter servers.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058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F9A-E62F-48FE-8A73-9125FB1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TRAINING on Tensor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DAAD-9164-4EA6-B83D-A17BA49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3600" dirty="0">
                <a:solidFill>
                  <a:srgbClr val="3D3D3D"/>
                </a:solidFill>
              </a:rPr>
              <a:t>Each replica of the graph has an independent training loop that executes without coordination. </a:t>
            </a:r>
            <a:endParaRPr lang="en-US" sz="36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3600" dirty="0"/>
              <a:t>The workers will read from the parameter server(s) asynchronously, compute their training operation, and send asynchronous updates.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838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AF9A-E62F-48FE-8A73-9125FB1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TRAINING on Tensor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DAAD-9164-4EA6-B83D-A17BA49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05435" indent="-305435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B5DF20-21F3-4335-B7E9-1A1D50A4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0" y="2514600"/>
            <a:ext cx="8224453" cy="3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559C-8994-4B17-A2F9-0E595635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50F4-AD6A-4B23-94D5-2708CEC9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04" y="2278063"/>
            <a:ext cx="11062071" cy="41274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US" sz="3200" dirty="0"/>
          </a:p>
          <a:p>
            <a:pPr marL="305435" indent="-305435"/>
            <a:r>
              <a:rPr lang="en-US" sz="3200" dirty="0"/>
              <a:t>Reproduce the results of pWord2Vec</a:t>
            </a:r>
          </a:p>
          <a:p>
            <a:pPr marL="305435" indent="-305435"/>
            <a:r>
              <a:rPr lang="en-US" sz="3200" dirty="0"/>
              <a:t>Compare the results with GPU run</a:t>
            </a:r>
          </a:p>
          <a:p>
            <a:pPr marL="305435" indent="-305435"/>
            <a:r>
              <a:rPr lang="en-US" sz="3200" dirty="0"/>
              <a:t>Create a distributed word2vec model in TF</a:t>
            </a:r>
            <a:endParaRPr lang="en-US" sz="3200">
              <a:solidFill>
                <a:schemeClr val="tx1"/>
              </a:solidFill>
            </a:endParaRPr>
          </a:p>
          <a:p>
            <a:pPr marL="305435" indent="-305435"/>
            <a:r>
              <a:rPr lang="en-US" sz="3200" dirty="0"/>
              <a:t>Train the distributed word2vec model in TF</a:t>
            </a:r>
            <a:r>
              <a:rPr lang="en-US" sz="3200" dirty="0">
                <a:solidFill>
                  <a:srgbClr val="3D3D3D"/>
                </a:solidFill>
              </a:rPr>
              <a:t> 1billion dataset </a:t>
            </a:r>
            <a:endParaRPr lang="en-US" sz="3200">
              <a:solidFill>
                <a:schemeClr val="tx1"/>
              </a:solidFill>
            </a:endParaRPr>
          </a:p>
          <a:p>
            <a:pPr marL="305435" indent="-305435"/>
            <a:r>
              <a:rPr lang="en-US" sz="3200" dirty="0"/>
              <a:t>Compare the performance of distributed word2vec against that of single node word2vec.</a:t>
            </a:r>
          </a:p>
          <a:p>
            <a:pPr marL="305435" indent="-305435"/>
            <a:r>
              <a:rPr lang="en-US" sz="3200" dirty="0"/>
              <a:t>Measure the performance gain on 1 billion word benchmark.</a:t>
            </a:r>
          </a:p>
          <a:p>
            <a:pPr marL="305435" indent="-305435"/>
            <a:endParaRPr lang="en-US" sz="3200" dirty="0"/>
          </a:p>
          <a:p>
            <a:pPr marL="305435" indent="-305435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84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2AE55-7DBF-49E7-BE08-F862072A8F19}"/>
              </a:ext>
            </a:extLst>
          </p:cNvPr>
          <p:cNvSpPr txBox="1"/>
          <p:nvPr/>
        </p:nvSpPr>
        <p:spPr>
          <a:xfrm>
            <a:off x="3284435" y="2318648"/>
            <a:ext cx="5689703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2CC4A-F726-4BB4-8989-EEB275C4B8B2}"/>
              </a:ext>
            </a:extLst>
          </p:cNvPr>
          <p:cNvSpPr txBox="1"/>
          <p:nvPr/>
        </p:nvSpPr>
        <p:spPr>
          <a:xfrm>
            <a:off x="3048000" y="3566546"/>
            <a:ext cx="6096000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734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2DFC-4434-4B62-BE87-37611B01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dirty="0">
                <a:solidFill>
                  <a:srgbClr val="FFFFFF"/>
                </a:solidFill>
              </a:rPr>
              <a:t> is word2vec?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4696-DCAE-48F0-87CB-0C17A11B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2800" dirty="0"/>
              <a:t>Query </a:t>
            </a:r>
            <a:r>
              <a:rPr lang="en-US" sz="2800" dirty="0" err="1"/>
              <a:t>a:b</a:t>
            </a:r>
            <a:r>
              <a:rPr lang="en-US" sz="2800" dirty="0"/>
              <a:t>; c:?</a:t>
            </a:r>
          </a:p>
          <a:p>
            <a:pPr marL="305435" indent="-305435"/>
            <a:r>
              <a:rPr lang="en-US" sz="2800" dirty="0"/>
              <a:t>King : queen ; man:?  </a:t>
            </a:r>
          </a:p>
          <a:p>
            <a:pPr marL="305435" indent="-305435"/>
            <a:r>
              <a:rPr lang="en-US" sz="2800" dirty="0"/>
              <a:t>King : queen ; man : woman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2800" dirty="0"/>
              <a:t>Word2vec is a group of related models used to produce vector representations of words in a continuous space.</a:t>
            </a:r>
            <a:endParaRPr lang="en-US" sz="2800" u="sng" dirty="0"/>
          </a:p>
          <a:p>
            <a:pPr marL="305435" indent="-305435"/>
            <a:r>
              <a:rPr lang="en-US" sz="2800" dirty="0"/>
              <a:t>These representations are termed as word embeddings.</a:t>
            </a:r>
            <a:endParaRPr lang="en-US" sz="2800" u="sng" dirty="0"/>
          </a:p>
          <a:p>
            <a:pPr marL="305435" indent="-305435"/>
            <a:r>
              <a:rPr lang="en-US" sz="2800" dirty="0"/>
              <a:t>Word vectors are very useful in various NLP applications. </a:t>
            </a:r>
          </a:p>
          <a:p>
            <a:pPr marL="305435" indent="-305435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50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BB1A-9B60-45CF-B41C-B2616CE4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C4AC-0BA9-4E95-A2FC-9F6A9C21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Analogy </a:t>
            </a:r>
          </a:p>
          <a:p>
            <a:pPr marL="305435" indent="-305435"/>
            <a:r>
              <a:rPr lang="en-US" sz="2800" dirty="0"/>
              <a:t>Similarity measurement</a:t>
            </a:r>
          </a:p>
          <a:p>
            <a:pPr marL="305435" indent="-305435"/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F20061-2007-453A-8751-ED0B760E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21" y="2387786"/>
            <a:ext cx="4435404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899C6-44AA-45BD-BFE3-594D97577D13}"/>
              </a:ext>
            </a:extLst>
          </p:cNvPr>
          <p:cNvSpPr txBox="1"/>
          <p:nvPr/>
        </p:nvSpPr>
        <p:spPr>
          <a:xfrm>
            <a:off x="7985532" y="2743200"/>
            <a:ext cx="3626548" cy="9540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No meaningful comparison 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6914027-8565-4657-814F-372D4625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75" y="3820465"/>
            <a:ext cx="4522650" cy="2045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CC64E3-4FAD-4FF1-89D4-18CCAF8A691A}"/>
              </a:ext>
            </a:extLst>
          </p:cNvPr>
          <p:cNvSpPr txBox="1"/>
          <p:nvPr/>
        </p:nvSpPr>
        <p:spPr>
          <a:xfrm>
            <a:off x="657225" y="5962650"/>
            <a:ext cx="786632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Reference: https://blog.acolyer.org/2016/04/21/the-amazing-power-of-word-vectors/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796CF-D588-4E66-8D92-291930E83130}"/>
              </a:ext>
            </a:extLst>
          </p:cNvPr>
          <p:cNvSpPr txBox="1"/>
          <p:nvPr/>
        </p:nvSpPr>
        <p:spPr>
          <a:xfrm>
            <a:off x="8585131" y="4505325"/>
            <a:ext cx="2743200" cy="178510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Distributed representation</a:t>
            </a:r>
          </a:p>
          <a:p>
            <a:pPr algn="ctr"/>
            <a:br>
              <a:rPr lang="en-US" dirty="0">
                <a:latin typeface="+mn-ea"/>
                <a:cs typeface="+mn-ea"/>
              </a:rPr>
            </a:b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E3F6B29-1000-4C07-9B94-F4AE6A74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165798"/>
            <a:ext cx="11887200" cy="4463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E1536C-61FD-4BB9-B749-8920661F6322}"/>
              </a:ext>
            </a:extLst>
          </p:cNvPr>
          <p:cNvSpPr txBox="1"/>
          <p:nvPr/>
        </p:nvSpPr>
        <p:spPr>
          <a:xfrm>
            <a:off x="371475" y="5832475"/>
            <a:ext cx="766370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Reference:https</a:t>
            </a:r>
            <a:r>
              <a:rPr lang="en-US" dirty="0"/>
              <a:t>://theneuralperspective.com/2016/11/16/embeddings-</a:t>
            </a:r>
            <a:r>
              <a:rPr lang="en-US" dirty="0" err="1"/>
              <a:t>skipgram</a:t>
            </a:r>
            <a:r>
              <a:rPr lang="en-US" dirty="0"/>
              <a:t>-and-</a:t>
            </a:r>
            <a:r>
              <a:rPr lang="en-US" dirty="0" err="1"/>
              <a:t>cbow</a:t>
            </a:r>
            <a:r>
              <a:rPr lang="en-US" dirty="0"/>
              <a:t>-implementations/ </a:t>
            </a:r>
          </a:p>
        </p:txBody>
      </p:sp>
    </p:spTree>
    <p:extLst>
      <p:ext uri="{BB962C8B-B14F-4D97-AF65-F5344CB8AC3E}">
        <p14:creationId xmlns:p14="http://schemas.microsoft.com/office/powerpoint/2010/main" val="291764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AC4C-7BBA-45B0-B451-5E4A90C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WORD2VEC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E606-6C00-4D3B-9DDB-01A3D6231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38425"/>
            <a:ext cx="11029950" cy="313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800" dirty="0"/>
              <a:t>Continuous Bag of Words Algorithm (CBOW)</a:t>
            </a:r>
          </a:p>
          <a:p>
            <a:pPr marL="305435" indent="-305435">
              <a:buFont typeface="Wingdings 2"/>
            </a:pPr>
            <a:r>
              <a:rPr lang="en-US" sz="2800" dirty="0"/>
              <a:t>Skip-gram Algorithm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A761-9354-4F87-805B-B2A0E2F8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C511-00EC-428B-9508-D7683FF1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Example: </a:t>
            </a:r>
            <a:endParaRPr lang="en-US"/>
          </a:p>
          <a:p>
            <a:pPr marL="0" indent="0">
              <a:buNone/>
            </a:pPr>
            <a:r>
              <a:rPr lang="en-US" sz="2400" b="1" dirty="0"/>
              <a:t>The quick brown fox jump over the lazy dog.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/>
              <a:t>Skip-gram model </a:t>
            </a:r>
            <a:r>
              <a:rPr lang="en-US" dirty="0"/>
              <a:t>(with window of 1): (quick, the) (quick, brown) (brown, quick) (brown, fox), … (lazy, dog)</a:t>
            </a:r>
          </a:p>
          <a:p>
            <a:pPr marL="305435" indent="-305435">
              <a:buNone/>
            </a:pPr>
            <a:r>
              <a:rPr lang="en-US" b="1" dirty="0"/>
              <a:t>CBOW</a:t>
            </a:r>
            <a:r>
              <a:rPr lang="en-US" dirty="0"/>
              <a:t> (with window of 1): (‘the brown’, ‘quick’) ('quick fox',  'brown') ('brown jump', 'fox),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A761-9354-4F87-805B-B2A0E2F8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algorithm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Screenshot 2017-12-07 at 9.29.58 AM.png">
            <a:extLst>
              <a:ext uri="{FF2B5EF4-FFF2-40B4-BE49-F238E27FC236}">
                <a16:creationId xmlns:a16="http://schemas.microsoft.com/office/drawing/2014/main" id="{81C53345-1338-4C10-A904-F572D09B6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424" y="1802857"/>
            <a:ext cx="7309264" cy="3562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F327905-B1CB-4792-A204-746E4F90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85" y="5405439"/>
            <a:ext cx="7252313" cy="14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E27A-DCB4-4291-9BF0-F78BD385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ALGORITHM - SGD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59F73-73B0-48FB-A1BF-79AFE8AA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 b="1" dirty="0"/>
              <a:t>Word2Vec</a:t>
            </a:r>
            <a:r>
              <a:rPr lang="en-US" sz="2400" dirty="0"/>
              <a:t>: Takes word pairs (</a:t>
            </a:r>
            <a:r>
              <a:rPr lang="en-US" sz="2400" dirty="0" err="1"/>
              <a:t>Winput</a:t>
            </a:r>
            <a:r>
              <a:rPr lang="en-US" sz="2400" dirty="0"/>
              <a:t>, </a:t>
            </a:r>
            <a:r>
              <a:rPr lang="en-US" sz="2400" dirty="0" err="1"/>
              <a:t>Wtarget</a:t>
            </a:r>
            <a:r>
              <a:rPr lang="en-US" sz="2400" dirty="0"/>
              <a:t>) and computes the gradient of objective function w.r.t the word vectors. </a:t>
            </a:r>
          </a:p>
          <a:p>
            <a:pPr marL="305435" indent="-305435"/>
            <a:r>
              <a:rPr lang="en-US" sz="2400" dirty="0"/>
              <a:t>Difficult to parallelize</a:t>
            </a:r>
          </a:p>
          <a:p>
            <a:pPr marL="305435" indent="-305435"/>
            <a:r>
              <a:rPr lang="en-US" sz="2400" b="1" dirty="0"/>
              <a:t>Original word2vec</a:t>
            </a:r>
            <a:r>
              <a:rPr lang="en-US" sz="2400" dirty="0"/>
              <a:t>: </a:t>
            </a:r>
            <a:r>
              <a:rPr lang="en-US" sz="2400" err="1"/>
              <a:t>Hogwild</a:t>
            </a:r>
            <a:r>
              <a:rPr lang="en-US" sz="2400" dirty="0"/>
              <a:t> implementation which ignores the conflicts between model updates by different threads </a:t>
            </a:r>
          </a:p>
          <a:p>
            <a:pPr marL="305435" indent="-305435"/>
            <a:r>
              <a:rPr lang="en-US" sz="2400" b="1" dirty="0"/>
              <a:t>pWord2Vec</a:t>
            </a:r>
            <a:r>
              <a:rPr lang="en-US" sz="2400" dirty="0"/>
              <a:t>: </a:t>
            </a:r>
            <a:r>
              <a:rPr lang="en-US" sz="2400" dirty="0" err="1"/>
              <a:t>Hogbatch</a:t>
            </a:r>
            <a:r>
              <a:rPr lang="en-US" sz="2400" dirty="0"/>
              <a:t> implementation = </a:t>
            </a:r>
            <a:r>
              <a:rPr lang="en-US" sz="2400" dirty="0" err="1"/>
              <a:t>Hogwild</a:t>
            </a:r>
            <a:r>
              <a:rPr lang="en-US" sz="2400" dirty="0"/>
              <a:t> + negative sample sharing </a:t>
            </a:r>
          </a:p>
          <a:p>
            <a:pPr marL="305435" indent="-305435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9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548-2ECC-403B-A9B4-BA3A4C30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original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D667-8BD2-403D-89E8-DE0DD6E1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3600" dirty="0"/>
              <a:t>Threads updating same cache line can lead to ping-pong effect  </a:t>
            </a:r>
          </a:p>
          <a:p>
            <a:pPr marL="305435" indent="-305435"/>
            <a:r>
              <a:rPr lang="en-US" sz="3600" dirty="0"/>
              <a:t>Significant amount of spatial locality not exploited</a:t>
            </a:r>
          </a:p>
        </p:txBody>
      </p:sp>
    </p:spTree>
    <p:extLst>
      <p:ext uri="{BB962C8B-B14F-4D97-AF65-F5344CB8AC3E}">
        <p14:creationId xmlns:p14="http://schemas.microsoft.com/office/powerpoint/2010/main" val="34818955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0</Words>
  <Application>Microsoft Office PowerPoint</Application>
  <PresentationFormat>Widescreen</PresentationFormat>
  <Paragraphs>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Parallelizing Word2vec in Shared and Distributed Memory</vt:lpstr>
      <vt:lpstr>What is word2vec?</vt:lpstr>
      <vt:lpstr>Why word2vec?</vt:lpstr>
      <vt:lpstr>PowerPoint Presentation</vt:lpstr>
      <vt:lpstr>WORD2VEC ALGORITHM</vt:lpstr>
      <vt:lpstr>Word2vec algorithm</vt:lpstr>
      <vt:lpstr>Word2vec algorithm</vt:lpstr>
      <vt:lpstr>WORD2VEC ALGORITHM - SGD</vt:lpstr>
      <vt:lpstr>Limitations of original implementation</vt:lpstr>
      <vt:lpstr>PowerPoint Presentation</vt:lpstr>
      <vt:lpstr>Results</vt:lpstr>
      <vt:lpstr>Another Approach</vt:lpstr>
      <vt:lpstr>Distributed Word2vec on Tensor Flow</vt:lpstr>
      <vt:lpstr>DaTA PARALLELISM on Tensor Flow</vt:lpstr>
      <vt:lpstr>ASYNCHRONOUS TRAINING on Tensor Flow</vt:lpstr>
      <vt:lpstr>ASYNCHRONOUS TRAINING on Tensor Flow</vt:lpstr>
      <vt:lpstr>Goals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36</cp:revision>
  <dcterms:created xsi:type="dcterms:W3CDTF">2013-07-15T20:26:40Z</dcterms:created>
  <dcterms:modified xsi:type="dcterms:W3CDTF">2017-12-07T21:43:40Z</dcterms:modified>
</cp:coreProperties>
</file>