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8" r:id="rId3"/>
    <p:sldId id="275" r:id="rId4"/>
    <p:sldId id="271" r:id="rId5"/>
    <p:sldId id="276" r:id="rId6"/>
    <p:sldId id="273" r:id="rId7"/>
    <p:sldId id="274" r:id="rId8"/>
    <p:sldId id="278" r:id="rId9"/>
    <p:sldId id="303" r:id="rId10"/>
    <p:sldId id="292" r:id="rId11"/>
    <p:sldId id="283" r:id="rId12"/>
    <p:sldId id="299" r:id="rId13"/>
    <p:sldId id="298" r:id="rId14"/>
    <p:sldId id="297" r:id="rId15"/>
    <p:sldId id="290" r:id="rId16"/>
    <p:sldId id="279" r:id="rId17"/>
    <p:sldId id="294" r:id="rId18"/>
    <p:sldId id="280" r:id="rId19"/>
    <p:sldId id="293" r:id="rId20"/>
    <p:sldId id="288" r:id="rId21"/>
    <p:sldId id="295" r:id="rId22"/>
    <p:sldId id="296" r:id="rId23"/>
    <p:sldId id="284" r:id="rId24"/>
    <p:sldId id="301" r:id="rId25"/>
    <p:sldId id="282" r:id="rId26"/>
    <p:sldId id="304" r:id="rId27"/>
    <p:sldId id="3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949" autoAdjust="0"/>
  </p:normalViewPr>
  <p:slideViewPr>
    <p:cSldViewPr snapToGrid="0" snapToObjects="1">
      <p:cViewPr varScale="1">
        <p:scale>
          <a:sx n="79" d="100"/>
          <a:sy n="79" d="100"/>
        </p:scale>
        <p:origin x="7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764D8-B935-48C4-8268-A2450CE0EF2F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5E5E3-8C8A-423C-9DC8-0B7CA566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3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icsclassroom.com/class/1DKin/Lesson-1/Scalars-and-Vectors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icsclassroom.com/class/1DKin/Lesson-1/Scalars-and-Vector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vector-norms-machine-learnin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E5E3-8C8A-423C-9DC8-0B7CA566C1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7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https://www.physicsclassroom.com/class/1DKin/Lesson-1/Scalars-and-Vectors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E5E3-8C8A-423C-9DC8-0B7CA566C1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7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https://www.physicsclassroom.com/class/1DKin/Lesson-1/Scalars-and-Vectors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E5E3-8C8A-423C-9DC8-0B7CA566C1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9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https://machinelearningmastery.com/vector-norms-machine-learning/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E5E3-8C8A-423C-9DC8-0B7CA566C1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85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final </a:t>
            </a:r>
            <a:r>
              <a:rPr lang="en-US" dirty="0" err="1"/>
              <a:t>queston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E5E3-8C8A-423C-9DC8-0B7CA566C1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22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https://medium.com/@quantumsteinke/whats-the-difference-between-a-matrix-and-a-tensor-4505fbdc576c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E5E3-8C8A-423C-9DC8-0B7CA566C1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40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final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5E5E3-8C8A-423C-9DC8-0B7CA566C1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9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6EB3-5153-D840-BA48-508EBE721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61BFB-D8A1-204E-9573-5F23F411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793B-9E16-6F4A-9A1C-F1D91A13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94E80-03AB-5041-BBB6-9CB836C3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E426-9526-874C-92B1-2BBB406A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4478-5AD1-3A41-A695-1C3D956C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0FC30-65E3-1B4B-B4E4-A45BB56EE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12BAD-80A9-6947-8B0E-EA5C626B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481B1-4841-F24D-82C9-63ACC022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4A94B-602C-1847-BA20-BCEA7C1D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BE3CD-9287-0047-A689-66F6AF98C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7B97E-013D-BB47-BC9C-D7FC012CF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245F2-D182-844F-B957-62542BF0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ACAFF-9237-1A4D-9948-609817AF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E9DBC-CB3D-134E-847A-FD3AE956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9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AB17-5961-1944-BAA1-94A8522D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4420-A984-1A43-806A-018A0CCC6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871F6-5DA5-1241-93CB-D0204F65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BFF90-14CF-FE48-979F-9AABA055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B8899-D65E-5A46-B86C-68F27535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9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9668-FB3D-BB4B-A0A3-A24A7192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13482-E79B-1348-8A27-E2A9F4B6F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15855-047C-C645-95CD-C3EB22A5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EE841-C23C-AD45-934C-3FDD9EA2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B9B10-5A78-ED45-A7DC-4B2B54E6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1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3140-7463-E44D-BDD2-AF6D958E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8CE21-A71D-7E4B-8068-ED13229A0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A0937-6F00-1C4C-A5FF-3D09CD723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5AE97-4330-7F48-8964-AB0DA805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55730-1074-DB44-9ADD-7E078CBF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97DE6-910E-D745-BF9B-FA57CC4E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8A10-E5F5-8C47-92DC-24CDD127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7F375-022D-5C47-AAEA-9FFE3F607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52C06-D717-1E45-967C-902F0A65B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56DF9-8554-224F-960D-E09C094D1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BC2A8-417B-4848-8794-AAB405A0B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20F11D-2BB2-9D47-9A62-F1CAC383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29694A-99FB-B741-A8EB-6E6242DC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3C57B-B571-1448-BC68-BA201F90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7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18BE-58E4-934A-85FE-DE2C6355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D8FC8-6EA4-3645-9008-333E89B4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9E567-54F7-EA45-8805-C7709E90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C7198-D7BE-F94E-8E78-91763EE9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B3817-3A39-0045-A0FD-2B574924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1F5AF-0F92-4447-9FDC-44741455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F6DDD-4D5B-184B-9B14-C5597EE8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3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71EE-6F34-5948-9710-244DE65A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375DC-340F-3947-B317-C2B94A24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23FBB-6026-2648-A5BD-4C9AE2812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A0170-F291-BB4D-96CD-39644D8A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56415-E35C-8741-B126-1A785E210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7F7B5-95F3-C845-818E-B69C1383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5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989D-A660-6B43-949E-5AEB7EE5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283CF-24F8-0A42-965C-89FC11274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C4E5D-49EC-E24C-B789-7B381D7E2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3F285-527B-7B41-AE1E-D123CA3B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30855-D548-7345-8569-200CB3F9F11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C8369-3B7A-944F-804F-1112B98D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5F5E2-A9C0-CE45-BA46-659B9847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9BBE6-CCDD-F14A-B929-623426E2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1E707-B319-2E41-BCD9-0142B42A8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031A-ADDE-8B44-AB87-25B55FF5B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30855-D548-7345-8569-200CB3F9F111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AC3B-965A-6947-A9A7-BDEBCDDD6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85C5B-D6CA-A542-A2D2-63B810B22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DAA8-5C05-384D-B6D1-24521A141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3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ncc-1701-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G5tiqXQn9mwyubWdINtPI_QONXH1_2U8oYikksgWlss/edit?usp=shar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book.org/slides/02_linear_algebra.pdf" TargetMode="External"/><Relationship Id="rId2" Type="http://schemas.openxmlformats.org/officeDocument/2006/relationships/hyperlink" Target="http://www.deeplearningbook.org/contents/linear_algebr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g.upenn.edu/courses/cogs501/LinearAlgebraReview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math.mit.edu/~gs/linearalgebr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124D-25BE-214B-84F2-61C280327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A718A-8ADA-424D-8AE7-6B293C43F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IST 718 – Advanced Information Analytics</a:t>
            </a:r>
          </a:p>
          <a:p>
            <a:r>
              <a:rPr lang="en-US" dirty="0"/>
              <a:t>Adjunct Professor Willard Williamson</a:t>
            </a:r>
          </a:p>
          <a:p>
            <a:r>
              <a:rPr lang="en-US" dirty="0">
                <a:hlinkClick r:id="rId2"/>
              </a:rPr>
              <a:t>linkedin.com/in/ncc-1701-d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93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5F95-3C56-4973-B33B-7F80EF90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EKG Data Vector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0AA7C9-0379-4A55-B38B-9237DCD7B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885" y="1690688"/>
            <a:ext cx="5850538" cy="43513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1A0B12-54BA-4B3A-B41E-66D731D71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7" y="2223140"/>
            <a:ext cx="5062253" cy="336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0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4AB1-1FFA-4521-8CB2-80632E37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397E76-E650-4864-B29A-B1C0DF2FFA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A norm is a function that measures the length of a vector.</a:t>
                </a:r>
              </a:p>
              <a:p>
                <a:r>
                  <a:rPr lang="en-US" sz="3600" dirty="0"/>
                  <a:t>Often referred to as </a:t>
                </a:r>
                <a:r>
                  <a:rPr lang="en-US" sz="3600" dirty="0" err="1"/>
                  <a:t>L</a:t>
                </a:r>
                <a:r>
                  <a:rPr lang="en-US" sz="3600" baseline="30000" dirty="0" err="1"/>
                  <a:t>p</a:t>
                </a:r>
                <a:r>
                  <a:rPr lang="en-US" sz="3600" dirty="0"/>
                  <a:t> Norm where p is the order of the norm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sz="3600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sz="3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397E76-E650-4864-B29A-B1C0DF2FF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12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F4F2F-0821-4086-A49A-D740F560E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DB56B-40E8-481B-81B8-A8AFEE61A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978706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L</a:t>
                </a:r>
                <a:r>
                  <a:rPr lang="en-US" baseline="30000" dirty="0"/>
                  <a:t>1</a:t>
                </a:r>
                <a:r>
                  <a:rPr lang="en-US" dirty="0"/>
                  <a:t> Norm is sometimes called the taxicab or Manhattan norm because it represents the total distance traveled between the start and end of the vector.</a:t>
                </a:r>
              </a:p>
              <a:p>
                <a:r>
                  <a:rPr lang="en-US" dirty="0"/>
                  <a:t>One of the most common Norms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|3| + |4| = 7</a:t>
                </a:r>
              </a:p>
              <a:p>
                <a:r>
                  <a:rPr lang="en-US" dirty="0"/>
                  <a:t>Grows at the same rate in all locations</a:t>
                </a:r>
              </a:p>
              <a:p>
                <a:r>
                  <a:rPr lang="en-US" dirty="0"/>
                  <a:t>Does a good job of discriminating between elements that are exactly zero and elements that are small but non-zero</a:t>
                </a:r>
              </a:p>
              <a:p>
                <a:r>
                  <a:rPr lang="en-US" dirty="0"/>
                  <a:t>Frequently used in machine learning regularization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DB56B-40E8-481B-81B8-A8AFEE61A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978706" cy="4351338"/>
              </a:xfrm>
              <a:blipFill>
                <a:blip r:embed="rId2"/>
                <a:stretch>
                  <a:fillRect l="-1399" t="-3501" r="-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11B9535-D608-4619-9F05-54D272E2A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917" y="2963429"/>
            <a:ext cx="32861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FC636-2209-4DE6-8864-6D559AB2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 Norm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57363-DB7D-49C5-9D52-E1D5B3202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25630" cy="4351338"/>
              </a:xfrm>
            </p:spPr>
            <p:txBody>
              <a:bodyPr/>
              <a:lstStyle/>
              <a:p>
                <a:r>
                  <a:rPr lang="en-US" dirty="0"/>
                  <a:t>L</a:t>
                </a:r>
                <a:r>
                  <a:rPr lang="en-US" baseline="30000" dirty="0"/>
                  <a:t>2</a:t>
                </a:r>
                <a:r>
                  <a:rPr lang="en-US" dirty="0"/>
                  <a:t> Norm calculates the shortest distance between the start and end of the vector </a:t>
                </a:r>
              </a:p>
              <a:p>
                <a:r>
                  <a:rPr lang="en-US" dirty="0"/>
                  <a:t>Also known as the “Euclidian” Norm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Frequently used in machine learning regularization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57363-DB7D-49C5-9D52-E1D5B3202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25630" cy="4351338"/>
              </a:xfrm>
              <a:blipFill>
                <a:blip r:embed="rId2"/>
                <a:stretch>
                  <a:fillRect l="-140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C85EC7C-8E7C-4E01-BF7A-EE7C51527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830" y="3095723"/>
            <a:ext cx="3095625" cy="2247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C53873-1FC3-4709-9439-910194190F59}"/>
              </a:ext>
            </a:extLst>
          </p:cNvPr>
          <p:cNvSpPr txBox="1"/>
          <p:nvPr/>
        </p:nvSpPr>
        <p:spPr>
          <a:xfrm>
            <a:off x="7319682" y="3850341"/>
            <a:ext cx="26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6759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D648-2E82-4294-8193-1CA75BD1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43E31-2CBB-47B3-8389-01FCC8E10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dot product of 2 vectors yields a scalar</a:t>
                </a: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43E31-2CBB-47B3-8389-01FCC8E10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25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5D62-4019-427E-A8F5-CA7880D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Cross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C6878-F108-4D14-96FA-EB1838495E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US" dirty="0"/>
                  <a:t>The cross product of 2 vectors yields a matrix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5C6878-F108-4D14-96FA-EB1838495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277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EC66-77B2-46F0-94F0-DACDDD93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3779B-BC52-4AEC-8CF4-67F5C6E0B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212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2 dimensional array of scalars</a:t>
                </a:r>
              </a:p>
              <a:p>
                <a:r>
                  <a:rPr lang="en-US" dirty="0"/>
                  <a:t>Represented by capital letters like A, B, C, etc.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above matrix has m rows and n columns</a:t>
                </a:r>
              </a:p>
              <a:p>
                <a:r>
                  <a:rPr lang="en-US" dirty="0"/>
                  <a:t>The matrix dimension is denoted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m = number of rows and n = number of columns</a:t>
                </a:r>
              </a:p>
              <a:p>
                <a:r>
                  <a:rPr lang="en-US" dirty="0"/>
                  <a:t>Can provide information about how vector changes over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43779B-BC52-4AEC-8CF4-67F5C6E0B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21212"/>
              </a:xfrm>
              <a:blipFill>
                <a:blip r:embed="rId2"/>
                <a:stretch>
                  <a:fillRect l="-1043" t="-2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299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D775-4FCB-4B28-955D-429C1A72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7912"/>
          </a:xfrm>
        </p:spPr>
        <p:txBody>
          <a:bodyPr/>
          <a:lstStyle/>
          <a:p>
            <a:r>
              <a:rPr lang="en-US" dirty="0"/>
              <a:t>EKG Matrix: Each Col Is A Recording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15144BE-4FC1-4141-8927-76E5AAED8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691" y="1774091"/>
            <a:ext cx="2834876" cy="211729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53F0E8-3C7D-4157-B9CB-0BB052096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611" y="2469493"/>
            <a:ext cx="2834876" cy="2117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ECE845-3F2F-42AA-A299-6F3C4CFEE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595" y="3164894"/>
            <a:ext cx="2834876" cy="21172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E63BD5-D0B5-49FF-B69E-DFB232917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064" y="4127686"/>
            <a:ext cx="2834879" cy="21173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D2AD09-5A48-45FC-A42F-226CE10CE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110" y="1591925"/>
            <a:ext cx="5164014" cy="459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40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CAA9-1B74-446D-BA3A-A6DF61748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76EA-7E94-446B-BF7D-36069314B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/ subtraction</a:t>
            </a:r>
          </a:p>
          <a:p>
            <a:r>
              <a:rPr lang="en-US" dirty="0"/>
              <a:t>Scalar multiplication</a:t>
            </a:r>
          </a:p>
          <a:p>
            <a:r>
              <a:rPr lang="en-US" dirty="0"/>
              <a:t>Matrix dot product</a:t>
            </a:r>
          </a:p>
          <a:p>
            <a:r>
              <a:rPr lang="en-US" dirty="0"/>
              <a:t>Transpose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0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187A-9F4A-41FC-8524-9465A060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Addition / Subtraction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B4EADD-E57F-490E-B5F2-16E6E7824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Cambria Math" panose="02040503050406030204" pitchFamily="18" charset="0"/>
                  </a:rPr>
                  <a:t>Matrices must be the same size to add or subtract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Cambria Math" panose="02040503050406030204" pitchFamily="18" charset="0"/>
                  </a:rPr>
                  <a:t>Matrix addition </a:t>
                </a:r>
                <a:r>
                  <a:rPr lang="en-US">
                    <a:latin typeface="Cambria Math" panose="02040503050406030204" pitchFamily="18" charset="0"/>
                  </a:rPr>
                  <a:t>is commutative:  A + B = B + A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Cambria Math" panose="02040503050406030204" pitchFamily="18" charset="0"/>
                  </a:rPr>
                  <a:t>Add or subtract each matrix element between operands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Cambria Math" panose="02040503050406030204" pitchFamily="18" charset="0"/>
                  </a:rPr>
                  <a:t>Resulting matrix has the same size as the 2 matrix operands</a:t>
                </a:r>
              </a:p>
              <a:p>
                <a:pPr>
                  <a:spcBef>
                    <a:spcPts val="600"/>
                  </a:spcBef>
                  <a:spcAft>
                    <a:spcPts val="2400"/>
                  </a:spcAft>
                </a:pPr>
                <a:r>
                  <a:rPr lang="en-US" dirty="0">
                    <a:latin typeface="Cambria Math" panose="02040503050406030204" pitchFamily="18" charset="0"/>
                  </a:rPr>
                  <a:t>A + B = C</a:t>
                </a:r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eqAr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B4EADD-E57F-490E-B5F2-16E6E7824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74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29EF-1F55-4BEB-AFBF-6BDA2BE8F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4AAA5-7198-4093-A0C8-B2C7D15EF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fill out the class attendance sheet</a:t>
            </a:r>
          </a:p>
          <a:p>
            <a:r>
              <a:rPr lang="en-US" dirty="0"/>
              <a:t>Place a “1” (which stands for present) in the row next to your name for today’s date in the attendance sheet.</a:t>
            </a:r>
          </a:p>
          <a:p>
            <a:r>
              <a:rPr lang="en-US" dirty="0"/>
              <a:t>Attendance sheet is here:  </a:t>
            </a:r>
            <a:r>
              <a:rPr lang="en-US" dirty="0">
                <a:hlinkClick r:id="rId2"/>
              </a:rPr>
              <a:t>https://docs.google.com/spreadsheets/d/1G5tiqXQn9mwyubWdINtPI_QONXH1_2U8oYikksgWlss/edit?usp=sharing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0392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B504-649F-4F65-9C0D-2A95F49D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by 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68A3A5-5321-4564-A107-74D4CE849F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To multiply a matrix by a scalar, “broadcast” the scalar across all of the matrix elements and multiply:</a:t>
                </a:r>
              </a:p>
              <a:p>
                <a:r>
                  <a:rPr lang="en-US" sz="4000" dirty="0"/>
                  <a:t>A * 2 = C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∗2= </m:t>
                    </m:r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 2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68A3A5-5321-4564-A107-74D4CE849F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5030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40FE-270A-430A-AECA-3CFE7611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365125"/>
            <a:ext cx="10877550" cy="1325563"/>
          </a:xfrm>
        </p:spPr>
        <p:txBody>
          <a:bodyPr/>
          <a:lstStyle/>
          <a:p>
            <a:r>
              <a:rPr lang="en-US" dirty="0"/>
              <a:t>Matrix (Dot)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E3D7A-45BC-4CDB-B5E5-394D0D44C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1636059"/>
                <a:ext cx="10877550" cy="45409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Multiply each row element of matrix A by the corresponding column element in matrix B and sum the result</a:t>
                </a:r>
              </a:p>
              <a:p>
                <a:r>
                  <a:rPr lang="en-US" dirty="0"/>
                  <a:t>Matrix multiplication is not commutative:  AB != BA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>
                  <a:spcAft>
                    <a:spcPts val="600"/>
                  </a:spcAft>
                </a:pPr>
                <a:r>
                  <a:rPr lang="en-US" dirty="0"/>
                  <a:t>The number of columns in A must match the number of rows in B (see the ‘k’ index in the equation above)</a:t>
                </a:r>
              </a:p>
              <a:p>
                <a:pPr lvl="1">
                  <a:spcAft>
                    <a:spcPts val="1200"/>
                  </a:spcAft>
                </a:pPr>
                <a:r>
                  <a:rPr lang="en-US" dirty="0"/>
                  <a:t>The size of the resulting matrix C is equal to the number of rows in A and the number of columns in B (see the green </a:t>
                </a:r>
                <a:r>
                  <a:rPr lang="en-US" dirty="0" err="1"/>
                  <a:t>i</a:t>
                </a:r>
                <a:r>
                  <a:rPr lang="en-US" dirty="0"/>
                  <a:t>, j indices in the above equation).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  (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AE3D7A-45BC-4CDB-B5E5-394D0D44C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1636059"/>
                <a:ext cx="10877550" cy="4540904"/>
              </a:xfrm>
              <a:blipFill>
                <a:blip r:embed="rId3"/>
                <a:stretch>
                  <a:fillRect l="-840" t="-2685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87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B4BA-8056-4433-8EAB-7B2AECC3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Transpose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70263-3707-4836-AEFB-7D74BB7E8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Swap rows and columns</a:t>
                </a:r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2,2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Property: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170263-3707-4836-AEFB-7D74BB7E8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310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7CB6-8B67-4A71-BB16-44DD2814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EC48-EBB2-4C38-8DC1-7AF6E75B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A tensor is an array of numbers, that may have</a:t>
            </a:r>
          </a:p>
          <a:p>
            <a:pPr lvl="1"/>
            <a:r>
              <a:rPr lang="en-US" sz="4000" dirty="0"/>
              <a:t>zero dimensions, and be a scalar</a:t>
            </a:r>
          </a:p>
          <a:p>
            <a:pPr lvl="1"/>
            <a:r>
              <a:rPr lang="en-US" sz="4000" dirty="0"/>
              <a:t>one dimension, and be a vector</a:t>
            </a:r>
          </a:p>
          <a:p>
            <a:pPr lvl="1"/>
            <a:r>
              <a:rPr lang="en-US" sz="4000" dirty="0"/>
              <a:t>two dimensions, and be a matrix</a:t>
            </a:r>
          </a:p>
          <a:p>
            <a:pPr lvl="1"/>
            <a:r>
              <a:rPr lang="en-US" sz="4000" dirty="0"/>
              <a:t>or more dimensions.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70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03AD-85B8-45DD-9797-13D93506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Tensor and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15EB-FEC9-4BE3-9B38-6B49A8730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matrix is a 2-dimensional grid of numbers</a:t>
            </a:r>
          </a:p>
          <a:p>
            <a:r>
              <a:rPr lang="en-US" dirty="0"/>
              <a:t>A tensor is a generalized matrix</a:t>
            </a:r>
          </a:p>
          <a:p>
            <a:r>
              <a:rPr lang="en-US" dirty="0"/>
              <a:t>A tensor includes all of the following  </a:t>
            </a:r>
          </a:p>
          <a:p>
            <a:pPr lvl="1"/>
            <a:r>
              <a:rPr lang="en-US" dirty="0"/>
              <a:t>0 dimension (AKA scalar)</a:t>
            </a:r>
          </a:p>
          <a:p>
            <a:pPr lvl="1"/>
            <a:r>
              <a:rPr lang="en-US" dirty="0"/>
              <a:t>1 dimension (AKA vector)</a:t>
            </a:r>
          </a:p>
          <a:p>
            <a:pPr lvl="1"/>
            <a:r>
              <a:rPr lang="en-US" dirty="0"/>
              <a:t>2 dimension (AKA matrix)</a:t>
            </a:r>
          </a:p>
          <a:p>
            <a:pPr lvl="1"/>
            <a:r>
              <a:rPr lang="en-US" dirty="0"/>
              <a:t>Or higher dimension</a:t>
            </a:r>
          </a:p>
          <a:p>
            <a:r>
              <a:rPr lang="en-US" dirty="0"/>
              <a:t>A tensor is more general and flexible than a matrix</a:t>
            </a:r>
          </a:p>
          <a:p>
            <a:r>
              <a:rPr lang="en-US" dirty="0"/>
              <a:t>The dimension of the tensor is known as it’s “rank”.  Example, a 3 dimensional </a:t>
            </a:r>
            <a:r>
              <a:rPr lang="en-US" dirty="0" err="1"/>
              <a:t>numpy</a:t>
            </a:r>
            <a:r>
              <a:rPr lang="en-US" dirty="0"/>
              <a:t> array (array[][][]) is a tensor of rank 3.</a:t>
            </a:r>
          </a:p>
        </p:txBody>
      </p:sp>
    </p:spTree>
    <p:extLst>
      <p:ext uri="{BB962C8B-B14F-4D97-AF65-F5344CB8AC3E}">
        <p14:creationId xmlns:p14="http://schemas.microsoft.com/office/powerpoint/2010/main" val="3193725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EA92-5BB4-4479-8CDE-19BECAA5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4CD7E-F0E4-4CCB-8B27-823C38A5E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Multiplying a matrix by the identity matrix produces the original matrix.</a:t>
                </a:r>
              </a:p>
              <a:p>
                <a:r>
                  <a:rPr lang="en-US" dirty="0"/>
                  <a:t>A*I = A where ‘I’ is the identity matrix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Identity matrix has ones on it’s diagonal and zeros everywhere else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54CD7E-F0E4-4CCB-8B27-823C38A5E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264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95F9-45E6-404B-8EAB-BC7C2F92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F3C7-3056-4C03-AAEB-519627BE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linear combination is an expression constructed from a set of terms by multiplying each term by a constant and adding the results.</a:t>
            </a:r>
          </a:p>
          <a:p>
            <a:r>
              <a:rPr lang="en-US" sz="3200" dirty="0"/>
              <a:t>Example:  The linear combination of the terms x and y would be constructed by multiplying each of the terms by a constant and adding.</a:t>
            </a:r>
          </a:p>
          <a:p>
            <a:pPr lvl="1"/>
            <a:r>
              <a:rPr lang="en-US" sz="2800" dirty="0"/>
              <a:t>ax + by where a and b are constants</a:t>
            </a:r>
          </a:p>
        </p:txBody>
      </p:sp>
    </p:spTree>
    <p:extLst>
      <p:ext uri="{BB962C8B-B14F-4D97-AF65-F5344CB8AC3E}">
        <p14:creationId xmlns:p14="http://schemas.microsoft.com/office/powerpoint/2010/main" val="1987711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8145-ADD7-4665-9645-1B9ECD81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0DFB4-709A-4D6F-A6C3-8182A4FA1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 linear combination can be performed on the columns or rows of a matrix.</a:t>
                </a:r>
              </a:p>
              <a:p>
                <a:r>
                  <a:rPr lang="en-US" dirty="0"/>
                  <a:t>Linear combinations of matrix rows are very important to principal component analysis (covered later in the course).</a:t>
                </a:r>
              </a:p>
              <a:p>
                <a:r>
                  <a:rPr lang="en-US" dirty="0"/>
                  <a:t>Example matrix column linear combination 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F0DFB4-709A-4D6F-A6C3-8182A4FA1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74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13FB-9D3A-4CB4-B998-EC4B9B92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ABD5-F91F-4461-A886-0A8C81728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Will take an “application oriented” approach to linear algebra in this class as opposed to a theoretical approach</a:t>
            </a:r>
          </a:p>
          <a:p>
            <a:r>
              <a:rPr lang="en-US" sz="3600" dirty="0"/>
              <a:t>Not a comprehensive survey of linear algebra</a:t>
            </a:r>
          </a:p>
          <a:p>
            <a:r>
              <a:rPr lang="en-US" sz="3600" dirty="0"/>
              <a:t>Focused on linear algebra subset most relevant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65025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6AE2-1E76-4E2D-B82B-935CA27D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Review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D880-BC3F-4D7F-AB86-033BCFB9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Text Book: Deep Learning by Ian Goodfellow,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 &amp; Aaron </a:t>
            </a:r>
            <a:r>
              <a:rPr lang="en-US" dirty="0" err="1"/>
              <a:t>Couville</a:t>
            </a:r>
            <a:r>
              <a:rPr lang="en-US" dirty="0"/>
              <a:t>, MIT Press, 2017:</a:t>
            </a:r>
          </a:p>
          <a:p>
            <a:pPr lvl="1"/>
            <a:r>
              <a:rPr lang="en-US" dirty="0">
                <a:hlinkClick r:id="rId2"/>
              </a:rPr>
              <a:t>http://www.deeplearningbook.org/contents/linear_algebra.html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https://www.deeplearningbook.org/slides/02_linear_algebra.pdf</a:t>
            </a:r>
            <a:endParaRPr lang="en-US" dirty="0"/>
          </a:p>
          <a:p>
            <a:r>
              <a:rPr lang="en-US" dirty="0"/>
              <a:t>A good review from </a:t>
            </a:r>
            <a:r>
              <a:rPr lang="en-US" dirty="0" err="1"/>
              <a:t>Upenn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4"/>
              </a:rPr>
              <a:t>https://www.ling.upenn.edu/courses/cogs501/LinearAlgebraReview.html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7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6534-53E5-4F59-A52C-8AFA3117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 Deep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22648-492D-473B-B96E-30A0570C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Introduction to Linear Algebra, Gilbert Strang:  </a:t>
            </a:r>
          </a:p>
          <a:p>
            <a:pPr lvl="1"/>
            <a:r>
              <a:rPr lang="en-US" sz="3200" dirty="0">
                <a:hlinkClick r:id="rId2"/>
              </a:rPr>
              <a:t>http://math.mit.edu/~gs/linearalgebra/</a:t>
            </a:r>
            <a:endParaRPr lang="en-US" sz="3200" dirty="0"/>
          </a:p>
          <a:p>
            <a:pPr lvl="1"/>
            <a:r>
              <a:rPr lang="en-US" sz="3200" dirty="0"/>
              <a:t>Dr. Gilbert Strang is a world famous MIT math professor</a:t>
            </a:r>
          </a:p>
          <a:p>
            <a:pPr lvl="1"/>
            <a:r>
              <a:rPr lang="en-US" sz="3200" dirty="0"/>
              <a:t>Note that Dr. Strang has free linear algebra courses on YouTube.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2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74C8-AEA5-43D4-AACD-6FC24392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FF378-5AA2-4BE4-8FE3-46998213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Quote by Gilbert Strang:  Linear Algebra has become as basic and applicable as calculus, and fortunately it is easier.</a:t>
            </a:r>
          </a:p>
          <a:p>
            <a:r>
              <a:rPr lang="en-US" dirty="0"/>
              <a:t>Linear algebra appears in virtually every branch of applied mathematics, physics, mathematical economics, etc. </a:t>
            </a:r>
          </a:p>
          <a:p>
            <a:r>
              <a:rPr lang="en-US" dirty="0"/>
              <a:t>Linear algebra is very important to</a:t>
            </a:r>
          </a:p>
          <a:p>
            <a:pPr lvl="1"/>
            <a:r>
              <a:rPr lang="en-US" dirty="0"/>
              <a:t>Big data analytics</a:t>
            </a:r>
          </a:p>
          <a:p>
            <a:pPr lvl="1"/>
            <a:r>
              <a:rPr lang="en-US" dirty="0"/>
              <a:t>Machine learning – especially deep learning</a:t>
            </a:r>
          </a:p>
          <a:p>
            <a:pPr lvl="1"/>
            <a:r>
              <a:rPr lang="en-US" dirty="0"/>
              <a:t>Inferential and exploratory statistics</a:t>
            </a:r>
          </a:p>
          <a:p>
            <a:pPr lvl="1"/>
            <a:r>
              <a:rPr lang="en-US" dirty="0"/>
              <a:t>Many other fields in science</a:t>
            </a:r>
          </a:p>
        </p:txBody>
      </p:sp>
    </p:spTree>
    <p:extLst>
      <p:ext uri="{BB962C8B-B14F-4D97-AF65-F5344CB8AC3E}">
        <p14:creationId xmlns:p14="http://schemas.microsoft.com/office/powerpoint/2010/main" val="98558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FF2E-2934-1246-94A3-34F5157B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4FD91-3574-154C-BC8C-76350A7642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Represented by Greek letters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Represents integers, reals, </a:t>
                </a:r>
                <a:r>
                  <a:rPr lang="en-US" dirty="0" err="1"/>
                  <a:t>rationals</a:t>
                </a:r>
                <a:r>
                  <a:rPr lang="en-US" dirty="0"/>
                  <a:t>, etc.</a:t>
                </a:r>
              </a:p>
              <a:p>
                <a:r>
                  <a:rPr lang="en-US" b="0" dirty="0"/>
                  <a:t>Scalars are quantities that are fully described by a magnitude alone.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latin typeface="Symbol" panose="05050102010706020507" pitchFamily="18" charset="2"/>
                  </a:rPr>
                  <a:t> = 3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4FD91-3574-154C-BC8C-76350A7642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25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662C-C5CD-480E-9148-CDE13422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D2DF1-3756-45AF-9B38-420816F41C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0892"/>
                <a:ext cx="10515600" cy="460607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Represented by lower case letters</a:t>
                </a:r>
              </a:p>
              <a:p>
                <a:r>
                  <a:rPr lang="en-US" dirty="0"/>
                  <a:t>A vector is a 1-D array of scalars: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eqAr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A vector is also a single column 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D2DF1-3756-45AF-9B38-420816F41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0892"/>
                <a:ext cx="10515600" cy="4606071"/>
              </a:xfrm>
              <a:blipFill>
                <a:blip r:embed="rId3"/>
                <a:stretch>
                  <a:fillRect l="-1043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26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6E02-F002-4F3E-B43C-6423032B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3692C-29C8-469A-8048-F35352B20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dirty="0"/>
                  <a:t>In physics, a vector describes magnitude and direction</a:t>
                </a:r>
              </a:p>
              <a:p>
                <a:r>
                  <a:rPr lang="en-US" sz="3200" dirty="0"/>
                  <a:t>Example notation for the type and size of a vector: 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800" dirty="0"/>
                  <a:t>A real vector of size (length) 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i="1" dirty="0"/>
                  <a:t> where: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represents the real numbers</a:t>
                </a:r>
              </a:p>
              <a:p>
                <a:pPr lvl="2"/>
                <a:r>
                  <a:rPr lang="en-US" sz="2400" i="1" dirty="0"/>
                  <a:t>n represents the length of the vector</a:t>
                </a:r>
              </a:p>
              <a:p>
                <a:r>
                  <a:rPr lang="en-US" sz="3200" dirty="0"/>
                  <a:t>In data science, a vector is often just a column of numbers that describes an event.  </a:t>
                </a:r>
              </a:p>
              <a:p>
                <a:pPr lvl="1"/>
                <a:r>
                  <a:rPr lang="en-US" sz="2800" dirty="0"/>
                  <a:t>Example: A vector could describe the voltage signal of a heartbeat EKG reading (see next slide)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3692C-29C8-469A-8048-F35352B20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37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15170</TotalTime>
  <Words>1292</Words>
  <Application>Microsoft Office PowerPoint</Application>
  <PresentationFormat>Widescreen</PresentationFormat>
  <Paragraphs>162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Symbol</vt:lpstr>
      <vt:lpstr>Office Theme</vt:lpstr>
      <vt:lpstr>Linear Algebra</vt:lpstr>
      <vt:lpstr>Attendance</vt:lpstr>
      <vt:lpstr>Objectives</vt:lpstr>
      <vt:lpstr>Linear Algebra Review Material</vt:lpstr>
      <vt:lpstr>Linear Algebra Deep Dive</vt:lpstr>
      <vt:lpstr>Introduction</vt:lpstr>
      <vt:lpstr>Scalars</vt:lpstr>
      <vt:lpstr>Vectors</vt:lpstr>
      <vt:lpstr>Vectors Continued</vt:lpstr>
      <vt:lpstr>EKG Data Vector </vt:lpstr>
      <vt:lpstr>Norms</vt:lpstr>
      <vt:lpstr>L1 Norm</vt:lpstr>
      <vt:lpstr>L2 Norm</vt:lpstr>
      <vt:lpstr>Vector Dot Product</vt:lpstr>
      <vt:lpstr>Vector Cross Product</vt:lpstr>
      <vt:lpstr>Matrices</vt:lpstr>
      <vt:lpstr>EKG Matrix: Each Col Is A Recording</vt:lpstr>
      <vt:lpstr>Matrix Operations</vt:lpstr>
      <vt:lpstr>Matrix Addition / Subtraction</vt:lpstr>
      <vt:lpstr>Matrix Multiplication by Scalar</vt:lpstr>
      <vt:lpstr>Matrix (Dot) Product</vt:lpstr>
      <vt:lpstr>Matrix Transpose</vt:lpstr>
      <vt:lpstr>Tensors</vt:lpstr>
      <vt:lpstr>Difference Between Tensor and Matrix</vt:lpstr>
      <vt:lpstr>Identity Matrix</vt:lpstr>
      <vt:lpstr>Linear Combinations</vt:lpstr>
      <vt:lpstr>Linear Combinations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1.1: Basics linear algebra, calculus</dc:title>
  <dc:creator>Daniel Ernesto Acuna</dc:creator>
  <cp:lastModifiedBy>Willard E Williamson</cp:lastModifiedBy>
  <cp:revision>238</cp:revision>
  <cp:lastPrinted>2018-01-23T00:55:21Z</cp:lastPrinted>
  <dcterms:created xsi:type="dcterms:W3CDTF">2018-01-23T00:42:55Z</dcterms:created>
  <dcterms:modified xsi:type="dcterms:W3CDTF">2022-09-06T00:08:35Z</dcterms:modified>
</cp:coreProperties>
</file>