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335" r:id="rId3"/>
    <p:sldId id="270" r:id="rId4"/>
    <p:sldId id="461" r:id="rId5"/>
    <p:sldId id="274" r:id="rId6"/>
    <p:sldId id="275" r:id="rId7"/>
    <p:sldId id="356" r:id="rId8"/>
    <p:sldId id="357" r:id="rId9"/>
    <p:sldId id="358" r:id="rId10"/>
    <p:sldId id="328" r:id="rId11"/>
    <p:sldId id="329" r:id="rId12"/>
    <p:sldId id="287" r:id="rId13"/>
    <p:sldId id="282" r:id="rId14"/>
    <p:sldId id="283" r:id="rId15"/>
    <p:sldId id="280" r:id="rId16"/>
    <p:sldId id="258" r:id="rId17"/>
    <p:sldId id="259" r:id="rId18"/>
    <p:sldId id="260" r:id="rId19"/>
    <p:sldId id="261" r:id="rId20"/>
    <p:sldId id="281" r:id="rId21"/>
    <p:sldId id="286" r:id="rId22"/>
    <p:sldId id="320" r:id="rId23"/>
    <p:sldId id="438" r:id="rId24"/>
    <p:sldId id="322" r:id="rId25"/>
    <p:sldId id="323" r:id="rId26"/>
    <p:sldId id="324" r:id="rId27"/>
    <p:sldId id="325" r:id="rId28"/>
    <p:sldId id="326" r:id="rId29"/>
    <p:sldId id="310" r:id="rId30"/>
    <p:sldId id="311" r:id="rId31"/>
    <p:sldId id="312" r:id="rId32"/>
    <p:sldId id="313" r:id="rId33"/>
    <p:sldId id="315" r:id="rId34"/>
    <p:sldId id="316" r:id="rId35"/>
    <p:sldId id="317" r:id="rId36"/>
    <p:sldId id="318" r:id="rId37"/>
    <p:sldId id="319" r:id="rId38"/>
    <p:sldId id="431" r:id="rId39"/>
    <p:sldId id="372" r:id="rId40"/>
    <p:sldId id="366" r:id="rId41"/>
    <p:sldId id="383" r:id="rId42"/>
    <p:sldId id="448" r:id="rId43"/>
    <p:sldId id="447" r:id="rId44"/>
    <p:sldId id="295" r:id="rId45"/>
    <p:sldId id="446" r:id="rId46"/>
    <p:sldId id="449" r:id="rId47"/>
    <p:sldId id="450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321" r:id="rId56"/>
    <p:sldId id="327" r:id="rId57"/>
    <p:sldId id="337" r:id="rId58"/>
    <p:sldId id="338" r:id="rId5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807" autoAdjust="0"/>
  </p:normalViewPr>
  <p:slideViewPr>
    <p:cSldViewPr snapToGrid="0" snapToObjects="1">
      <p:cViewPr varScale="1">
        <p:scale>
          <a:sx n="126" d="100"/>
          <a:sy n="126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0A08C9-C258-44B5-BDAD-46909358A10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11B4A11-3A16-4245-9516-F37C9CDE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https://www.google.com/url?sa=i&amp;source=images&amp;cd=&amp;ved=2ahUKEwj5uemno4XjAhVuTd8KHX8MCewQjRx6BAgBEAU&amp;url=https%3A%2F%2Fspikeybits.com%2F2016%2F12%2Fmake-your-own-dice-roller-for-around-3-tutorial.html&amp;psig=AOvVaw2XLa_5PMPUIwGSfumulC-I&amp;ust=1561573812436822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3caad2_0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3caad2_01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c7214b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c7214b16_0_8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4a649f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e4a649f4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4a649f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4a649f4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4a649f4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e4a649f4_1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a649f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a649f4_1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29f443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29f44319_0_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a649f4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a649f4_1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c3caad2_0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242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26b84cd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26b84cdb_0_2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b066a1b_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b066a1b_0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e17bb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e17bb70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3caad2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3caad2_0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e17bb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e17bb70_0_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066a1b_0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066a1b_0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b135fca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b135fca_0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b135fca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b135fca_07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2e17bb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2e17bb70_0_2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replacement: Sampling for boosting / bootstrap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9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course, we will use frequentist statistics (MLE), which is sometimes much easier to apply than Bayesian statistics but has some theoretical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3caad2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3caad2_08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7214b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7214b16_0_6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4a649f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e4a649f4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8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78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68170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4000" kern="1200" cap="all" baseline="0">
                <a:solidFill>
                  <a:schemeClr val="accent2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ADD MESSAGE               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5A8505-2A6A-4383-96B3-02890DC66C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691" y="479535"/>
            <a:ext cx="10515600" cy="1325563"/>
          </a:xfrm>
          <a:prstGeom prst="rect">
            <a:avLst/>
          </a:prstGeom>
        </p:spPr>
        <p:txBody>
          <a:bodyPr/>
          <a:lstStyle>
            <a:lvl1pPr marL="0" indent="0">
              <a:defRPr sz="4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rgbClr val="63666A"/>
                </a:solidFill>
              </a:defRPr>
            </a:lvl2pPr>
            <a:lvl3pPr>
              <a:defRPr sz="1400">
                <a:solidFill>
                  <a:srgbClr val="63666A"/>
                </a:solidFill>
              </a:defRPr>
            </a:lvl3pPr>
            <a:lvl4pPr>
              <a:defRPr sz="1400">
                <a:solidFill>
                  <a:srgbClr val="63666A"/>
                </a:solidFill>
              </a:defRPr>
            </a:lvl4pPr>
            <a:lvl5pPr>
              <a:defRPr sz="1400">
                <a:solidFill>
                  <a:srgbClr val="63666A"/>
                </a:solidFill>
              </a:defRPr>
            </a:lvl5pPr>
            <a:lvl6pPr>
              <a:defRPr sz="1400">
                <a:solidFill>
                  <a:srgbClr val="63666A"/>
                </a:solidFill>
              </a:defRPr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bulleted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C7586-85BD-4725-9F98-7CDB3B55FF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2" y="6333634"/>
            <a:ext cx="578719" cy="4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6B20-E4AB-463D-9127-797E093B4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691" y="479535"/>
            <a:ext cx="10515600" cy="1325563"/>
          </a:xfrm>
          <a:prstGeom prst="rect">
            <a:avLst/>
          </a:prstGeom>
        </p:spPr>
        <p:txBody>
          <a:bodyPr/>
          <a:lstStyle>
            <a:lvl1pPr marL="0" indent="0">
              <a:defRPr sz="4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0F09B-5CB9-4011-80D0-6D8761C473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2" y="6333634"/>
            <a:ext cx="578719" cy="4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3369-ED8D-2946-AC80-A5467772DB1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2500-2746-B445-A7EE-DD10A005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nicholas.duke.edu/statsreview/jmc/" TargetMode="External"/><Relationship Id="rId2" Type="http://schemas.openxmlformats.org/officeDocument/2006/relationships/hyperlink" Target="http://people.stfx.ca/jquinn/STAT%20231/Class%20Power%20points/Lecture%209%20Uniform%20and%20normal%20distributions.p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ssel's_correction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tech/services-and-software/itunes-just-how-random-is-rand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eb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Probability </a:t>
            </a:r>
            <a:r>
              <a:rPr lang="en-US" b="1">
                <a:solidFill>
                  <a:schemeClr val="accent1"/>
                </a:solidFill>
              </a:rPr>
              <a:t>and Statistics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Willard Williamson</a:t>
            </a:r>
          </a:p>
          <a:p>
            <a:r>
              <a:rPr lang="en-US" dirty="0"/>
              <a:t>Adjunct Professor</a:t>
            </a:r>
          </a:p>
          <a:p>
            <a:r>
              <a:rPr lang="en-US" dirty="0" err="1"/>
              <a:t>iSchool</a:t>
            </a:r>
            <a:r>
              <a:rPr lang="en-US" dirty="0"/>
              <a:t>, Syracuse University</a:t>
            </a:r>
          </a:p>
          <a:p>
            <a:r>
              <a:rPr lang="en-US" dirty="0">
                <a:hlinkClick r:id="rId2"/>
              </a:rPr>
              <a:t>linkedin.com/in/ncc-1701-d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Disjoint and non-disjoint outcomes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" sz="2100" i="1" dirty="0">
                <a:solidFill>
                  <a:schemeClr val="accent1"/>
                </a:solidFill>
              </a:rPr>
              <a:t>Disjoint (mutually exclusive) outcomes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Cannot happen at the same time.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tail.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student both cannot fail and pass a class.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queen.</a:t>
            </a:r>
            <a:endParaRPr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Disjoint and non-disjoint outcomes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1981200" y="3925200"/>
            <a:ext cx="7953600" cy="224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 i="1" dirty="0">
                <a:solidFill>
                  <a:schemeClr val="accent1"/>
                </a:solidFill>
              </a:rPr>
              <a:t>Non-disjoint outcomes</a:t>
            </a:r>
            <a:r>
              <a:rPr lang="en" sz="2000" dirty="0">
                <a:solidFill>
                  <a:schemeClr val="accent1"/>
                </a:solidFill>
              </a:rPr>
              <a:t>:</a:t>
            </a:r>
            <a:r>
              <a:rPr lang="en" sz="2000" dirty="0">
                <a:solidFill>
                  <a:srgbClr val="000000"/>
                </a:solidFill>
              </a:rPr>
              <a:t> Can happen at the same time.</a:t>
            </a:r>
            <a:endParaRPr sz="2000" dirty="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000"/>
            </a:pPr>
            <a:r>
              <a:rPr lang="en" sz="2000" dirty="0">
                <a:solidFill>
                  <a:srgbClr val="000000"/>
                </a:solidFill>
              </a:rPr>
              <a:t>A student can get an A in Stats and A in Econ in the same semester.</a:t>
            </a:r>
            <a:endParaRPr sz="20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211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" sz="2100" i="1" dirty="0">
                <a:solidFill>
                  <a:schemeClr val="accent1"/>
                </a:solidFill>
              </a:rPr>
              <a:t>Disjoint (mutually exclusive) outcomes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Cannot happen at the same time.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tail.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student both cannot fail and pass a class.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queen.</a:t>
            </a:r>
            <a:endParaRPr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Probability Distributions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3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probability distribution</a:t>
            </a:r>
            <a:r>
              <a:rPr lang="en" sz="1900">
                <a:solidFill>
                  <a:srgbClr val="000000"/>
                </a:solidFill>
              </a:rPr>
              <a:t> lists all possible events and the probabilities with which they occur.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49" y="2542051"/>
            <a:ext cx="3589675" cy="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81200" y="29423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Rules for probability distributions: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1. The events listed must be disjoint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2. Each probability must be between 0 and 1</a:t>
            </a:r>
            <a:endParaRPr sz="1900">
              <a:solidFill>
                <a:srgbClr val="000000"/>
              </a:solidFill>
            </a:endParaRPr>
          </a:p>
          <a:p>
            <a:pPr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3. The probabilities must total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83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probability distribution</a:t>
            </a:r>
            <a:r>
              <a:rPr lang="en" sz="1900">
                <a:solidFill>
                  <a:srgbClr val="000000"/>
                </a:solidFill>
              </a:rPr>
              <a:t> lists all possible events and the probabilities with which they occur.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49" y="2542051"/>
            <a:ext cx="3589675" cy="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Random Variables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3626650"/>
            <a:ext cx="7899000" cy="292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There are two types of random variables: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</a:pPr>
            <a:r>
              <a:rPr lang="en" sz="1900" i="1">
                <a:solidFill>
                  <a:schemeClr val="accent1"/>
                </a:solidFill>
              </a:rPr>
              <a:t>Discrete random variables</a:t>
            </a:r>
            <a:r>
              <a:rPr lang="en" sz="1900">
                <a:solidFill>
                  <a:srgbClr val="000000"/>
                </a:solidFill>
              </a:rPr>
              <a:t> often take only integer values</a:t>
            </a:r>
            <a:endParaRPr sz="1900">
              <a:solidFill>
                <a:srgbClr val="000000"/>
              </a:solidFill>
            </a:endParaRPr>
          </a:p>
          <a:p>
            <a:pPr lvl="1"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Example: Number of credit hours, Difference in number of credit hours this term vs last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</a:pPr>
            <a:r>
              <a:rPr lang="en" sz="1900" i="1">
                <a:solidFill>
                  <a:schemeClr val="accent1"/>
                </a:solidFill>
              </a:rPr>
              <a:t>Continuous random variables</a:t>
            </a:r>
            <a:r>
              <a:rPr lang="en" sz="1900">
                <a:solidFill>
                  <a:srgbClr val="000000"/>
                </a:solidFill>
              </a:rPr>
              <a:t> take real (decimal) values</a:t>
            </a:r>
            <a:endParaRPr sz="1900">
              <a:solidFill>
                <a:srgbClr val="000000"/>
              </a:solidFill>
            </a:endParaRPr>
          </a:p>
          <a:p>
            <a:pPr lvl="1"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Example: Cost of books this term, Difference in cost of books this term vs last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236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random variable</a:t>
            </a:r>
            <a:r>
              <a:rPr lang="en" sz="1900">
                <a:solidFill>
                  <a:srgbClr val="000000"/>
                </a:solidFill>
              </a:rPr>
              <a:t> is a numeric quantity whose value depends on the outcome of a random event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use a capital letter, like X, to denote a random variable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values of a random variable are denoted with a lowercase letter, in this case x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For example, </a:t>
            </a:r>
            <a:r>
              <a:rPr lang="en" sz="1900" i="1">
                <a:solidFill>
                  <a:srgbClr val="000000"/>
                </a:solidFill>
              </a:rPr>
              <a:t>P(X = x)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Random variables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We are often interested in the average outcome of a random variable.</a:t>
            </a:r>
            <a:endParaRPr sz="2100" dirty="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 dirty="0">
                <a:solidFill>
                  <a:srgbClr val="000000"/>
                </a:solidFill>
              </a:rPr>
              <a:t>We call this the </a:t>
            </a:r>
            <a:r>
              <a:rPr lang="en" sz="2100" i="1" dirty="0">
                <a:solidFill>
                  <a:schemeClr val="accent1"/>
                </a:solidFill>
              </a:rPr>
              <a:t>expected value</a:t>
            </a:r>
            <a:r>
              <a:rPr lang="en" sz="2100" dirty="0">
                <a:solidFill>
                  <a:srgbClr val="000000"/>
                </a:solidFill>
              </a:rPr>
              <a:t> (mean), and it is a weighted average of the possible outcomes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874" y="3189599"/>
            <a:ext cx="3746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dirty="0">
                <a:solidFill>
                  <a:schemeClr val="accent1"/>
                </a:solidFill>
              </a:rPr>
              <a:t>In a game of cards you win $1 if you draw a heart, $5 if you draw an ace (including the ace of hearts), $10 if you draw the king of spades, and nothing for any other card you draw. Write the probability model for your winnings, and calculate your expected winning.</a:t>
            </a:r>
            <a:endParaRPr sz="2100" dirty="0">
              <a:solidFill>
                <a:schemeClr val="accent1"/>
              </a:solidFill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192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01" y="3366798"/>
            <a:ext cx="5238275" cy="2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370-2D54-4692-802D-44344A77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C40-F3DA-43BE-877B-30D0DAC1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07"/>
            <a:ext cx="10515600" cy="4767656"/>
          </a:xfrm>
        </p:spPr>
        <p:txBody>
          <a:bodyPr>
            <a:normAutofit/>
          </a:bodyPr>
          <a:lstStyle/>
          <a:p>
            <a:r>
              <a:rPr lang="en-US" dirty="0"/>
              <a:t>Thanks to the openintro.org project for providing lecture slides</a:t>
            </a:r>
          </a:p>
          <a:p>
            <a:r>
              <a:rPr lang="en-US" dirty="0"/>
              <a:t>Thanks to St. Francis Xavier University for lecture slides on the uniform distribution:  </a:t>
            </a:r>
            <a:r>
              <a:rPr lang="en-US" dirty="0">
                <a:hlinkClick r:id="rId2"/>
              </a:rPr>
              <a:t>http://people.stfx.ca/jquinn/STAT%20231/Class%20Power%20points/Lecture%209%20Uniform%20and%20normal%20distributions.ppt</a:t>
            </a:r>
            <a:r>
              <a:rPr lang="en-US" dirty="0"/>
              <a:t> </a:t>
            </a:r>
          </a:p>
          <a:p>
            <a:r>
              <a:rPr lang="en-US" dirty="0"/>
              <a:t>A nice review on joint, marginal, and conditional probability: </a:t>
            </a:r>
            <a:r>
              <a:rPr lang="en-US" dirty="0">
                <a:hlinkClick r:id="rId3"/>
              </a:rPr>
              <a:t>https://sites.nicholas.duke.edu/statsreview/jmc/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981200" y="1320250"/>
            <a:ext cx="7899000" cy="99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Below is a visual representation of the probability distribution of winnings from this game: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981200" y="1772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of a discrete random variable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39" y="2613500"/>
            <a:ext cx="6581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Variance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4100822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Calculate the variance for student sleep </a:t>
            </a:r>
            <a:endParaRPr lang="en"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4000014" cy="58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Calculate the variance for student sleep </a:t>
            </a:r>
            <a:endParaRPr lang="en"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The sample mean is</a:t>
            </a:r>
            <a:br>
              <a:rPr lang="en" sz="1900" dirty="0">
                <a:solidFill>
                  <a:srgbClr val="000000"/>
                </a:solidFill>
              </a:rPr>
            </a:br>
            <a:r>
              <a:rPr lang="en" sz="1900" dirty="0">
                <a:solidFill>
                  <a:srgbClr val="000000"/>
                </a:solidFill>
              </a:rPr>
              <a:t>and the sample size is n = 217.</a:t>
            </a: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The variance of amount of sleep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students get per night can be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calculated as:</a:t>
            </a:r>
            <a:endParaRPr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1" y="3429000"/>
            <a:ext cx="947725" cy="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5;p40">
            <a:extLst>
              <a:ext uri="{FF2B5EF4-FFF2-40B4-BE49-F238E27FC236}">
                <a16:creationId xmlns:a16="http://schemas.microsoft.com/office/drawing/2014/main" id="{CD351AEE-3FF0-4409-A6A4-927E5643DEF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052" y="5371110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04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96" y="2216011"/>
            <a:ext cx="1509609" cy="10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Normal distribution</a:t>
            </a:r>
            <a:endParaRPr b="1" dirty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49A-36AF-409A-926A-65F8B8F3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42FD-349A-4F20-BC5E-A762334B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common probability concepts</a:t>
            </a:r>
          </a:p>
          <a:p>
            <a:r>
              <a:rPr lang="en-US" dirty="0"/>
              <a:t>Not an exhaustive survey</a:t>
            </a:r>
          </a:p>
          <a:p>
            <a:r>
              <a:rPr lang="en-US" dirty="0"/>
              <a:t>Highly recommended to take a probability and statistics class</a:t>
            </a:r>
          </a:p>
          <a:p>
            <a:r>
              <a:rPr lang="en-US" dirty="0"/>
              <a:t>Probability and statistics is very important to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92503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Normal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20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74650">
              <a:buSzPts val="2300"/>
            </a:pPr>
            <a:r>
              <a:rPr lang="en" sz="2300">
                <a:solidFill>
                  <a:srgbClr val="000000"/>
                </a:solidFill>
              </a:rPr>
              <a:t>Unimodal and symmetric, bell shaped curve</a:t>
            </a:r>
            <a:endParaRPr sz="2300">
              <a:solidFill>
                <a:srgbClr val="000000"/>
              </a:solidFill>
            </a:endParaRPr>
          </a:p>
          <a:p>
            <a:pPr indent="-374650">
              <a:spcBef>
                <a:spcPts val="0"/>
              </a:spcBef>
              <a:buSzPts val="2300"/>
            </a:pPr>
            <a:r>
              <a:rPr lang="en" sz="2300">
                <a:solidFill>
                  <a:srgbClr val="000000"/>
                </a:solidFill>
              </a:rPr>
              <a:t>Many variables are nearly normal, but none are exactly normal</a:t>
            </a:r>
            <a:endParaRPr sz="2300">
              <a:solidFill>
                <a:srgbClr val="000000"/>
              </a:solidFill>
            </a:endParaRPr>
          </a:p>
          <a:p>
            <a:pPr indent="-374650">
              <a:spcBef>
                <a:spcPts val="0"/>
              </a:spcBef>
              <a:buSzPts val="2300"/>
            </a:pPr>
            <a:r>
              <a:rPr lang="en" sz="2300">
                <a:solidFill>
                  <a:srgbClr val="000000"/>
                </a:solidFill>
              </a:rPr>
              <a:t>Denoted as </a:t>
            </a:r>
            <a:r>
              <a:rPr lang="en" sz="2300" i="1">
                <a:solidFill>
                  <a:schemeClr val="accent1"/>
                </a:solidFill>
              </a:rPr>
              <a:t>N(µ, σ)</a:t>
            </a:r>
            <a:r>
              <a:rPr lang="en" sz="2300">
                <a:solidFill>
                  <a:srgbClr val="000000"/>
                </a:solidFill>
              </a:rPr>
              <a:t> </a:t>
            </a:r>
            <a:r>
              <a:rPr lang="en" sz="2300"/>
              <a:t>→ </a:t>
            </a:r>
            <a:r>
              <a:rPr lang="en" sz="2300">
                <a:solidFill>
                  <a:srgbClr val="000000"/>
                </a:solidFill>
              </a:rPr>
              <a:t>Normal with mean </a:t>
            </a:r>
            <a:r>
              <a:rPr lang="en" sz="2300" i="1">
                <a:solidFill>
                  <a:srgbClr val="000000"/>
                </a:solidFill>
              </a:rPr>
              <a:t>µ</a:t>
            </a:r>
            <a:r>
              <a:rPr lang="en" sz="2300">
                <a:solidFill>
                  <a:srgbClr val="000000"/>
                </a:solidFill>
              </a:rPr>
              <a:t> and standard deviation </a:t>
            </a:r>
            <a:r>
              <a:rPr lang="en" sz="2300" i="1"/>
              <a:t>σ</a:t>
            </a:r>
            <a:endParaRPr sz="2300" i="1">
              <a:solidFill>
                <a:srgbClr val="000000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76" y="3432925"/>
            <a:ext cx="5842225" cy="25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males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305775"/>
            <a:ext cx="5569669" cy="471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5750150" y="1305775"/>
            <a:ext cx="4634700" cy="493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/>
              <a:t>“The male heights on OkCupid very nearly follow the expected normal distribution -- except the whole thing is shifted to the right of where it should be. Almost universally guys like to add a couple inches.”</a:t>
            </a:r>
            <a:endParaRPr sz="1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/>
              <a:t>“You can also see a more subtle vanity at work: starting at roughly 5' 8", the top of the dotted curve tilts even further rightward. This means that guys as they get closer to six feet round up a bit more than usual, stretching for that coveted psychological benchmark.”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males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3" y="1310488"/>
            <a:ext cx="5025893" cy="42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/>
        </p:nvSpPr>
        <p:spPr>
          <a:xfrm>
            <a:off x="1981206" y="5997625"/>
            <a:ext cx="5452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http://blog.okcupid.com/index.php/the-biggest-lies-in-online-dating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Heights of females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flipH="1">
            <a:off x="7478249" y="1227076"/>
            <a:ext cx="3946500" cy="493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“When we looked into the data for women, we were surprised to see height exaggeration was just as widespread, though without the lurch towards a benchmark height.”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28975" y="5753925"/>
            <a:ext cx="74190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</a:rPr>
              <a:t>http://blog.okcupid.com/index.php/the-biggest-lies-in-online-dating</a:t>
            </a:r>
            <a:endParaRPr sz="1200"/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395601"/>
            <a:ext cx="5409415" cy="458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981200" y="2345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Normal distributions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with different parameters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351" y="1586851"/>
            <a:ext cx="5047775" cy="4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103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For nearly normally distributed data,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68% falls within 1 SD of the mean,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95% falls within 2 SD of the mean,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99.7% falls within 3 SD of the mean.</a:t>
            </a:r>
            <a:endParaRPr sz="17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It is possible for observations to fall 4, 5, or more standard deviations away from the mean, but these occurrences are very rare if the data are nearly normal.</a:t>
            </a:r>
            <a:endParaRPr sz="170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49" y="3201549"/>
            <a:ext cx="6069974" cy="3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Describing variability using the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9" name="Google Shape;359;p56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6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SAT scores are distributed nearly normally with mean 1500 and standard deviation 300.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 flipH="1">
            <a:off x="1981200" y="1908475"/>
            <a:ext cx="8229600" cy="67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~68% of students score between 1200 and 1800 on the SAT.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~95% of students score between 900 and 2100 on the SAT.</a:t>
            </a:r>
            <a:endParaRPr sz="1700"/>
          </a:p>
          <a:p>
            <a:pPr indent="-33655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~$99.7% of students score between 600 and 2400 on the SAT.</a:t>
            </a:r>
            <a:endParaRPr sz="1700"/>
          </a:p>
        </p:txBody>
      </p:sp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Describing variability using the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6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SAT scores are distributed nearly normally with mean 1500 and standard deviation 300.</a:t>
            </a:r>
            <a:endParaRPr sz="1700"/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18" y="2958675"/>
            <a:ext cx="5357474" cy="3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05F9-0479-4B30-8624-C2B5C2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Uniform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CDC5C-0C7B-4968-B276-D59941D1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F44684-984C-49ED-9101-94B95861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/>
                </a:solidFill>
              </a:rPr>
              <a:t>Uniform Distribution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583802-DF61-4FFA-8E2E-9180353C6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0275" y="1677989"/>
            <a:ext cx="7937500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A </a:t>
            </a:r>
            <a:r>
              <a:rPr lang="en-US" altLang="en-US" b="1" u="sng"/>
              <a:t>Uniform Distribution</a:t>
            </a:r>
            <a:r>
              <a:rPr lang="en-US" altLang="en-US" b="1"/>
              <a:t>  </a:t>
            </a:r>
            <a:r>
              <a:rPr lang="en-US" altLang="en-US"/>
              <a:t>has equally likely values over the range of possible outcomes. </a:t>
            </a:r>
            <a:br>
              <a:rPr lang="en-US" altLang="en-US"/>
            </a:br>
            <a:endParaRPr lang="en-US" altLang="en-US"/>
          </a:p>
          <a:p>
            <a:pPr marL="0" indent="0">
              <a:buNone/>
            </a:pPr>
            <a:r>
              <a:rPr lang="en-US" altLang="en-US"/>
              <a:t>A graph of the uniform probability distribution is a rectangle with area equal to 1.</a:t>
            </a:r>
            <a:br>
              <a:rPr lang="en-US" altLang="en-US"/>
            </a:br>
            <a:endParaRPr lang="en-US" altLang="en-US" b="1" u="sng"/>
          </a:p>
          <a:p>
            <a:pPr marL="0" indent="0"/>
            <a:endParaRPr lang="en-US" altLang="en-US"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D5E6-B24B-4678-B247-21FE3E3A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60215"/>
          </a:xfrm>
        </p:spPr>
        <p:txBody>
          <a:bodyPr/>
          <a:lstStyle/>
          <a:p>
            <a:r>
              <a:rPr lang="en-US" dirty="0"/>
              <a:t>What is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515B-F74A-4E9C-A0B1-EFDFE64E4580}"/>
              </a:ext>
            </a:extLst>
          </p:cNvPr>
          <p:cNvSpPr txBox="1"/>
          <p:nvPr/>
        </p:nvSpPr>
        <p:spPr>
          <a:xfrm>
            <a:off x="611045" y="1339098"/>
            <a:ext cx="11018836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Probability is a measure of uncertainty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can try to compute the probability of almost any event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event is the basic element to which probability can be applied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observation or the result of an experiment </a:t>
            </a:r>
          </a:p>
          <a:p>
            <a:pPr lvl="1"/>
            <a:r>
              <a:rPr lang="en-US" sz="2800" dirty="0"/>
              <a:t>    like heads vs. 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description of a potential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2E7-D6AF-4F78-AA56-BD2314B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82" y="3816456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FD5F51A-F447-4440-855B-FAB14611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F4C6BD-A074-4115-894E-E1F51A696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2209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    The figure below depicts the probability distribution for temperatures in a manufacturing process.  The temperatures are controlled so that they range between 0 and 5 degrees Celsius, and every possible temperature is equally likely.</a:t>
            </a:r>
            <a:br>
              <a:rPr lang="en-US" altLang="en-US" b="1" dirty="0"/>
            </a:br>
            <a:endParaRPr lang="en-US" altLang="en-US" dirty="0"/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89547ECD-1164-40C9-B8D3-49C80F928271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3017838"/>
            <a:ext cx="7256463" cy="3843554"/>
            <a:chOff x="665" y="1488"/>
            <a:chExt cx="4571" cy="2316"/>
          </a:xfrm>
        </p:grpSpPr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3C93EB9B-CE95-4055-8E3D-2AF6BA1A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1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CA4CBD52-CC42-47E5-8D45-5542E48F5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AE16432F-5FCD-4762-83D1-1D34480D1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E4381DA4-2E82-49C2-A99E-83AEEEBDE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EFAEF554-0A42-431A-BDFE-ED3221B88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20466B52-039F-4767-B32D-0A0478C9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098"/>
              <a:ext cx="21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71" name="Line 11">
              <a:extLst>
                <a:ext uri="{FF2B5EF4-FFF2-40B4-BE49-F238E27FC236}">
                  <a16:creationId xmlns:a16="http://schemas.microsoft.com/office/drawing/2014/main" id="{2CC5F5B4-3FF9-42B7-93EC-230BC5287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319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34656ED7-9D73-4E3B-ACFC-6BFF21DBB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1488"/>
              <a:ext cx="45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P(x)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7F478AFD-3B89-430E-92AD-E49893890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526"/>
              <a:ext cx="248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Temperature (degrees Celsius)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0C504F5E-C9CE-4DEA-BEC7-F138DD60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3216"/>
              <a:ext cx="326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0        1         2            3            4            5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1B48FA30-B770-4C5A-B66D-C5B4C79FE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894"/>
              <a:ext cx="359" cy="1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0.2</a:t>
              </a: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BA4F1B20-8054-4A14-8877-6F5E2B983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2038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7">
              <a:extLst>
                <a:ext uri="{FF2B5EF4-FFF2-40B4-BE49-F238E27FC236}">
                  <a16:creationId xmlns:a16="http://schemas.microsoft.com/office/drawing/2014/main" id="{4352C216-6201-41BD-AB71-8DB48F115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203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E75BE13-B6FE-45B8-BACA-CE9040708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 Uniform Distribution</a:t>
            </a:r>
            <a:r>
              <a:rPr lang="en-US" altLang="en-US" dirty="0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AD94C3-9598-4117-850B-DFA9D10BF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0275" y="1677989"/>
            <a:ext cx="7937500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b="1" u="sng" dirty="0"/>
              <a:t>Uniform Distribution</a:t>
            </a:r>
            <a:r>
              <a:rPr lang="en-US" altLang="en-US" b="1" dirty="0"/>
              <a:t>  </a:t>
            </a:r>
            <a:r>
              <a:rPr lang="en-US" altLang="en-US" dirty="0"/>
              <a:t>has equally likely values over the range of possible outcomes, say c to d (x axis ranges from c to d). 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b="1" u="sng" dirty="0"/>
          </a:p>
          <a:p>
            <a:pPr marL="0" indent="0"/>
            <a:endParaRPr lang="en-US" altLang="en-US" b="1" u="sng" dirty="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1BAC452A-4BB0-435B-B8F3-6123476E4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6" y="3284539"/>
          <a:ext cx="8405813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1244600" progId="Equation.3">
                  <p:embed/>
                </p:oleObj>
              </mc:Choice>
              <mc:Fallback>
                <p:oleObj name="Equation" r:id="rId2" imgW="3086100" imgH="12446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1BAC452A-4BB0-435B-B8F3-6123476E4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6" y="3284539"/>
                        <a:ext cx="8405813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05F9-0479-4B30-8624-C2B5C2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CDC5C-0C7B-4968-B276-D59941D1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3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27C1B-0AFC-4ED9-AAD4-8CD0D169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27096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895E-DE45-4AE0-B394-4081106BFB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0681678" cy="4387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900" b="1" dirty="0"/>
              <a:t>Population</a:t>
            </a:r>
            <a:r>
              <a:rPr lang="en-US" sz="2900" dirty="0"/>
              <a:t>: A population is an entire collection of objects or individuals about which information is desired.  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Populations are often hard to measure exactly.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If we want to measure the percentage of Trump voters in the United States, the population is all eligible voters in the United States.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Some populations are known in their entirety.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If we want to know the percentage of female employees at Lockheed in Liverpool, the population is all Lockheed Liverpool employees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03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03E04-3CF7-479C-BC59-A87AB399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2243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A272-6287-45C6-A9DE-561C0B8E32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169158"/>
            <a:ext cx="10697309" cy="4529627"/>
          </a:xfrm>
        </p:spPr>
        <p:txBody>
          <a:bodyPr/>
          <a:lstStyle/>
          <a:p>
            <a:r>
              <a:rPr lang="en-US" dirty="0"/>
              <a:t>What do we do if the population is too large to work with: Like the United states population?</a:t>
            </a:r>
          </a:p>
          <a:p>
            <a:r>
              <a:rPr lang="en-US" b="1" dirty="0"/>
              <a:t>Sample</a:t>
            </a:r>
            <a:r>
              <a:rPr lang="en-US" dirty="0"/>
              <a:t>: A sample  is a subset of a population.  </a:t>
            </a:r>
          </a:p>
          <a:p>
            <a:pPr lvl="1"/>
            <a:r>
              <a:rPr lang="en-US" dirty="0"/>
              <a:t>Ex: A sample of 1000 prospective voters for the Trump vs. Clinton election</a:t>
            </a:r>
          </a:p>
          <a:p>
            <a:pPr lvl="1"/>
            <a:r>
              <a:rPr lang="en-US" dirty="0"/>
              <a:t>Samples can be drawn from a population with or without replacement.</a:t>
            </a:r>
          </a:p>
          <a:p>
            <a:pPr lvl="1"/>
            <a:r>
              <a:rPr lang="en-US" dirty="0"/>
              <a:t>Sampling with or without replacement depends on context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A52A4-C96A-4431-A488-B7E13104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21" y="2883521"/>
            <a:ext cx="5368162" cy="307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CF0E8-C39E-45E1-81DB-D87E0F5C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2883521"/>
            <a:ext cx="5368162" cy="30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883AF6-6316-475C-A47A-D74A662C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60090"/>
          </a:xfrm>
        </p:spPr>
        <p:txBody>
          <a:bodyPr/>
          <a:lstStyle/>
          <a:p>
            <a:r>
              <a:rPr lang="en-US" dirty="0"/>
              <a:t>Sampling Continued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A073A-E613-41C4-B4D7-BCA63088CD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400" dirty="0"/>
              <a:t>The process of sampling is a natural process, we do it in our everyday lives …</a:t>
            </a:r>
          </a:p>
          <a:p>
            <a:r>
              <a:rPr lang="en-US" sz="2400" dirty="0"/>
              <a:t>If you walked into an unfamiliar store and wanted to determine if the store was expensive or not, you would not check every price in the store; but rather, you would check the prices of a variety of items.</a:t>
            </a:r>
          </a:p>
          <a:p>
            <a:r>
              <a:rPr lang="en-US" sz="2400" dirty="0"/>
              <a:t>If you are cooking a batch of spaghetti sauce and wanted to check the quality, you would taste a small sample instead of the entire batch.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126C4-5A3F-43CD-ACAB-42E9481D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03" y="3100131"/>
            <a:ext cx="4324067" cy="2880910"/>
          </a:xfrm>
          <a:prstGeom prst="rect">
            <a:avLst/>
          </a:prstGeom>
        </p:spPr>
      </p:pic>
      <p:pic>
        <p:nvPicPr>
          <p:cNvPr id="1028" name="Picture 4" descr="Image result for department store">
            <a:extLst>
              <a:ext uri="{FF2B5EF4-FFF2-40B4-BE49-F238E27FC236}">
                <a16:creationId xmlns:a16="http://schemas.microsoft.com/office/drawing/2014/main" id="{F5702B64-B6AE-425C-9C5C-64C3A630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3" y="556872"/>
            <a:ext cx="4217160" cy="23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5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80AD7A-CFF0-4DBE-BC45-DB1BF51E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0766F0-7B88-49B1-882A-B58036D387B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8" y="1311425"/>
                <a:ext cx="11194577" cy="4387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Degrees of freedom indicate the number of independent values that can vary when estimating a population parameter.</a:t>
                </a:r>
              </a:p>
              <a:p>
                <a:r>
                  <a:rPr lang="en-US" sz="2800" dirty="0"/>
                  <a:t>Example:</a:t>
                </a:r>
              </a:p>
              <a:p>
                <a:pPr lvl="1"/>
                <a:r>
                  <a:rPr lang="en-US" sz="2400" dirty="0"/>
                  <a:t>Say you are trying to estimate a fixed population mean</a:t>
                </a:r>
              </a:p>
              <a:p>
                <a:pPr lvl="1"/>
                <a:r>
                  <a:rPr lang="en-US" sz="2400" dirty="0"/>
                  <a:t>You collect a sample containing 10 independent observations and calculate the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/ 10 </a:t>
                </a:r>
              </a:p>
              <a:p>
                <a:pPr lvl="1"/>
                <a:r>
                  <a:rPr lang="en-US" sz="2400" dirty="0"/>
                  <a:t>Rearrange the above formula: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∗ 10 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(or mean * 10 = sample sum)</a:t>
                </a:r>
              </a:p>
              <a:p>
                <a:pPr lvl="1"/>
                <a:r>
                  <a:rPr lang="en-US" sz="2400" dirty="0"/>
                  <a:t>Only 9 out of 10 values can vary;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sample value must be fixed</a:t>
                </a:r>
              </a:p>
              <a:p>
                <a:pPr lvl="1"/>
                <a:r>
                  <a:rPr lang="en-US" sz="2400" dirty="0"/>
                  <a:t>When estimating population parameters (like mean), the degrees of freedom = sample size – number of parameter estimates (10 – 1 in this example)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0766F0-7B88-49B1-882A-B58036D38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8" y="1311425"/>
                <a:ext cx="11194577" cy="4387360"/>
              </a:xfrm>
              <a:blipFill>
                <a:blip r:embed="rId3"/>
                <a:stretch>
                  <a:fillRect l="-925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30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EE0C34-4DD9-4193-A29A-323DE1B6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712369"/>
          </a:xfrm>
        </p:spPr>
        <p:txBody>
          <a:bodyPr/>
          <a:lstStyle/>
          <a:p>
            <a:r>
              <a:rPr lang="en-US" dirty="0"/>
              <a:t>Bessel’s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F52A-6B14-4C76-86D2-C9FDDDE2596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1017156" cy="4387360"/>
          </a:xfrm>
        </p:spPr>
        <p:txBody>
          <a:bodyPr/>
          <a:lstStyle/>
          <a:p>
            <a:r>
              <a:rPr lang="en-US" sz="2400" dirty="0"/>
              <a:t>Bessel was a French Mathematician </a:t>
            </a:r>
          </a:p>
          <a:p>
            <a:r>
              <a:rPr lang="en-US" sz="2400" dirty="0"/>
              <a:t>Bessel’s Correction uses the notion of degrees of freedom to improve the estimate of population variance when estimated from sample data.</a:t>
            </a:r>
          </a:p>
          <a:p>
            <a:r>
              <a:rPr lang="en-US" sz="2400" dirty="0"/>
              <a:t>Math Fact: Sample variance is always less than or equal to population variance (assuming sampling with replacement).</a:t>
            </a:r>
          </a:p>
          <a:p>
            <a:r>
              <a:rPr lang="en-US" sz="2400" dirty="0"/>
              <a:t>Bessel’s correction: Subtracting 1 from the number of sample observations in the variance formula produces a better estimate of the population variance.</a:t>
            </a:r>
          </a:p>
          <a:p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https://en.wikipedia.org/wiki/Bessel%27s_correction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642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E7FD1-1193-4529-B554-59CAA3AA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25D6-9DA1-48C8-8A65-922F0FF468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4"/>
            <a:ext cx="11099043" cy="4734533"/>
          </a:xfrm>
        </p:spPr>
        <p:txBody>
          <a:bodyPr/>
          <a:lstStyle/>
          <a:p>
            <a:r>
              <a:rPr lang="en-US" sz="3200" dirty="0"/>
              <a:t>Covariance measures the linear relationship between 2 random variables.</a:t>
            </a:r>
          </a:p>
          <a:p>
            <a:r>
              <a:rPr lang="en-US" sz="3200" dirty="0"/>
              <a:t>Positive covariance means as X increases, Y also increases</a:t>
            </a:r>
          </a:p>
          <a:p>
            <a:r>
              <a:rPr lang="en-US" sz="3200" dirty="0"/>
              <a:t>Negative covariance means as X increases, Y decreases</a:t>
            </a:r>
          </a:p>
          <a:p>
            <a:r>
              <a:rPr lang="en-US" sz="3200" dirty="0"/>
              <a:t>Does have units, ranges from + infinity to - infinity</a:t>
            </a:r>
          </a:p>
          <a:p>
            <a:r>
              <a:rPr lang="en-US" sz="3200" dirty="0"/>
              <a:t>Not normalized so it’s hard to tell the degree of co-variation based on the resulting number.</a:t>
            </a:r>
          </a:p>
          <a:p>
            <a:r>
              <a:rPr lang="en-US" sz="3200" dirty="0"/>
              <a:t>The sign is what matters when interpreting covariance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33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A427D-3D56-4977-9460-948CF82B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44131"/>
          </a:xfrm>
        </p:spPr>
        <p:txBody>
          <a:bodyPr/>
          <a:lstStyle/>
          <a:p>
            <a:r>
              <a:rPr lang="en-US" dirty="0"/>
              <a:t>Covariance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D2836A-554D-4A49-B6B4-3D846E0057A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9" y="1311425"/>
                <a:ext cx="10487892" cy="47800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𝐶𝑂𝑉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𝑑𝑑𝑜𝑓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))(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600" dirty="0"/>
              </a:p>
              <a:p>
                <a:r>
                  <a:rPr lang="en-US" altLang="en-US" sz="2600" b="1" dirty="0" err="1">
                    <a:latin typeface="Arial Unicode MS"/>
                  </a:rPr>
                  <a:t>numpy.cov</a:t>
                </a:r>
                <a:r>
                  <a:rPr lang="en-US" altLang="en-US" sz="2600" b="1" dirty="0"/>
                  <a:t>(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m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y=None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rowvar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=True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bias=False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ddof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fweights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600" b="1" i="1" dirty="0" err="1">
                    <a:latin typeface="Arial" panose="020B0604020202020204" pitchFamily="34" charset="0"/>
                  </a:rPr>
                  <a:t>aweights</a:t>
                </a:r>
                <a:r>
                  <a:rPr lang="en-US" altLang="en-US" sz="2600" b="1" i="1" dirty="0">
                    <a:latin typeface="Arial" panose="020B0604020202020204" pitchFamily="34" charset="0"/>
                  </a:rPr>
                  <a:t>=None</a:t>
                </a:r>
                <a:r>
                  <a:rPr lang="en-US" altLang="en-US" sz="2600" b="1" dirty="0">
                    <a:latin typeface="Arial" panose="020B0604020202020204" pitchFamily="34" charset="0"/>
                  </a:rPr>
                  <a:t>) </a:t>
                </a:r>
                <a:endParaRPr lang="en-US" sz="2600" dirty="0"/>
              </a:p>
              <a:p>
                <a:r>
                  <a:rPr lang="en-US" sz="2600" dirty="0" err="1"/>
                  <a:t>ddof</a:t>
                </a:r>
                <a:r>
                  <a:rPr lang="en-US" sz="2600" dirty="0"/>
                  <a:t> ==1, E(x) and E(y) are sample means</a:t>
                </a:r>
              </a:p>
              <a:p>
                <a:r>
                  <a:rPr lang="en-US" sz="2600" dirty="0" err="1"/>
                  <a:t>ddof</a:t>
                </a:r>
                <a:r>
                  <a:rPr lang="en-US" sz="2600" dirty="0"/>
                  <a:t> == 0, E(x) and E(y) are population means</a:t>
                </a:r>
              </a:p>
              <a:p>
                <a:r>
                  <a:rPr lang="en-US" sz="2600" dirty="0"/>
                  <a:t>NumPy only has a function to calculate a covariance matrix, will not directly calculate covariance between 2 variables</a:t>
                </a:r>
              </a:p>
              <a:p>
                <a:r>
                  <a:rPr lang="en-US" sz="2600" dirty="0"/>
                  <a:t>Note: Default is sample covariance (</a:t>
                </a:r>
                <a:r>
                  <a:rPr lang="en-US" sz="2600" dirty="0" err="1"/>
                  <a:t>ddof</a:t>
                </a:r>
                <a:r>
                  <a:rPr lang="en-US" sz="2600" dirty="0"/>
                  <a:t> == 1)</a:t>
                </a:r>
              </a:p>
              <a:p>
                <a:r>
                  <a:rPr lang="en-US" altLang="en-US" sz="2600" dirty="0">
                    <a:latin typeface="Arial" panose="020B0604020202020204" pitchFamily="34" charset="0"/>
                  </a:rPr>
                  <a:t>Assumes that features in rows and observations in columns (</a:t>
                </a:r>
                <a:r>
                  <a:rPr lang="en-US" altLang="en-US" sz="2600" dirty="0" err="1">
                    <a:latin typeface="Arial" panose="020B0604020202020204" pitchFamily="34" charset="0"/>
                  </a:rPr>
                  <a:t>rowvar</a:t>
                </a:r>
                <a:r>
                  <a:rPr lang="en-US" altLang="en-US" sz="2600" dirty="0">
                    <a:latin typeface="Arial" panose="020B0604020202020204" pitchFamily="34" charset="0"/>
                  </a:rPr>
                  <a:t> == True)</a:t>
                </a:r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D2836A-554D-4A49-B6B4-3D846E005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9" y="1311425"/>
                <a:ext cx="10487892" cy="4780026"/>
              </a:xfrm>
              <a:blipFill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4006500" cy="55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A </a:t>
            </a:r>
            <a:r>
              <a:rPr lang="en" sz="1900" i="1" dirty="0">
                <a:solidFill>
                  <a:schemeClr val="accent1"/>
                </a:solidFill>
              </a:rPr>
              <a:t>random process</a:t>
            </a:r>
            <a:r>
              <a:rPr lang="en" sz="1900" dirty="0">
                <a:solidFill>
                  <a:srgbClr val="000000"/>
                </a:solidFill>
              </a:rPr>
              <a:t> is a situation in which we know what outcomes could happen, but we don't know which particular outcome will happen.</a:t>
            </a:r>
            <a:endParaRPr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Examples: coin tosses, die rolls, iTunes shuffle, whether the stock market goes up or down tomorrow, etc.</a:t>
            </a:r>
            <a:endParaRPr sz="1900" dirty="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dirty="0">
                <a:solidFill>
                  <a:srgbClr val="000000"/>
                </a:solidFill>
              </a:rPr>
              <a:t>It can be helpful to model a process as random even if it is not truly random.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Random processes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062475" y="5026925"/>
            <a:ext cx="42957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500" i="1" u="sng" dirty="0">
                <a:solidFill>
                  <a:srgbClr val="000000"/>
                </a:solidFill>
                <a:hlinkClick r:id="rId3"/>
              </a:rPr>
              <a:t>https://www.cnet.com/tech/services-and-software/itunes-just-how-random-is-random/</a:t>
            </a:r>
            <a:r>
              <a:rPr lang="en-US" sz="1500" i="1" u="sng" dirty="0">
                <a:solidFill>
                  <a:srgbClr val="000000"/>
                </a:solidFill>
              </a:rPr>
              <a:t> </a:t>
            </a:r>
            <a:endParaRPr sz="1500" i="1" dirty="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434" y="1501101"/>
            <a:ext cx="3863824" cy="33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6658F-A518-427E-B23F-3EC3B61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Iris Data Covariance Matrix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D1682-F00A-4242-AD85-7A8CF4A11E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" y="1311425"/>
            <a:ext cx="6355307" cy="1985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Iris Dataset comes from Statistician Ronald Fisher in 1936</a:t>
            </a:r>
          </a:p>
          <a:p>
            <a:r>
              <a:rPr lang="en-US" dirty="0"/>
              <a:t>Covariance matrix for Iris data set.</a:t>
            </a:r>
          </a:p>
          <a:p>
            <a:r>
              <a:rPr lang="en-US" dirty="0"/>
              <a:t>Cols: Sepal Length, Sepal Width, Petal Length and Petal Width</a:t>
            </a:r>
          </a:p>
          <a:p>
            <a:r>
              <a:rPr lang="en-US" dirty="0"/>
              <a:t>Rows: Sepal Length, Sepal Width, Petal Length and Petal Width</a:t>
            </a:r>
          </a:p>
          <a:p>
            <a:r>
              <a:rPr lang="en-US" dirty="0"/>
              <a:t>Diagonal represents variance.  For example, matrix[0][0] is sepal length variance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1A701-1ABB-4B60-BAE7-75251E07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3429000"/>
            <a:ext cx="6600967" cy="2371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2870E-2C7F-43F0-8169-6BC07DCF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74" y="479536"/>
            <a:ext cx="4728656" cy="51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6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1FBEA-000F-4FC1-AF5D-93635A43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721468"/>
          </a:xfrm>
        </p:spPr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ACD8-FE90-4879-AA44-16B4077CDC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5"/>
            <a:ext cx="10830637" cy="4387360"/>
          </a:xfrm>
        </p:spPr>
        <p:txBody>
          <a:bodyPr/>
          <a:lstStyle/>
          <a:p>
            <a:r>
              <a:rPr lang="en-US" sz="2800" dirty="0"/>
              <a:t>Correlation measures the linear relationship between 2 random variables.</a:t>
            </a:r>
          </a:p>
          <a:p>
            <a:r>
              <a:rPr lang="en-US" sz="2800" dirty="0"/>
              <a:t>Dimensionless (no units)</a:t>
            </a:r>
          </a:p>
          <a:p>
            <a:r>
              <a:rPr lang="en-US" sz="2800" dirty="0"/>
              <a:t>Ranges from -1 to 1 where the absolute correlation suggests the degree of correlation.</a:t>
            </a:r>
          </a:p>
          <a:p>
            <a:r>
              <a:rPr lang="en-US" sz="2800" dirty="0"/>
              <a:t>Size and sign matters</a:t>
            </a:r>
          </a:p>
          <a:p>
            <a:r>
              <a:rPr lang="en-US" sz="2800" dirty="0"/>
              <a:t>+1 is perfect positive correlation, -1 is perfect negative correlation, 0 is completely uncorrelated.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0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D5595-75E7-4B70-96F0-D45EE028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57134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6BA043-91BE-4CED-B878-D42ECE9900B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398" y="1311425"/>
                <a:ext cx="10571329" cy="4570760"/>
              </a:xfrm>
            </p:spPr>
            <p:txBody>
              <a:bodyPr/>
              <a:lstStyle/>
              <a:p>
                <a:r>
                  <a:rPr lang="en-US" sz="2800" dirty="0"/>
                  <a:t>Correlation is essentially a normalized covariance.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𝐶𝑂𝑉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 err="1"/>
                  <a:t>std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and </a:t>
                </a:r>
                <a:r>
                  <a:rPr lang="en-US" sz="2800" dirty="0" err="1"/>
                  <a:t>std</a:t>
                </a:r>
                <a:r>
                  <a:rPr lang="en-US" sz="2800" baseline="-25000" dirty="0" err="1"/>
                  <a:t>y</a:t>
                </a:r>
                <a:r>
                  <a:rPr lang="en-US" sz="2800" dirty="0"/>
                  <a:t> are the standard deviations of X and Y respectively</a:t>
                </a:r>
              </a:p>
              <a:p>
                <a:r>
                  <a:rPr lang="en-US" altLang="en-US" sz="2800" b="1" dirty="0" err="1"/>
                  <a:t>numpy.corrcoef</a:t>
                </a:r>
                <a:r>
                  <a:rPr lang="en-US" altLang="en-US" sz="2800" b="1" dirty="0"/>
                  <a:t>(</a:t>
                </a:r>
                <a:r>
                  <a:rPr lang="en-US" altLang="en-US" sz="2800" b="1" i="1" dirty="0"/>
                  <a:t>x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/>
                  <a:t>y=None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 err="1"/>
                  <a:t>rowvar</a:t>
                </a:r>
                <a:r>
                  <a:rPr lang="en-US" altLang="en-US" sz="2800" b="1" i="1" dirty="0"/>
                  <a:t>=True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/>
                  <a:t>bias=&lt;no value&gt;</a:t>
                </a:r>
                <a:r>
                  <a:rPr lang="en-US" altLang="en-US" sz="2800" b="1" dirty="0"/>
                  <a:t>, </a:t>
                </a:r>
                <a:r>
                  <a:rPr lang="en-US" altLang="en-US" sz="2800" b="1" i="1" dirty="0" err="1"/>
                  <a:t>ddof</a:t>
                </a:r>
                <a:r>
                  <a:rPr lang="en-US" altLang="en-US" sz="2800" b="1" i="1" dirty="0"/>
                  <a:t>=&lt;no value&gt;</a:t>
                </a:r>
                <a:r>
                  <a:rPr lang="en-US" altLang="en-US" sz="2800" b="1" dirty="0"/>
                  <a:t>)</a:t>
                </a:r>
              </a:p>
              <a:p>
                <a:r>
                  <a:rPr lang="en-US" sz="2800" dirty="0"/>
                  <a:t>Assumes features are in rows and observations are in columns.</a:t>
                </a:r>
              </a:p>
              <a:p>
                <a:r>
                  <a:rPr lang="en-US" sz="2800" dirty="0"/>
                  <a:t>r = correlation coefficient</a:t>
                </a:r>
              </a:p>
              <a:p>
                <a:r>
                  <a:rPr lang="en-US" altLang="en-US" sz="2800" dirty="0">
                    <a:latin typeface="Arial" panose="020B0604020202020204" pitchFamily="34" charset="0"/>
                  </a:rPr>
                  <a:t>Note: </a:t>
                </a:r>
                <a:r>
                  <a:rPr lang="en-US" altLang="en-US" sz="2800" dirty="0" err="1">
                    <a:latin typeface="Arial" panose="020B0604020202020204" pitchFamily="34" charset="0"/>
                  </a:rPr>
                  <a:t>ddof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 is ignored in this command </a:t>
                </a:r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6BA043-91BE-4CED-B878-D42ECE990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398" y="1311425"/>
                <a:ext cx="10571329" cy="4570760"/>
              </a:xfrm>
              <a:blipFill>
                <a:blip r:embed="rId2"/>
                <a:stretch>
                  <a:fillRect l="-980" t="-2133" r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27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B2D1C-9E9C-45EB-B374-720D3792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630483"/>
          </a:xfrm>
        </p:spPr>
        <p:txBody>
          <a:bodyPr>
            <a:normAutofit fontScale="90000"/>
          </a:bodyPr>
          <a:lstStyle/>
          <a:p>
            <a:r>
              <a:rPr lang="en-US" dirty="0"/>
              <a:t>Iris Data Correlation Matrix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FD28-F0C2-4DD2-BF4A-1265B556C3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8" y="1311425"/>
            <a:ext cx="7058809" cy="1741124"/>
          </a:xfrm>
        </p:spPr>
        <p:txBody>
          <a:bodyPr>
            <a:normAutofit/>
          </a:bodyPr>
          <a:lstStyle/>
          <a:p>
            <a:r>
              <a:rPr lang="en-US" dirty="0"/>
              <a:t>Correlation matrix for Iris dataset</a:t>
            </a:r>
          </a:p>
          <a:p>
            <a:r>
              <a:rPr lang="en-US" dirty="0"/>
              <a:t>Cols: Sepal Length, Sepal Width, Petal Length and Petal Width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Rows: </a:t>
            </a:r>
            <a:r>
              <a:rPr lang="en-US" dirty="0"/>
              <a:t>Sepal Length, Sepal Width, Petal Length and Petal Width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/>
              <a:t>Assumes that features in rows and observations in columns (</a:t>
            </a:r>
            <a:r>
              <a:rPr lang="en-US" altLang="en-US" dirty="0" err="1"/>
              <a:t>rowvar</a:t>
            </a:r>
            <a:r>
              <a:rPr lang="en-US" altLang="en-US" dirty="0"/>
              <a:t> == True)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47ABB-6A11-41BD-A6B8-268689C0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7" y="3052549"/>
            <a:ext cx="6955311" cy="2560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F74C9-4367-4BA5-A825-807BB3CE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43" y="646845"/>
            <a:ext cx="2547582" cy="5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6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ADF49-F48D-4844-9DB4-7630E7E2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Correlation Rules of Thumb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62D892-8E1C-40DB-972F-CDFD28D50065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197444" y="1456850"/>
          <a:ext cx="7132094" cy="427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047">
                  <a:extLst>
                    <a:ext uri="{9D8B030D-6E8A-4147-A177-3AD203B41FA5}">
                      <a16:colId xmlns:a16="http://schemas.microsoft.com/office/drawing/2014/main" val="3162443273"/>
                    </a:ext>
                  </a:extLst>
                </a:gridCol>
                <a:gridCol w="3566047">
                  <a:extLst>
                    <a:ext uri="{9D8B030D-6E8A-4147-A177-3AD203B41FA5}">
                      <a16:colId xmlns:a16="http://schemas.microsoft.com/office/drawing/2014/main" val="563318398"/>
                    </a:ext>
                  </a:extLst>
                </a:gridCol>
              </a:tblGrid>
              <a:tr h="713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28368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0.00 – 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957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0.20 – 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to 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2486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0.40 – 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to Substantial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3310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0.60 –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61561"/>
                  </a:ext>
                </a:extLst>
              </a:tr>
              <a:tr h="713293">
                <a:tc>
                  <a:txBody>
                    <a:bodyPr/>
                    <a:lstStyle/>
                    <a:p>
                      <a:r>
                        <a:rPr lang="en-US" dirty="0"/>
                        <a:t>0.80 –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2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52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757DB-030A-4ED6-9905-8F6FC326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80"/>
          </a:xfrm>
        </p:spPr>
        <p:txBody>
          <a:bodyPr/>
          <a:lstStyle/>
          <a:p>
            <a:r>
              <a:rPr lang="en-US" dirty="0"/>
              <a:t>Correlation / Covariance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0061-45F6-4C6C-ACE6-C81C268AEC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399" y="1311425"/>
            <a:ext cx="10776046" cy="4702688"/>
          </a:xfrm>
        </p:spPr>
        <p:txBody>
          <a:bodyPr/>
          <a:lstStyle/>
          <a:p>
            <a:r>
              <a:rPr lang="en-US" sz="2800" dirty="0"/>
              <a:t>Covariance provides the direction of a linear relationship between 2 variables</a:t>
            </a:r>
          </a:p>
          <a:p>
            <a:r>
              <a:rPr lang="en-US" sz="2800" dirty="0"/>
              <a:t>Correlation provides the direction and strength of a linear relationship between 2 variables</a:t>
            </a:r>
          </a:p>
          <a:p>
            <a:r>
              <a:rPr lang="en-US" sz="2800" dirty="0"/>
              <a:t>Covariance has units and ranges from negative infinity to positive infinity</a:t>
            </a:r>
          </a:p>
          <a:p>
            <a:r>
              <a:rPr lang="en-US" sz="2800" dirty="0"/>
              <a:t>Correlation is unitless and ranges from -1 to +1</a:t>
            </a:r>
          </a:p>
          <a:p>
            <a:r>
              <a:rPr lang="en-US" sz="2800" dirty="0"/>
              <a:t>Both can provide misleading results if provided with outliers or non linear data</a:t>
            </a:r>
          </a:p>
          <a:p>
            <a:r>
              <a:rPr lang="en-US" sz="2800" dirty="0"/>
              <a:t>Both provide a measure of association, not causation</a:t>
            </a:r>
          </a:p>
        </p:txBody>
      </p:sp>
    </p:spTree>
    <p:extLst>
      <p:ext uri="{BB962C8B-B14F-4D97-AF65-F5344CB8AC3E}">
        <p14:creationId xmlns:p14="http://schemas.microsoft.com/office/powerpoint/2010/main" val="1828079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4110-693F-4668-8C84-533F6B36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753313"/>
          </a:xfrm>
        </p:spPr>
        <p:txBody>
          <a:bodyPr/>
          <a:lstStyle/>
          <a:p>
            <a:r>
              <a:rPr lang="en-US" dirty="0"/>
              <a:t>Central Limit Theorem (CLT)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B1BB0-C445-4DD8-A3D2-DCFAB3557374}"/>
              </a:ext>
            </a:extLst>
          </p:cNvPr>
          <p:cNvSpPr txBox="1"/>
          <p:nvPr/>
        </p:nvSpPr>
        <p:spPr>
          <a:xfrm>
            <a:off x="477672" y="1569493"/>
            <a:ext cx="105861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Central Limit Theorem is possibly the most important theorem in all of Statistics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CLT is certainly the most important theorem for statisticians and very important in general to data scientists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CLT states that if random samples of size n are repeatedly drawn (with replacement) from </a:t>
            </a:r>
            <a:r>
              <a:rPr lang="en-US" sz="2400" b="1" dirty="0"/>
              <a:t>any </a:t>
            </a:r>
            <a:r>
              <a:rPr lang="en-US" sz="2400" dirty="0"/>
              <a:t>population with mean µ and variance σ2 , then </a:t>
            </a:r>
            <a:r>
              <a:rPr lang="en-US" sz="2400" b="1" dirty="0"/>
              <a:t>when n is large</a:t>
            </a:r>
            <a:r>
              <a:rPr lang="en-US" sz="2400" dirty="0"/>
              <a:t>, the distribution of the sample means will follow the characteristics of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38355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BE78-0077-4737-BCE4-535505FE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5"/>
            <a:ext cx="10515600" cy="703529"/>
          </a:xfrm>
        </p:spPr>
        <p:txBody>
          <a:bodyPr/>
          <a:lstStyle/>
          <a:p>
            <a:r>
              <a:rPr lang="en-US" dirty="0"/>
              <a:t>CLT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5870F-6320-4406-B4DF-9FF663F668E7}"/>
              </a:ext>
            </a:extLst>
          </p:cNvPr>
          <p:cNvSpPr txBox="1"/>
          <p:nvPr/>
        </p:nvSpPr>
        <p:spPr>
          <a:xfrm>
            <a:off x="548112" y="1399881"/>
            <a:ext cx="11211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How large does the sample need to be?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common rule of thumb is n &gt;= 30 for ANY population distribution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n &gt;= 15 if the population distribution is symmetric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If the population follows a normal distribution, then n can be any size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Samples must be independent (sample with replacement)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Samples must be identically distributed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 sample size increases, the resulting sample distribution of the mean will more closely approximate a normal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79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1346-8758-4E9A-B25A-96048B9D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CLT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2CF52-9E0C-4403-A867-2F5B32F97817}"/>
              </a:ext>
            </a:extLst>
          </p:cNvPr>
          <p:cNvSpPr txBox="1"/>
          <p:nvPr/>
        </p:nvSpPr>
        <p:spPr>
          <a:xfrm>
            <a:off x="650449" y="1437588"/>
            <a:ext cx="10920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CLT is very powerful because it provides us with a tool to transform any population distribution into a normal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Once transformed into a normal distribution, operations can be performed using the well-known Gaussian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See </a:t>
            </a:r>
            <a:r>
              <a:rPr lang="en-US" sz="2400" dirty="0"/>
              <a:t>CLT demo code in the </a:t>
            </a:r>
            <a:r>
              <a:rPr lang="en-US" sz="2400" dirty="0" err="1"/>
              <a:t>numpy</a:t>
            </a:r>
            <a:r>
              <a:rPr lang="en-US" sz="2400" dirty="0"/>
              <a:t> tutorial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9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7953600" cy="15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There are several possible interpretations of probability but they (almost) completely agree on the mathematical rules probability must follow.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P(A) = Probability of event A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Probability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Two Views on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/>
          </a:bodyPr>
          <a:lstStyle/>
          <a:p>
            <a:r>
              <a:rPr lang="en-US" dirty="0"/>
              <a:t>Bayesian statistics</a:t>
            </a:r>
          </a:p>
          <a:p>
            <a:r>
              <a:rPr lang="en-US" dirty="0"/>
              <a:t>Frequentist Statistics</a:t>
            </a:r>
          </a:p>
        </p:txBody>
      </p:sp>
    </p:spTree>
    <p:extLst>
      <p:ext uri="{BB962C8B-B14F-4D97-AF65-F5344CB8AC3E}">
        <p14:creationId xmlns:p14="http://schemas.microsoft.com/office/powerpoint/2010/main" val="17000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99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Bayesian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502"/>
                <a:ext cx="10515600" cy="45174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" dirty="0">
                    <a:solidFill>
                      <a:srgbClr val="000000"/>
                    </a:solidFill>
                  </a:rPr>
                  <a:t>A </a:t>
                </a:r>
                <a:r>
                  <a:rPr lang="en" b="1" dirty="0">
                    <a:solidFill>
                      <a:srgbClr val="000000"/>
                    </a:solidFill>
                  </a:rPr>
                  <a:t>Bayesian</a:t>
                </a:r>
                <a:r>
                  <a:rPr lang="en" dirty="0">
                    <a:solidFill>
                      <a:srgbClr val="000000"/>
                    </a:solidFill>
                  </a:rPr>
                  <a:t> interprets probability as a subjective degree of belief</a:t>
                </a:r>
              </a:p>
              <a:p>
                <a:r>
                  <a:rPr lang="en-US" dirty="0"/>
                  <a:t>Provides an equation to manipulate conditional probabilities</a:t>
                </a:r>
              </a:p>
              <a:p>
                <a:r>
                  <a:rPr lang="en-US" dirty="0"/>
                  <a:t>Uses </a:t>
                </a:r>
                <a:r>
                  <a:rPr lang="en-US" i="1" dirty="0"/>
                  <a:t>prior </a:t>
                </a:r>
                <a:r>
                  <a:rPr lang="en-US" dirty="0"/>
                  <a:t>knowledge / belief about the phenomenon and then combines observed evidence with the prior knowledge / belief using the equation below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r>
                  <a:rPr lang="en-US" i="0" dirty="0"/>
                  <a:t> </a:t>
                </a:r>
              </a:p>
              <a:p>
                <a:pPr lvl="1"/>
                <a:r>
                  <a:rPr lang="en-US" dirty="0"/>
                  <a:t>P(A): The prior knowledge or belief</a:t>
                </a:r>
              </a:p>
              <a:p>
                <a:pPr lvl="1"/>
                <a:r>
                  <a:rPr lang="en-US" dirty="0"/>
                  <a:t>P(B): The posterior knowledge or evidence gained from additional observations</a:t>
                </a:r>
              </a:p>
              <a:p>
                <a:pPr lvl="1"/>
                <a:r>
                  <a:rPr lang="en-US" dirty="0"/>
                  <a:t>P(A|B): The posterior degree of belief after having observed B</a:t>
                </a:r>
              </a:p>
              <a:p>
                <a:pPr lvl="1"/>
                <a:r>
                  <a:rPr lang="en-US" dirty="0"/>
                  <a:t>P(B|A): Likelihood: The likelihood of A conditioned on B</a:t>
                </a:r>
              </a:p>
              <a:p>
                <a:pPr lvl="1"/>
                <a:r>
                  <a:rPr lang="en-US" dirty="0"/>
                  <a:t>The quotient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represents the support B provides for A</a:t>
                </a:r>
              </a:p>
              <a:p>
                <a:pPr lvl="1"/>
                <a:r>
                  <a:rPr lang="en-US" dirty="0"/>
                  <a:t>Example: A = temperature at noon tomorrow.  B = temperature at noon today.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502"/>
                <a:ext cx="10515600" cy="4517427"/>
              </a:xfrm>
              <a:blipFill>
                <a:blip r:embed="rId3"/>
                <a:stretch>
                  <a:fillRect l="-928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3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Frequentist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595"/>
          </a:xfrm>
        </p:spPr>
        <p:txBody>
          <a:bodyPr>
            <a:normAutofit/>
          </a:bodyPr>
          <a:lstStyle/>
          <a:p>
            <a:r>
              <a:rPr lang="en-US" b="1" dirty="0"/>
              <a:t>Frequentist statistics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probability of an outcome is the proportion of times the outcome would occur if we observed the random process an infinite number of times.</a:t>
            </a:r>
            <a:endParaRPr lang="en-US" dirty="0"/>
          </a:p>
          <a:p>
            <a:pPr lvl="1"/>
            <a:r>
              <a:rPr lang="en-US" dirty="0"/>
              <a:t>Makes an estimate of a parameter based on sample data. </a:t>
            </a:r>
          </a:p>
          <a:p>
            <a:pPr lvl="1"/>
            <a:r>
              <a:rPr lang="en-US" dirty="0"/>
              <a:t>It assumes a procedure where samples from the same population will be observed an infinite number of times. </a:t>
            </a:r>
          </a:p>
          <a:p>
            <a:pPr lvl="1"/>
            <a:r>
              <a:rPr lang="en-US" dirty="0"/>
              <a:t>It uses sampling with replacement</a:t>
            </a:r>
          </a:p>
          <a:p>
            <a:pPr lvl="1"/>
            <a:r>
              <a:rPr lang="en-US" dirty="0"/>
              <a:t>The samples build the distribution</a:t>
            </a:r>
          </a:p>
          <a:p>
            <a:pPr lvl="1"/>
            <a:r>
              <a:rPr lang="en-US" dirty="0"/>
              <a:t>We will use the frequentist interpretation in IST-718</a:t>
            </a:r>
          </a:p>
        </p:txBody>
      </p:sp>
    </p:spTree>
    <p:extLst>
      <p:ext uri="{BB962C8B-B14F-4D97-AF65-F5344CB8AC3E}">
        <p14:creationId xmlns:p14="http://schemas.microsoft.com/office/powerpoint/2010/main" val="134190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23320</TotalTime>
  <Words>3159</Words>
  <Application>Microsoft Office PowerPoint</Application>
  <PresentationFormat>Widescreen</PresentationFormat>
  <Paragraphs>293</Paragraphs>
  <Slides>58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Agency FB</vt:lpstr>
      <vt:lpstr>Arial</vt:lpstr>
      <vt:lpstr>Arial Unicode MS</vt:lpstr>
      <vt:lpstr>Calibri</vt:lpstr>
      <vt:lpstr>Calibri Light</vt:lpstr>
      <vt:lpstr>Cambria Math</vt:lpstr>
      <vt:lpstr>Times New Roman</vt:lpstr>
      <vt:lpstr>Office Theme</vt:lpstr>
      <vt:lpstr>Equation</vt:lpstr>
      <vt:lpstr>Probability and Statistics</vt:lpstr>
      <vt:lpstr>Credits</vt:lpstr>
      <vt:lpstr>Objectives</vt:lpstr>
      <vt:lpstr>What is Probability</vt:lpstr>
      <vt:lpstr>Random processes</vt:lpstr>
      <vt:lpstr>Probability</vt:lpstr>
      <vt:lpstr>Two Views on Statistical Learning</vt:lpstr>
      <vt:lpstr>Bayesian</vt:lpstr>
      <vt:lpstr>Frequentist</vt:lpstr>
      <vt:lpstr>Disjoint and non-disjoint outcomes</vt:lpstr>
      <vt:lpstr>Disjoint and non-disjoint outcomes</vt:lpstr>
      <vt:lpstr>Probability Distributions </vt:lpstr>
      <vt:lpstr>Probability distributions</vt:lpstr>
      <vt:lpstr>Probability distributions</vt:lpstr>
      <vt:lpstr>Random Variables </vt:lpstr>
      <vt:lpstr>Random variables</vt:lpstr>
      <vt:lpstr>Expectation</vt:lpstr>
      <vt:lpstr>Expected value of a discrete random variable</vt:lpstr>
      <vt:lpstr>Expected value of a discrete random variable</vt:lpstr>
      <vt:lpstr>Expected value of a discrete random variable (cont.)</vt:lpstr>
      <vt:lpstr>Variance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Standard Deviation</vt:lpstr>
      <vt:lpstr>Normal distribution </vt:lpstr>
      <vt:lpstr>Normal Distribution</vt:lpstr>
      <vt:lpstr>Heights of males</vt:lpstr>
      <vt:lpstr>Heights of males</vt:lpstr>
      <vt:lpstr>Heights of females</vt:lpstr>
      <vt:lpstr>Normal distributions with different parameters</vt:lpstr>
      <vt:lpstr>68-95-99.7 Rule</vt:lpstr>
      <vt:lpstr>Describing variability using the 68-95-99.7 Rule</vt:lpstr>
      <vt:lpstr>Describing variability using the 68-95-99.7 Rule</vt:lpstr>
      <vt:lpstr>Uniform Distribution</vt:lpstr>
      <vt:lpstr>Uniform Distribution </vt:lpstr>
      <vt:lpstr>Example</vt:lpstr>
      <vt:lpstr>General Uniform Distribution </vt:lpstr>
      <vt:lpstr>Sampling</vt:lpstr>
      <vt:lpstr>Population</vt:lpstr>
      <vt:lpstr>Sampling</vt:lpstr>
      <vt:lpstr>Sampling Continued …</vt:lpstr>
      <vt:lpstr>Degrees of Freedom</vt:lpstr>
      <vt:lpstr>Bessel’s Correction</vt:lpstr>
      <vt:lpstr>Covariance</vt:lpstr>
      <vt:lpstr>Covariance Continued …</vt:lpstr>
      <vt:lpstr>Iris Data Covariance Matrix Example</vt:lpstr>
      <vt:lpstr>Correlation Coefficient</vt:lpstr>
      <vt:lpstr>Correlation Continued</vt:lpstr>
      <vt:lpstr>Iris Data Correlation Matrix Example</vt:lpstr>
      <vt:lpstr>Correlation Rules of Thumb</vt:lpstr>
      <vt:lpstr>Correlation / Covariance Summary</vt:lpstr>
      <vt:lpstr>Central Limit Theorem (CLT)</vt:lpstr>
      <vt:lpstr>CLT Assumptions</vt:lpstr>
      <vt:lpstr>CLT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math for data scientists: Linear algebra, calculus, and probability</dc:title>
  <dc:creator>Microsoft Office User</dc:creator>
  <cp:lastModifiedBy>Willard E Williamson</cp:lastModifiedBy>
  <cp:revision>189</cp:revision>
  <cp:lastPrinted>2019-09-04T00:14:11Z</cp:lastPrinted>
  <dcterms:created xsi:type="dcterms:W3CDTF">2018-02-08T19:40:57Z</dcterms:created>
  <dcterms:modified xsi:type="dcterms:W3CDTF">2022-09-05T16:51:24Z</dcterms:modified>
</cp:coreProperties>
</file>