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aleway"/>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20" Type="http://schemas.openxmlformats.org/officeDocument/2006/relationships/slide" Target="slides/slide15.xml"/><Relationship Id="rId42" Type="http://schemas.openxmlformats.org/officeDocument/2006/relationships/font" Target="fonts/Lato-regular.fntdata"/><Relationship Id="rId41" Type="http://schemas.openxmlformats.org/officeDocument/2006/relationships/font" Target="fonts/Raleway-boldItalic.fntdata"/><Relationship Id="rId22" Type="http://schemas.openxmlformats.org/officeDocument/2006/relationships/slide" Target="slides/slide17.xml"/><Relationship Id="rId44" Type="http://schemas.openxmlformats.org/officeDocument/2006/relationships/font" Target="fonts/Lato-italic.fntdata"/><Relationship Id="rId21" Type="http://schemas.openxmlformats.org/officeDocument/2006/relationships/slide" Target="slides/slide16.xml"/><Relationship Id="rId43" Type="http://schemas.openxmlformats.org/officeDocument/2006/relationships/font" Target="fonts/La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aleway-bold.fntdata"/><Relationship Id="rId16" Type="http://schemas.openxmlformats.org/officeDocument/2006/relationships/slide" Target="slides/slide11.xml"/><Relationship Id="rId38" Type="http://schemas.openxmlformats.org/officeDocument/2006/relationships/font" Target="fonts/Raleway-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6d456f83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6d456f83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graph represents the numerical variables on the y-axis and Cancellation (Dependent variable) on the X-axis. </a:t>
            </a:r>
            <a:endParaRPr/>
          </a:p>
          <a:p>
            <a:pPr indent="-317500" lvl="0" marL="457200" rtl="0" algn="l">
              <a:spcBef>
                <a:spcPts val="0"/>
              </a:spcBef>
              <a:spcAft>
                <a:spcPts val="0"/>
              </a:spcAft>
              <a:buSzPts val="1400"/>
              <a:buChar char="-"/>
            </a:pPr>
            <a:r>
              <a:rPr lang="en"/>
              <a:t>The Dark line represents the median and the dotted lines represent the mean. </a:t>
            </a:r>
            <a:endParaRPr/>
          </a:p>
          <a:p>
            <a:pPr indent="-317500" lvl="0" marL="457200" rtl="0" algn="l">
              <a:spcBef>
                <a:spcPts val="0"/>
              </a:spcBef>
              <a:spcAft>
                <a:spcPts val="0"/>
              </a:spcAft>
              <a:buSzPts val="1400"/>
              <a:buChar char="-"/>
            </a:pPr>
            <a:r>
              <a:rPr lang="en"/>
              <a:t>For the cancellations, on average it can be seen that both LeadTime and StayInNights is higher, than </a:t>
            </a:r>
            <a:r>
              <a:rPr lang="en"/>
              <a:t>with</a:t>
            </a:r>
            <a:r>
              <a:rPr lang="en"/>
              <a:t> non-cancellations. </a:t>
            </a:r>
            <a:endParaRPr/>
          </a:p>
          <a:p>
            <a:pPr indent="-317500" lvl="0" marL="457200" rtl="0" algn="l">
              <a:spcBef>
                <a:spcPts val="0"/>
              </a:spcBef>
              <a:spcAft>
                <a:spcPts val="0"/>
              </a:spcAft>
              <a:buSzPts val="1400"/>
              <a:buChar char="-"/>
            </a:pPr>
            <a:r>
              <a:rPr lang="en"/>
              <a:t>Again many outliers are visible for StayInNights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6d456f83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6d456f83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For TotalSpecialRequests, on average there are many </a:t>
            </a:r>
            <a:r>
              <a:rPr lang="en"/>
              <a:t>requests</a:t>
            </a:r>
            <a:r>
              <a:rPr lang="en"/>
              <a:t> for non-cancelled bookings than for cancelled bookings.</a:t>
            </a:r>
            <a:endParaRPr/>
          </a:p>
          <a:p>
            <a:pPr indent="-317500" lvl="0" marL="457200" rtl="0" algn="l">
              <a:spcBef>
                <a:spcPts val="0"/>
              </a:spcBef>
              <a:spcAft>
                <a:spcPts val="0"/>
              </a:spcAft>
              <a:buSzPts val="1400"/>
              <a:buChar char="-"/>
            </a:pPr>
            <a:r>
              <a:rPr lang="en"/>
              <a:t> </a:t>
            </a:r>
            <a:endParaRPr/>
          </a:p>
          <a:p>
            <a:pPr indent="-317500" lvl="0" marL="457200" rtl="0" algn="l">
              <a:spcBef>
                <a:spcPts val="0"/>
              </a:spcBef>
              <a:spcAft>
                <a:spcPts val="0"/>
              </a:spcAft>
              <a:buSzPts val="1400"/>
              <a:buChar char="-"/>
            </a:pPr>
            <a:r>
              <a:rPr lang="en"/>
              <a:t>For the Cancellation variable, we can see that for the there is more </a:t>
            </a:r>
            <a:r>
              <a:rPr lang="en"/>
              <a:t>data for the non-cancellations than the cancellations.</a:t>
            </a:r>
            <a:endParaRPr/>
          </a:p>
          <a:p>
            <a:pPr indent="-317500" lvl="0" marL="457200" rtl="0" algn="l">
              <a:spcBef>
                <a:spcPts val="0"/>
              </a:spcBef>
              <a:spcAft>
                <a:spcPts val="0"/>
              </a:spcAft>
              <a:buSzPts val="1400"/>
              <a:buChar char="-"/>
            </a:pPr>
            <a:r>
              <a:rPr lang="en"/>
              <a:t>Online TA has the highest non-cancellations followed by offline TA and Direct. </a:t>
            </a:r>
            <a:endParaRPr/>
          </a:p>
          <a:p>
            <a:pPr indent="-317500" lvl="0" marL="457200" rtl="0" algn="l">
              <a:spcBef>
                <a:spcPts val="0"/>
              </a:spcBef>
              <a:spcAft>
                <a:spcPts val="0"/>
              </a:spcAft>
              <a:buSzPts val="1400"/>
              <a:buChar char="-"/>
            </a:pPr>
            <a:r>
              <a:rPr lang="en"/>
              <a:t>For cancellations, a similar trend shows where Online TA is the highest followed by Groups.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6b70c6d7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6b70c6d7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6b70b691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6b70b69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We took all the correlation data among each of the numerical </a:t>
            </a:r>
            <a:r>
              <a:rPr lang="en"/>
              <a:t>variables</a:t>
            </a:r>
            <a:r>
              <a:rPr lang="en"/>
              <a:t> and plotted them on a heatmap. Wherever the color is the lightest it shows the most correlation, and </a:t>
            </a:r>
            <a:r>
              <a:rPr lang="en"/>
              <a:t>wherever</a:t>
            </a:r>
            <a:r>
              <a:rPr lang="en"/>
              <a:t> it is the darkest it shows the least correlation. </a:t>
            </a:r>
            <a:endParaRPr/>
          </a:p>
          <a:p>
            <a:pPr indent="-317500" lvl="0" marL="457200" rtl="0" algn="l">
              <a:spcBef>
                <a:spcPts val="0"/>
              </a:spcBef>
              <a:spcAft>
                <a:spcPts val="0"/>
              </a:spcAft>
              <a:buSzPts val="1400"/>
              <a:buChar char="-"/>
            </a:pPr>
            <a:r>
              <a:rPr lang="en"/>
              <a:t>Looking at the heatmap, we can see that WeekendNights, WeekNights and Nights are all correlated which makes sense as these variables are dependent on each other.</a:t>
            </a:r>
            <a:endParaRPr/>
          </a:p>
          <a:p>
            <a:pPr indent="-317500" lvl="0" marL="457200" rtl="0" algn="l">
              <a:spcBef>
                <a:spcPts val="0"/>
              </a:spcBef>
              <a:spcAft>
                <a:spcPts val="0"/>
              </a:spcAft>
              <a:buSzPts val="1400"/>
              <a:buChar char="-"/>
            </a:pPr>
            <a:r>
              <a:rPr lang="en"/>
              <a:t>Other than that we couldn’t find variables that showed significance </a:t>
            </a:r>
            <a:r>
              <a:rPr lang="en"/>
              <a:t>prominence</a:t>
            </a:r>
            <a:r>
              <a:rPr lang="en"/>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6d456f838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6d456f83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6d456f83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6d456f83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6d456f83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6d456f83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6d456f83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6d456f83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6d456f83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6d456f83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6b70b6911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6b70b691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6b70b6911_1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6b70b691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6b70b6911_1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6b70b6911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Online Travel Agents have ~25% chance of cancellation, </a:t>
            </a:r>
            <a:endParaRPr/>
          </a:p>
          <a:p>
            <a:pPr indent="0" lvl="0" marL="0" rtl="0" algn="l">
              <a:spcBef>
                <a:spcPts val="0"/>
              </a:spcBef>
              <a:spcAft>
                <a:spcPts val="0"/>
              </a:spcAft>
              <a:buNone/>
            </a:pPr>
            <a:r>
              <a:rPr lang="en"/>
              <a:t>Groups have ~13% chance of cancellation, </a:t>
            </a:r>
            <a:endParaRPr/>
          </a:p>
          <a:p>
            <a:pPr indent="0" lvl="0" marL="0" rtl="0" algn="l">
              <a:spcBef>
                <a:spcPts val="0"/>
              </a:spcBef>
              <a:spcAft>
                <a:spcPts val="0"/>
              </a:spcAft>
              <a:buClr>
                <a:schemeClr val="dk1"/>
              </a:buClr>
              <a:buSzPts val="1100"/>
              <a:buFont typeface="Arial"/>
              <a:buNone/>
            </a:pPr>
            <a:r>
              <a:rPr lang="en">
                <a:solidFill>
                  <a:schemeClr val="dk1"/>
                </a:solidFill>
              </a:rPr>
              <a:t>Complementaries have ~15% chance of cancellation</a:t>
            </a:r>
            <a:endParaRPr>
              <a:solidFill>
                <a:schemeClr val="dk1"/>
              </a:solidFill>
            </a:endParaRPr>
          </a:p>
          <a:p>
            <a:pPr indent="0" lvl="0" marL="0" rtl="0" algn="l">
              <a:spcBef>
                <a:spcPts val="0"/>
              </a:spcBef>
              <a:spcAft>
                <a:spcPts val="0"/>
              </a:spcAft>
              <a:buNone/>
            </a:pPr>
            <a:r>
              <a:rPr lang="en"/>
              <a:t>Corporates have ~10% chance of cancellation;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whereas</a:t>
            </a:r>
            <a:r>
              <a:rPr lang="en"/>
              <a:t> Direct bookings have only ~9% and Offline Travel Agents/Tour Operators have only ~5% chance of cancellation.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#Overall, looking at the predictions above, we expect higher chance of cancellation when the reservation is made through Online than through Offline platforms, for example. Specifically, it’s 6.5x more likely to cancel if you booked through online platforms rather than through offline platforms.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6b70b6911_1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6b70b6911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 year lead time, people will be more likely to cancel their hotel reservations except if they did it through offline platforms.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6b70b6911_1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6b70b6911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6b70b6911_1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6b70b691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 additional special request by customers decreases the odds of cancellation by ~58%.</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6b70c6d7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6b70c6d7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Lead Time = ~3 months</a:t>
            </a:r>
            <a:endParaRPr/>
          </a:p>
          <a:p>
            <a:pPr indent="0" lvl="0" marL="0" rtl="0" algn="l">
              <a:spcBef>
                <a:spcPts val="0"/>
              </a:spcBef>
              <a:spcAft>
                <a:spcPts val="0"/>
              </a:spcAft>
              <a:buNone/>
            </a:pPr>
            <a:r>
              <a:rPr lang="en"/>
              <a:t>Stays in Nights = ~4 days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6b70c6d7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6b70c6d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lead time is average lead time (~3 months); when stays in nights is average nights (for ~4 days):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6b70c6d7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06b70c6d7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Lead Time = 1 year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Stays in Nights = ~4 days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6b70c6d7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06b70c6d7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lead time is 1 year; when stays in nights is average nights (for ~4 days):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6b70b691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06b70b691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So this is the list of variables that we will be covering for our analysis. And our dependent variable being the IsCancelled variable which is a binary variable that indicates if the booking was cancelled or not. There are overall 40, 600 rows of data with 20 variables.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6b70b6911_1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06b70b6911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06b70b6911_1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06b70b691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06b70b6911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06b70b6911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Before starting the EDA process, we started by preparing the data for viewing. </a:t>
            </a:r>
            <a:r>
              <a:rPr lang="en"/>
              <a:t>Initially</a:t>
            </a:r>
            <a:r>
              <a:rPr lang="en"/>
              <a:t> we started by checking for null values, and then negative values, none of which were found in any of the columns.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6b70c6d78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6b70c6d7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Then we created a new variable called StayInNights which is the combination of Weekend and Week Nights, we created this to see the overall number of days that they would be booking for.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6b70c6d78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6b70c6d7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After that we separated the variables into Numerical and Categorical. We have 12 numerical variable, and 9 categorical variables, as shown here.</a:t>
            </a:r>
            <a:endParaRPr/>
          </a:p>
          <a:p>
            <a:pPr indent="0" lvl="0" marL="45720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6b70c6d78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6b70c6d7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After the separation of the variables, we looked at the numerical variables and it was seen that most of the variables w</a:t>
            </a:r>
            <a:r>
              <a:rPr lang="en"/>
              <a:t>ere</a:t>
            </a:r>
            <a:r>
              <a:rPr lang="en"/>
              <a:t> heavily skewed, so we ran each of the variables through the sqrt transformation, initially we tried with log, but as 0’s were present in many of the columns, we went with sqrt transformation.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We will be discussing the 4 most important variables to determine Cancellation variable - LeadTime, StayInNights, MarketSegment and TotalSpecialRequests. </a:t>
            </a:r>
            <a:endParaRPr/>
          </a:p>
          <a:p>
            <a:pPr indent="-317500" lvl="0" marL="457200" rtl="0" algn="l">
              <a:spcBef>
                <a:spcPts val="0"/>
              </a:spcBef>
              <a:spcAft>
                <a:spcPts val="0"/>
              </a:spcAft>
              <a:buSzPts val="1400"/>
              <a:buChar char="-"/>
            </a:pPr>
            <a:r>
              <a:rPr lang="en"/>
              <a:t>Looking at all the variables, all the numerical variables went through sqrt transformation, the graphs shown above are the associated Boxplot with the histogram of the associated variable.</a:t>
            </a:r>
            <a:endParaRPr/>
          </a:p>
          <a:p>
            <a:pPr indent="-317500" lvl="0" marL="457200" rtl="0" algn="l">
              <a:spcBef>
                <a:spcPts val="0"/>
              </a:spcBef>
              <a:spcAft>
                <a:spcPts val="0"/>
              </a:spcAft>
              <a:buSzPts val="1400"/>
              <a:buChar char="-"/>
            </a:pPr>
            <a:r>
              <a:rPr lang="en"/>
              <a:t>Both variables after transformation has some outliers.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6b70b691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6b70b691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Looking at TotalSpecial Requests, there seem to be no outliers. However, as we can see most of the special requests are either 0, 1, 2 or 3. Limited amount of numbers with high frequency.</a:t>
            </a:r>
            <a:endParaRPr/>
          </a:p>
          <a:p>
            <a:pPr indent="-317500" lvl="0" marL="457200" rtl="0" algn="l">
              <a:spcBef>
                <a:spcPts val="0"/>
              </a:spcBef>
              <a:spcAft>
                <a:spcPts val="0"/>
              </a:spcAft>
              <a:buSzPts val="1400"/>
              <a:buChar char="-"/>
            </a:pPr>
            <a:r>
              <a:rPr lang="en"/>
              <a:t>For Market segment Online TA has the highest </a:t>
            </a:r>
            <a:r>
              <a:rPr lang="en"/>
              <a:t>frequency, followed by Offline TA and Direct, the least active MarketSegment is Complementary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jpg"/><Relationship Id="rId4" Type="http://schemas.openxmlformats.org/officeDocument/2006/relationships/image" Target="../media/image1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Status Report:</a:t>
            </a:r>
            <a:endParaRPr/>
          </a:p>
          <a:p>
            <a:pPr indent="0" lvl="0" marL="0" rtl="0" algn="l">
              <a:spcBef>
                <a:spcPts val="0"/>
              </a:spcBef>
              <a:spcAft>
                <a:spcPts val="0"/>
              </a:spcAft>
              <a:buNone/>
            </a:pPr>
            <a:r>
              <a:rPr lang="en"/>
              <a:t> IST 687</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Sinem Aytac • </a:t>
            </a:r>
            <a:r>
              <a:rPr lang="en"/>
              <a:t>Emmanuel Victor Kamya • Abhijith Vamadev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Bivariate Analysis</a:t>
            </a:r>
            <a:endParaRPr/>
          </a:p>
        </p:txBody>
      </p:sp>
      <p:pic>
        <p:nvPicPr>
          <p:cNvPr id="131" name="Google Shape;131;p22"/>
          <p:cNvPicPr preferRelativeResize="0"/>
          <p:nvPr/>
        </p:nvPicPr>
        <p:blipFill rotWithShape="1">
          <a:blip r:embed="rId3">
            <a:alphaModFix/>
          </a:blip>
          <a:srcRect b="0" l="0" r="-7204" t="0"/>
          <a:stretch/>
        </p:blipFill>
        <p:spPr>
          <a:xfrm>
            <a:off x="163675" y="1372200"/>
            <a:ext cx="4726150" cy="3098750"/>
          </a:xfrm>
          <a:prstGeom prst="rect">
            <a:avLst/>
          </a:prstGeom>
          <a:noFill/>
          <a:ln>
            <a:noFill/>
          </a:ln>
        </p:spPr>
      </p:pic>
      <p:pic>
        <p:nvPicPr>
          <p:cNvPr id="132" name="Google Shape;132;p22"/>
          <p:cNvPicPr preferRelativeResize="0"/>
          <p:nvPr/>
        </p:nvPicPr>
        <p:blipFill>
          <a:blip r:embed="rId4">
            <a:alphaModFix/>
          </a:blip>
          <a:stretch>
            <a:fillRect/>
          </a:stretch>
        </p:blipFill>
        <p:spPr>
          <a:xfrm>
            <a:off x="4757150" y="1372200"/>
            <a:ext cx="4265676" cy="3098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Bivariate Analysis</a:t>
            </a:r>
            <a:endParaRPr/>
          </a:p>
        </p:txBody>
      </p:sp>
      <p:pic>
        <p:nvPicPr>
          <p:cNvPr id="138" name="Google Shape;138;p23"/>
          <p:cNvPicPr preferRelativeResize="0"/>
          <p:nvPr/>
        </p:nvPicPr>
        <p:blipFill>
          <a:blip r:embed="rId3">
            <a:alphaModFix/>
          </a:blip>
          <a:stretch>
            <a:fillRect/>
          </a:stretch>
        </p:blipFill>
        <p:spPr>
          <a:xfrm>
            <a:off x="122800" y="1276575"/>
            <a:ext cx="4376225" cy="3414175"/>
          </a:xfrm>
          <a:prstGeom prst="rect">
            <a:avLst/>
          </a:prstGeom>
          <a:noFill/>
          <a:ln>
            <a:noFill/>
          </a:ln>
        </p:spPr>
      </p:pic>
      <p:pic>
        <p:nvPicPr>
          <p:cNvPr id="139" name="Google Shape;139;p23"/>
          <p:cNvPicPr preferRelativeResize="0"/>
          <p:nvPr/>
        </p:nvPicPr>
        <p:blipFill>
          <a:blip r:embed="rId4">
            <a:alphaModFix/>
          </a:blip>
          <a:stretch>
            <a:fillRect/>
          </a:stretch>
        </p:blipFill>
        <p:spPr>
          <a:xfrm>
            <a:off x="4644975" y="1276575"/>
            <a:ext cx="4424676" cy="3414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Bivariate Analysis</a:t>
            </a:r>
            <a:endParaRPr/>
          </a:p>
        </p:txBody>
      </p:sp>
      <p:sp>
        <p:nvSpPr>
          <p:cNvPr id="145" name="Google Shape;145;p24"/>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6" name="Google Shape;146;p24"/>
          <p:cNvPicPr preferRelativeResize="0"/>
          <p:nvPr/>
        </p:nvPicPr>
        <p:blipFill>
          <a:blip r:embed="rId3">
            <a:alphaModFix/>
          </a:blip>
          <a:stretch>
            <a:fillRect/>
          </a:stretch>
        </p:blipFill>
        <p:spPr>
          <a:xfrm>
            <a:off x="122800" y="1276575"/>
            <a:ext cx="4376225" cy="3414175"/>
          </a:xfrm>
          <a:prstGeom prst="rect">
            <a:avLst/>
          </a:prstGeom>
          <a:noFill/>
          <a:ln>
            <a:noFill/>
          </a:ln>
        </p:spPr>
      </p:pic>
      <p:pic>
        <p:nvPicPr>
          <p:cNvPr id="147" name="Google Shape;147;p24"/>
          <p:cNvPicPr preferRelativeResize="0"/>
          <p:nvPr/>
        </p:nvPicPr>
        <p:blipFill>
          <a:blip r:embed="rId4">
            <a:alphaModFix/>
          </a:blip>
          <a:stretch>
            <a:fillRect/>
          </a:stretch>
        </p:blipFill>
        <p:spPr>
          <a:xfrm>
            <a:off x="4499025" y="1276575"/>
            <a:ext cx="4492576" cy="3414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Bivariate Analysis </a:t>
            </a:r>
            <a:endParaRPr/>
          </a:p>
        </p:txBody>
      </p:sp>
      <p:pic>
        <p:nvPicPr>
          <p:cNvPr id="153" name="Google Shape;153;p25"/>
          <p:cNvPicPr preferRelativeResize="0"/>
          <p:nvPr/>
        </p:nvPicPr>
        <p:blipFill>
          <a:blip r:embed="rId3">
            <a:alphaModFix/>
          </a:blip>
          <a:stretch>
            <a:fillRect/>
          </a:stretch>
        </p:blipFill>
        <p:spPr>
          <a:xfrm>
            <a:off x="1800800" y="1091075"/>
            <a:ext cx="5871075" cy="3623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Maps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519450" y="536750"/>
            <a:ext cx="7573500" cy="646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Map showing lead time for cancellations</a:t>
            </a:r>
            <a:endParaRPr/>
          </a:p>
        </p:txBody>
      </p:sp>
      <p:pic>
        <p:nvPicPr>
          <p:cNvPr id="164" name="Google Shape;164;p27"/>
          <p:cNvPicPr preferRelativeResize="0"/>
          <p:nvPr/>
        </p:nvPicPr>
        <p:blipFill>
          <a:blip r:embed="rId3">
            <a:alphaModFix/>
          </a:blip>
          <a:stretch>
            <a:fillRect/>
          </a:stretch>
        </p:blipFill>
        <p:spPr>
          <a:xfrm>
            <a:off x="152400" y="1363750"/>
            <a:ext cx="8839201" cy="33455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8"/>
          <p:cNvPicPr preferRelativeResize="0"/>
          <p:nvPr/>
        </p:nvPicPr>
        <p:blipFill>
          <a:blip r:embed="rId3">
            <a:alphaModFix/>
          </a:blip>
          <a:stretch>
            <a:fillRect/>
          </a:stretch>
        </p:blipFill>
        <p:spPr>
          <a:xfrm>
            <a:off x="1836225" y="552600"/>
            <a:ext cx="4972999" cy="49729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9"/>
          <p:cNvPicPr preferRelativeResize="0"/>
          <p:nvPr/>
        </p:nvPicPr>
        <p:blipFill>
          <a:blip r:embed="rId3">
            <a:alphaModFix/>
          </a:blip>
          <a:stretch>
            <a:fillRect/>
          </a:stretch>
        </p:blipFill>
        <p:spPr>
          <a:xfrm>
            <a:off x="0" y="332100"/>
            <a:ext cx="4361350" cy="4361350"/>
          </a:xfrm>
          <a:prstGeom prst="rect">
            <a:avLst/>
          </a:prstGeom>
          <a:noFill/>
          <a:ln>
            <a:noFill/>
          </a:ln>
        </p:spPr>
      </p:pic>
      <p:pic>
        <p:nvPicPr>
          <p:cNvPr id="175" name="Google Shape;175;p29"/>
          <p:cNvPicPr preferRelativeResize="0"/>
          <p:nvPr/>
        </p:nvPicPr>
        <p:blipFill>
          <a:blip r:embed="rId4">
            <a:alphaModFix/>
          </a:blip>
          <a:stretch>
            <a:fillRect/>
          </a:stretch>
        </p:blipFill>
        <p:spPr>
          <a:xfrm>
            <a:off x="4513750" y="152400"/>
            <a:ext cx="4477849" cy="44778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0"/>
          <p:cNvPicPr preferRelativeResize="0"/>
          <p:nvPr/>
        </p:nvPicPr>
        <p:blipFill>
          <a:blip r:embed="rId3">
            <a:alphaModFix/>
          </a:blip>
          <a:stretch>
            <a:fillRect/>
          </a:stretch>
        </p:blipFill>
        <p:spPr>
          <a:xfrm>
            <a:off x="1680725" y="64650"/>
            <a:ext cx="5014175" cy="5014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 </a:t>
            </a:r>
            <a:endParaRPr/>
          </a:p>
          <a:p>
            <a:pPr indent="0" lvl="0" marL="0" rtl="0" algn="ctr">
              <a:spcBef>
                <a:spcPts val="0"/>
              </a:spcBef>
              <a:spcAft>
                <a:spcPts val="0"/>
              </a:spcAft>
              <a:buNone/>
            </a:pPr>
            <a:r>
              <a:rPr lang="en"/>
              <a:t>Logistic Regression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79" name="Google Shape;7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SzPts val="1500"/>
              <a:buChar char="●"/>
            </a:pPr>
            <a:r>
              <a:rPr b="1" lang="en"/>
              <a:t>Data Structure </a:t>
            </a:r>
            <a:endParaRPr b="1"/>
          </a:p>
          <a:p>
            <a:pPr indent="-323850" lvl="0" marL="457200" rtl="0" algn="l">
              <a:spcBef>
                <a:spcPts val="0"/>
              </a:spcBef>
              <a:spcAft>
                <a:spcPts val="0"/>
              </a:spcAft>
              <a:buSzPts val="1500"/>
              <a:buChar char="●"/>
            </a:pPr>
            <a:r>
              <a:rPr b="1" lang="en"/>
              <a:t>Data Preparatory Work</a:t>
            </a:r>
            <a:endParaRPr b="1"/>
          </a:p>
          <a:p>
            <a:pPr indent="-342900" lvl="0" marL="457200" rtl="0" algn="l">
              <a:spcBef>
                <a:spcPts val="0"/>
              </a:spcBef>
              <a:spcAft>
                <a:spcPts val="0"/>
              </a:spcAft>
              <a:buSzPts val="1800"/>
              <a:buChar char="●"/>
            </a:pPr>
            <a:r>
              <a:rPr b="1" lang="en"/>
              <a:t>EDA </a:t>
            </a:r>
            <a:endParaRPr b="1"/>
          </a:p>
          <a:p>
            <a:pPr indent="-342900" lvl="0" marL="457200" rtl="0" algn="l">
              <a:spcBef>
                <a:spcPts val="0"/>
              </a:spcBef>
              <a:spcAft>
                <a:spcPts val="0"/>
              </a:spcAft>
              <a:buSzPts val="1800"/>
              <a:buChar char="●"/>
            </a:pPr>
            <a:r>
              <a:rPr b="1" lang="en"/>
              <a:t>Maps</a:t>
            </a:r>
            <a:endParaRPr b="1"/>
          </a:p>
          <a:p>
            <a:pPr indent="-342900" lvl="0" marL="457200" rtl="0" algn="l">
              <a:spcBef>
                <a:spcPts val="0"/>
              </a:spcBef>
              <a:spcAft>
                <a:spcPts val="0"/>
              </a:spcAft>
              <a:buSzPts val="1800"/>
              <a:buChar char="●"/>
            </a:pPr>
            <a:r>
              <a:rPr b="1" lang="en"/>
              <a:t>Machine Learning - Logistic Regression </a:t>
            </a:r>
            <a:endParaRPr b="1"/>
          </a:p>
          <a:p>
            <a:pPr indent="-342900" lvl="0" marL="457200" rtl="0" algn="l">
              <a:spcBef>
                <a:spcPts val="0"/>
              </a:spcBef>
              <a:spcAft>
                <a:spcPts val="0"/>
              </a:spcAft>
              <a:buSzPts val="1800"/>
              <a:buChar char="●"/>
            </a:pPr>
            <a:r>
              <a:rPr b="1" lang="en"/>
              <a:t>Final Recommendation /Conclusion</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Logistic Regression</a:t>
            </a:r>
            <a:endParaRPr/>
          </a:p>
        </p:txBody>
      </p:sp>
      <p:sp>
        <p:nvSpPr>
          <p:cNvPr id="191" name="Google Shape;191;p3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b="1" lang="en"/>
              <a:t>Lead Time</a:t>
            </a:r>
            <a:endParaRPr b="1"/>
          </a:p>
          <a:p>
            <a:pPr indent="-342900" lvl="0" marL="457200" rtl="0" algn="l">
              <a:spcBef>
                <a:spcPts val="0"/>
              </a:spcBef>
              <a:spcAft>
                <a:spcPts val="0"/>
              </a:spcAft>
              <a:buSzPts val="1800"/>
              <a:buChar char="●"/>
            </a:pPr>
            <a:r>
              <a:rPr b="1" lang="en"/>
              <a:t>Overall Stays in Nights</a:t>
            </a:r>
            <a:endParaRPr b="1"/>
          </a:p>
          <a:p>
            <a:pPr indent="-342900" lvl="0" marL="457200" rtl="0" algn="l">
              <a:spcBef>
                <a:spcPts val="0"/>
              </a:spcBef>
              <a:spcAft>
                <a:spcPts val="0"/>
              </a:spcAft>
              <a:buSzPts val="1800"/>
              <a:buChar char="●"/>
            </a:pPr>
            <a:r>
              <a:rPr b="1" lang="en"/>
              <a:t>Total # of Special Requests </a:t>
            </a:r>
            <a:endParaRPr b="1"/>
          </a:p>
          <a:p>
            <a:pPr indent="-342900" lvl="0" marL="457200" rtl="0" algn="l">
              <a:spcBef>
                <a:spcPts val="0"/>
              </a:spcBef>
              <a:spcAft>
                <a:spcPts val="0"/>
              </a:spcAft>
              <a:buSzPts val="1800"/>
              <a:buChar char="●"/>
            </a:pPr>
            <a:r>
              <a:rPr b="1" lang="en"/>
              <a:t>Market Segment</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3"/>
          <p:cNvPicPr preferRelativeResize="0"/>
          <p:nvPr/>
        </p:nvPicPr>
        <p:blipFill>
          <a:blip r:embed="rId3">
            <a:alphaModFix/>
          </a:blip>
          <a:stretch>
            <a:fillRect/>
          </a:stretch>
        </p:blipFill>
        <p:spPr>
          <a:xfrm>
            <a:off x="518875" y="866675"/>
            <a:ext cx="6152911" cy="3797225"/>
          </a:xfrm>
          <a:prstGeom prst="rect">
            <a:avLst/>
          </a:prstGeom>
          <a:noFill/>
          <a:ln>
            <a:noFill/>
          </a:ln>
        </p:spPr>
      </p:pic>
      <p:sp>
        <p:nvSpPr>
          <p:cNvPr id="197" name="Google Shape;197;p33"/>
          <p:cNvSpPr txBox="1"/>
          <p:nvPr>
            <p:ph type="title"/>
          </p:nvPr>
        </p:nvSpPr>
        <p:spPr>
          <a:xfrm>
            <a:off x="2473600" y="406075"/>
            <a:ext cx="6243000" cy="635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Market Segment</a:t>
            </a:r>
            <a:endParaRPr/>
          </a:p>
        </p:txBody>
      </p:sp>
      <p:cxnSp>
        <p:nvCxnSpPr>
          <p:cNvPr id="198" name="Google Shape;198;p33"/>
          <p:cNvCxnSpPr/>
          <p:nvPr/>
        </p:nvCxnSpPr>
        <p:spPr>
          <a:xfrm>
            <a:off x="3270425" y="1144650"/>
            <a:ext cx="639300" cy="431100"/>
          </a:xfrm>
          <a:prstGeom prst="straightConnector1">
            <a:avLst/>
          </a:prstGeom>
          <a:noFill/>
          <a:ln cap="flat" cmpd="sng" w="28575">
            <a:solidFill>
              <a:schemeClr val="dk1"/>
            </a:solidFill>
            <a:prstDash val="solid"/>
            <a:round/>
            <a:headEnd len="med" w="med" type="none"/>
            <a:tailEnd len="med" w="med" type="none"/>
          </a:ln>
        </p:spPr>
      </p:cxnSp>
      <p:cxnSp>
        <p:nvCxnSpPr>
          <p:cNvPr id="199" name="Google Shape;199;p33"/>
          <p:cNvCxnSpPr/>
          <p:nvPr/>
        </p:nvCxnSpPr>
        <p:spPr>
          <a:xfrm flipH="1">
            <a:off x="2497550" y="1575750"/>
            <a:ext cx="1412100" cy="208200"/>
          </a:xfrm>
          <a:prstGeom prst="straightConnector1">
            <a:avLst/>
          </a:prstGeom>
          <a:noFill/>
          <a:ln cap="flat" cmpd="sng" w="28575">
            <a:solidFill>
              <a:schemeClr val="dk1"/>
            </a:solidFill>
            <a:prstDash val="solid"/>
            <a:round/>
            <a:headEnd len="med" w="med" type="none"/>
            <a:tailEnd len="med" w="med" type="none"/>
          </a:ln>
        </p:spPr>
      </p:cxnSp>
      <p:sp>
        <p:nvSpPr>
          <p:cNvPr id="200" name="Google Shape;200;p33"/>
          <p:cNvSpPr txBox="1"/>
          <p:nvPr/>
        </p:nvSpPr>
        <p:spPr>
          <a:xfrm>
            <a:off x="3947650" y="1188150"/>
            <a:ext cx="3294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Lato"/>
                <a:ea typeface="Lato"/>
                <a:cs typeface="Lato"/>
                <a:sym typeface="Lato"/>
              </a:rPr>
              <a:t>Cancellation is 6.5x more likely when booked through online platforms rather than through offline platforms.</a:t>
            </a:r>
            <a:endParaRPr b="1">
              <a:solidFill>
                <a:schemeClr val="dk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4"/>
          <p:cNvPicPr preferRelativeResize="0"/>
          <p:nvPr/>
        </p:nvPicPr>
        <p:blipFill>
          <a:blip r:embed="rId3">
            <a:alphaModFix/>
          </a:blip>
          <a:stretch>
            <a:fillRect/>
          </a:stretch>
        </p:blipFill>
        <p:spPr>
          <a:xfrm>
            <a:off x="370600" y="897500"/>
            <a:ext cx="7617510" cy="3797225"/>
          </a:xfrm>
          <a:prstGeom prst="rect">
            <a:avLst/>
          </a:prstGeom>
          <a:noFill/>
          <a:ln>
            <a:noFill/>
          </a:ln>
        </p:spPr>
      </p:pic>
      <p:sp>
        <p:nvSpPr>
          <p:cNvPr id="206" name="Google Shape;206;p34"/>
          <p:cNvSpPr txBox="1"/>
          <p:nvPr>
            <p:ph type="title"/>
          </p:nvPr>
        </p:nvSpPr>
        <p:spPr>
          <a:xfrm>
            <a:off x="2486675" y="406075"/>
            <a:ext cx="6229800" cy="635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Lead Time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2473600" y="406075"/>
            <a:ext cx="6830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Nights Stayed</a:t>
            </a:r>
            <a:endParaRPr/>
          </a:p>
        </p:txBody>
      </p:sp>
      <p:sp>
        <p:nvSpPr>
          <p:cNvPr id="212" name="Google Shape;212;p35"/>
          <p:cNvSpPr txBox="1"/>
          <p:nvPr/>
        </p:nvSpPr>
        <p:spPr>
          <a:xfrm>
            <a:off x="727950" y="1278750"/>
            <a:ext cx="7688100" cy="1293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Font typeface="Lato"/>
              <a:buChar char="★"/>
            </a:pPr>
            <a:r>
              <a:rPr lang="en" sz="2400">
                <a:latin typeface="Lato"/>
                <a:ea typeface="Lato"/>
                <a:cs typeface="Lato"/>
                <a:sym typeface="Lato"/>
              </a:rPr>
              <a:t>Every one more night booked to stay in a hotel (regardless of week day or weekend) increases the odds for cancellation by around 7%.</a:t>
            </a:r>
            <a:endParaRPr sz="2400">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2473600" y="406075"/>
            <a:ext cx="6830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Number of Special Requests</a:t>
            </a:r>
            <a:endParaRPr/>
          </a:p>
        </p:txBody>
      </p:sp>
      <p:sp>
        <p:nvSpPr>
          <p:cNvPr id="218" name="Google Shape;218;p36"/>
          <p:cNvSpPr txBox="1"/>
          <p:nvPr/>
        </p:nvSpPr>
        <p:spPr>
          <a:xfrm>
            <a:off x="727950" y="1278750"/>
            <a:ext cx="7688100" cy="9234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Font typeface="Lato"/>
              <a:buChar char="★"/>
            </a:pPr>
            <a:r>
              <a:rPr lang="en" sz="2400">
                <a:latin typeface="Lato"/>
                <a:ea typeface="Lato"/>
                <a:cs typeface="Lato"/>
                <a:sym typeface="Lato"/>
              </a:rPr>
              <a:t>Every additional special request by customers decreases the odds for cancellation by around 58%.</a:t>
            </a:r>
            <a:endParaRPr sz="2400">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235125" y="1304850"/>
            <a:ext cx="86124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When Lead Time is on average;</a:t>
            </a:r>
            <a:endParaRPr sz="4800"/>
          </a:p>
          <a:p>
            <a:pPr indent="0" lvl="0" marL="0" rtl="0" algn="ctr">
              <a:spcBef>
                <a:spcPts val="0"/>
              </a:spcBef>
              <a:spcAft>
                <a:spcPts val="0"/>
              </a:spcAft>
              <a:buNone/>
            </a:pPr>
            <a:r>
              <a:rPr lang="en" sz="4800"/>
              <a:t>Stays in Night is on average.</a:t>
            </a:r>
            <a:endParaRPr sz="4800"/>
          </a:p>
        </p:txBody>
      </p:sp>
      <p:sp>
        <p:nvSpPr>
          <p:cNvPr id="224" name="Google Shape;224;p37"/>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2473600" y="406075"/>
            <a:ext cx="6830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Number of Special Requests</a:t>
            </a:r>
            <a:endParaRPr/>
          </a:p>
        </p:txBody>
      </p:sp>
      <p:pic>
        <p:nvPicPr>
          <p:cNvPr id="230" name="Google Shape;230;p38"/>
          <p:cNvPicPr preferRelativeResize="0"/>
          <p:nvPr/>
        </p:nvPicPr>
        <p:blipFill>
          <a:blip r:embed="rId3">
            <a:alphaModFix/>
          </a:blip>
          <a:stretch>
            <a:fillRect/>
          </a:stretch>
        </p:blipFill>
        <p:spPr>
          <a:xfrm>
            <a:off x="381000" y="1167700"/>
            <a:ext cx="8839198" cy="378713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471150" y="1304850"/>
            <a:ext cx="83763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When Lead Time is a year;</a:t>
            </a:r>
            <a:endParaRPr sz="4800"/>
          </a:p>
          <a:p>
            <a:pPr indent="0" lvl="0" marL="0" rtl="0" algn="ctr">
              <a:spcBef>
                <a:spcPts val="0"/>
              </a:spcBef>
              <a:spcAft>
                <a:spcPts val="0"/>
              </a:spcAft>
              <a:buNone/>
            </a:pPr>
            <a:r>
              <a:rPr lang="en" sz="4800"/>
              <a:t>Stays in Night is on average.</a:t>
            </a:r>
            <a:endParaRPr sz="4800"/>
          </a:p>
        </p:txBody>
      </p:sp>
      <p:sp>
        <p:nvSpPr>
          <p:cNvPr id="236" name="Google Shape;236;p39"/>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2473600" y="406075"/>
            <a:ext cx="6830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Number of Special Requests</a:t>
            </a:r>
            <a:endParaRPr/>
          </a:p>
        </p:txBody>
      </p:sp>
      <p:pic>
        <p:nvPicPr>
          <p:cNvPr id="242" name="Google Shape;242;p40"/>
          <p:cNvPicPr preferRelativeResize="0"/>
          <p:nvPr/>
        </p:nvPicPr>
        <p:blipFill>
          <a:blip r:embed="rId3">
            <a:alphaModFix/>
          </a:blip>
          <a:stretch>
            <a:fillRect/>
          </a:stretch>
        </p:blipFill>
        <p:spPr>
          <a:xfrm>
            <a:off x="390130" y="1164475"/>
            <a:ext cx="8753872" cy="39790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982750" y="40607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(40,600,20)</a:t>
            </a:r>
            <a:endParaRPr/>
          </a:p>
        </p:txBody>
      </p:sp>
      <p:pic>
        <p:nvPicPr>
          <p:cNvPr id="85" name="Google Shape;85;p15"/>
          <p:cNvPicPr preferRelativeResize="0"/>
          <p:nvPr/>
        </p:nvPicPr>
        <p:blipFill>
          <a:blip r:embed="rId3">
            <a:alphaModFix/>
          </a:blip>
          <a:stretch>
            <a:fillRect/>
          </a:stretch>
        </p:blipFill>
        <p:spPr>
          <a:xfrm>
            <a:off x="633300" y="1041475"/>
            <a:ext cx="3938711" cy="3627350"/>
          </a:xfrm>
          <a:prstGeom prst="rect">
            <a:avLst/>
          </a:prstGeom>
          <a:noFill/>
          <a:ln>
            <a:noFill/>
          </a:ln>
        </p:spPr>
      </p:pic>
      <p:pic>
        <p:nvPicPr>
          <p:cNvPr id="86" name="Google Shape;86;p15"/>
          <p:cNvPicPr preferRelativeResize="0"/>
          <p:nvPr/>
        </p:nvPicPr>
        <p:blipFill>
          <a:blip r:embed="rId4">
            <a:alphaModFix/>
          </a:blip>
          <a:stretch>
            <a:fillRect/>
          </a:stretch>
        </p:blipFill>
        <p:spPr>
          <a:xfrm>
            <a:off x="4773986" y="1041475"/>
            <a:ext cx="3947859" cy="36273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2"/>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Cancellations are expected MORE:</a:t>
            </a:r>
            <a:endParaRPr/>
          </a:p>
        </p:txBody>
      </p:sp>
      <p:sp>
        <p:nvSpPr>
          <p:cNvPr id="253" name="Google Shape;253;p42"/>
          <p:cNvSpPr txBox="1"/>
          <p:nvPr/>
        </p:nvSpPr>
        <p:spPr>
          <a:xfrm>
            <a:off x="521950" y="1261575"/>
            <a:ext cx="6774600" cy="9789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chemeClr val="dk1"/>
              </a:buClr>
              <a:buSzPts val="2400"/>
              <a:buFont typeface="Lato"/>
              <a:buChar char="➔"/>
            </a:pPr>
            <a:r>
              <a:rPr lang="en" sz="2400">
                <a:latin typeface="Lato"/>
                <a:ea typeface="Lato"/>
                <a:cs typeface="Lato"/>
                <a:sym typeface="Lato"/>
              </a:rPr>
              <a:t>When a hotel reservation is made through </a:t>
            </a:r>
            <a:r>
              <a:rPr b="1" i="1" lang="en" sz="2400">
                <a:latin typeface="Lato"/>
                <a:ea typeface="Lato"/>
                <a:cs typeface="Lato"/>
                <a:sym typeface="Lato"/>
              </a:rPr>
              <a:t>online platforms.</a:t>
            </a:r>
            <a:endParaRPr i="1" sz="2400">
              <a:latin typeface="Lato"/>
              <a:ea typeface="Lato"/>
              <a:cs typeface="Lato"/>
              <a:sym typeface="Lato"/>
            </a:endParaRPr>
          </a:p>
        </p:txBody>
      </p:sp>
      <p:sp>
        <p:nvSpPr>
          <p:cNvPr id="254" name="Google Shape;254;p42"/>
          <p:cNvSpPr txBox="1"/>
          <p:nvPr/>
        </p:nvSpPr>
        <p:spPr>
          <a:xfrm>
            <a:off x="521950" y="2450875"/>
            <a:ext cx="7416300" cy="5541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chemeClr val="dk1"/>
              </a:buClr>
              <a:buSzPts val="2400"/>
              <a:buFont typeface="Lato"/>
              <a:buChar char="➔"/>
            </a:pPr>
            <a:r>
              <a:rPr lang="en" sz="2400">
                <a:latin typeface="Lato"/>
                <a:ea typeface="Lato"/>
                <a:cs typeface="Lato"/>
                <a:sym typeface="Lato"/>
              </a:rPr>
              <a:t>When </a:t>
            </a:r>
            <a:r>
              <a:rPr b="1" i="1" lang="en" sz="2400">
                <a:latin typeface="Lato"/>
                <a:ea typeface="Lato"/>
                <a:cs typeface="Lato"/>
                <a:sym typeface="Lato"/>
              </a:rPr>
              <a:t>a year</a:t>
            </a:r>
            <a:r>
              <a:rPr i="1" lang="en" sz="2400">
                <a:latin typeface="Lato"/>
                <a:ea typeface="Lato"/>
                <a:cs typeface="Lato"/>
                <a:sym typeface="Lato"/>
              </a:rPr>
              <a:t> </a:t>
            </a:r>
            <a:r>
              <a:rPr lang="en" sz="2400">
                <a:latin typeface="Lato"/>
                <a:ea typeface="Lato"/>
                <a:cs typeface="Lato"/>
                <a:sym typeface="Lato"/>
              </a:rPr>
              <a:t>has passed since the booking.</a:t>
            </a:r>
            <a:endParaRPr sz="2400">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3"/>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Cancellations are expected LESS:</a:t>
            </a:r>
            <a:endParaRPr/>
          </a:p>
        </p:txBody>
      </p:sp>
      <p:sp>
        <p:nvSpPr>
          <p:cNvPr id="260" name="Google Shape;260;p43"/>
          <p:cNvSpPr txBox="1"/>
          <p:nvPr/>
        </p:nvSpPr>
        <p:spPr>
          <a:xfrm>
            <a:off x="521950" y="1261575"/>
            <a:ext cx="7435500" cy="5541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chemeClr val="dk1"/>
              </a:buClr>
              <a:buSzPts val="2400"/>
              <a:buFont typeface="Lato"/>
              <a:buChar char="➔"/>
            </a:pPr>
            <a:r>
              <a:rPr lang="en" sz="2400">
                <a:latin typeface="Lato"/>
                <a:ea typeface="Lato"/>
                <a:cs typeface="Lato"/>
                <a:sym typeface="Lato"/>
              </a:rPr>
              <a:t>With each </a:t>
            </a:r>
            <a:r>
              <a:rPr b="1" lang="en" sz="2400">
                <a:latin typeface="Lato"/>
                <a:ea typeface="Lato"/>
                <a:cs typeface="Lato"/>
                <a:sym typeface="Lato"/>
              </a:rPr>
              <a:t>special request</a:t>
            </a:r>
            <a:r>
              <a:rPr lang="en" sz="2400">
                <a:latin typeface="Lato"/>
                <a:ea typeface="Lato"/>
                <a:cs typeface="Lato"/>
                <a:sym typeface="Lato"/>
              </a:rPr>
              <a:t> made by customer.</a:t>
            </a:r>
            <a:endParaRPr sz="2400">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4" name="Shape 264"/>
        <p:cNvGrpSpPr/>
        <p:nvPr/>
      </p:nvGrpSpPr>
      <p:grpSpPr>
        <a:xfrm>
          <a:off x="0" y="0"/>
          <a:ext cx="0" cy="0"/>
          <a:chOff x="0" y="0"/>
          <a:chExt cx="0" cy="0"/>
        </a:xfrm>
      </p:grpSpPr>
      <p:sp>
        <p:nvSpPr>
          <p:cNvPr id="265" name="Google Shape;265;p44"/>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Preparatory Work</a:t>
            </a:r>
            <a:endParaRPr/>
          </a:p>
        </p:txBody>
      </p:sp>
      <p:sp>
        <p:nvSpPr>
          <p:cNvPr id="92" name="Google Shape;92;p16"/>
          <p:cNvSpPr txBox="1"/>
          <p:nvPr>
            <p:ph idx="1" type="body"/>
          </p:nvPr>
        </p:nvSpPr>
        <p:spPr>
          <a:xfrm>
            <a:off x="442025" y="1211350"/>
            <a:ext cx="8518800" cy="3758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Checked for null values -  No null values present </a:t>
            </a:r>
            <a:endParaRPr sz="1600"/>
          </a:p>
          <a:p>
            <a:pPr indent="-330200" lvl="0" marL="457200" rtl="0" algn="l">
              <a:spcBef>
                <a:spcPts val="1200"/>
              </a:spcBef>
              <a:spcAft>
                <a:spcPts val="0"/>
              </a:spcAft>
              <a:buSzPts val="1600"/>
              <a:buChar char="●"/>
            </a:pPr>
            <a:r>
              <a:rPr lang="en" sz="1600"/>
              <a:t>Checked for </a:t>
            </a:r>
            <a:r>
              <a:rPr lang="en" sz="1600"/>
              <a:t>negative</a:t>
            </a:r>
            <a:r>
              <a:rPr lang="en" sz="1600"/>
              <a:t> values - No negative values present</a:t>
            </a:r>
            <a:endParaRPr sz="1600"/>
          </a:p>
          <a:p>
            <a:pPr indent="0" lvl="0" marL="457200" rtl="0" algn="l">
              <a:spcBef>
                <a:spcPts val="1200"/>
              </a:spcBef>
              <a:spcAft>
                <a:spcPts val="1200"/>
              </a:spcAft>
              <a:buNone/>
            </a:pPr>
            <a:r>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Preparatory Work</a:t>
            </a:r>
            <a:endParaRPr/>
          </a:p>
        </p:txBody>
      </p:sp>
      <p:sp>
        <p:nvSpPr>
          <p:cNvPr id="98" name="Google Shape;98;p17"/>
          <p:cNvSpPr txBox="1"/>
          <p:nvPr>
            <p:ph idx="1" type="body"/>
          </p:nvPr>
        </p:nvSpPr>
        <p:spPr>
          <a:xfrm>
            <a:off x="442025" y="1211350"/>
            <a:ext cx="8518800" cy="3758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Checked for null values -  No null values present </a:t>
            </a:r>
            <a:endParaRPr sz="1600"/>
          </a:p>
          <a:p>
            <a:pPr indent="-330200" lvl="0" marL="457200" rtl="0" algn="l">
              <a:spcBef>
                <a:spcPts val="1200"/>
              </a:spcBef>
              <a:spcAft>
                <a:spcPts val="0"/>
              </a:spcAft>
              <a:buSzPts val="1600"/>
              <a:buChar char="●"/>
            </a:pPr>
            <a:r>
              <a:rPr lang="en" sz="1600"/>
              <a:t>Checked for negative values - No negative values present</a:t>
            </a:r>
            <a:endParaRPr sz="1600"/>
          </a:p>
          <a:p>
            <a:pPr indent="-330200" lvl="0" marL="457200" rtl="0" algn="l">
              <a:spcBef>
                <a:spcPts val="1200"/>
              </a:spcBef>
              <a:spcAft>
                <a:spcPts val="0"/>
              </a:spcAft>
              <a:buSzPts val="1600"/>
              <a:buChar char="●"/>
            </a:pPr>
            <a:r>
              <a:rPr lang="en" sz="1600"/>
              <a:t>Created a new variable - StayInNights  = StayInWeekendNights + StayInWeekNights</a:t>
            </a:r>
            <a:endParaRPr sz="1600"/>
          </a:p>
          <a:p>
            <a:pPr indent="0" lvl="0" marL="457200" rtl="0" algn="l">
              <a:spcBef>
                <a:spcPts val="1200"/>
              </a:spcBef>
              <a:spcAft>
                <a:spcPts val="1200"/>
              </a:spcAft>
              <a:buNone/>
            </a:pPr>
            <a:r>
              <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Preparatory Work</a:t>
            </a:r>
            <a:endParaRPr/>
          </a:p>
        </p:txBody>
      </p:sp>
      <p:sp>
        <p:nvSpPr>
          <p:cNvPr id="104" name="Google Shape;104;p18"/>
          <p:cNvSpPr txBox="1"/>
          <p:nvPr>
            <p:ph idx="1" type="body"/>
          </p:nvPr>
        </p:nvSpPr>
        <p:spPr>
          <a:xfrm>
            <a:off x="442025" y="1211350"/>
            <a:ext cx="8518800" cy="3758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Checked for null values -  No null values present </a:t>
            </a:r>
            <a:endParaRPr sz="1600"/>
          </a:p>
          <a:p>
            <a:pPr indent="-330200" lvl="0" marL="457200" rtl="0" algn="l">
              <a:spcBef>
                <a:spcPts val="1200"/>
              </a:spcBef>
              <a:spcAft>
                <a:spcPts val="0"/>
              </a:spcAft>
              <a:buSzPts val="1600"/>
              <a:buChar char="●"/>
            </a:pPr>
            <a:r>
              <a:rPr lang="en" sz="1600"/>
              <a:t>Checked for negative values - No negative values present</a:t>
            </a:r>
            <a:endParaRPr sz="1600"/>
          </a:p>
          <a:p>
            <a:pPr indent="-330200" lvl="0" marL="457200" rtl="0" algn="l">
              <a:spcBef>
                <a:spcPts val="1200"/>
              </a:spcBef>
              <a:spcAft>
                <a:spcPts val="0"/>
              </a:spcAft>
              <a:buSzPts val="1600"/>
              <a:buChar char="●"/>
            </a:pPr>
            <a:r>
              <a:rPr lang="en" sz="1600"/>
              <a:t>Created a new variable - StayInNights  = StayInWeekendNights + StayInWeekNights</a:t>
            </a:r>
            <a:endParaRPr sz="1600"/>
          </a:p>
          <a:p>
            <a:pPr indent="-330200" lvl="0" marL="457200" rtl="0" algn="l">
              <a:spcBef>
                <a:spcPts val="1200"/>
              </a:spcBef>
              <a:spcAft>
                <a:spcPts val="0"/>
              </a:spcAft>
              <a:buSzPts val="1600"/>
              <a:buChar char="●"/>
            </a:pPr>
            <a:r>
              <a:rPr lang="en" sz="1600"/>
              <a:t>Separated variables into numeric and categorical: </a:t>
            </a:r>
            <a:endParaRPr sz="1600"/>
          </a:p>
          <a:p>
            <a:pPr indent="-311150" lvl="1" marL="914400" rtl="0" algn="l">
              <a:spcBef>
                <a:spcPts val="1200"/>
              </a:spcBef>
              <a:spcAft>
                <a:spcPts val="0"/>
              </a:spcAft>
              <a:buSzPts val="1300"/>
              <a:buChar char="○"/>
            </a:pPr>
            <a:r>
              <a:rPr lang="en" sz="1300"/>
              <a:t>Numeric: LeadTime, StaysInWeekendNights, StaysInWeekNights, StayInNights, Adults, Children, Babies, PreviousCancellations, PreviousBookingsNotCanceled, BookingChanges, RequiredCarParkingSpaces, TotalOfSpecialRequests</a:t>
            </a:r>
            <a:endParaRPr sz="1300"/>
          </a:p>
          <a:p>
            <a:pPr indent="-311150" lvl="1" marL="914400" rtl="0" algn="l">
              <a:spcBef>
                <a:spcPts val="1200"/>
              </a:spcBef>
              <a:spcAft>
                <a:spcPts val="0"/>
              </a:spcAft>
              <a:buSzPts val="1300"/>
              <a:buChar char="○"/>
            </a:pPr>
            <a:r>
              <a:rPr lang="en" sz="1300"/>
              <a:t>Categorical: IsCanceled, Meal, Country, MarketSegment, IsRepeatedGuest, ReservedRoomType , AssignedRoomType, DepositType, CustomerType</a:t>
            </a:r>
            <a:endParaRPr sz="1300"/>
          </a:p>
          <a:p>
            <a:pPr indent="0" lvl="0" marL="457200" rtl="0" algn="l">
              <a:spcBef>
                <a:spcPts val="1200"/>
              </a:spcBef>
              <a:spcAft>
                <a:spcPts val="1200"/>
              </a:spcAft>
              <a:buNone/>
            </a:pPr>
            <a:r>
              <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Preparatory Work</a:t>
            </a:r>
            <a:endParaRPr/>
          </a:p>
        </p:txBody>
      </p:sp>
      <p:sp>
        <p:nvSpPr>
          <p:cNvPr id="110" name="Google Shape;110;p19"/>
          <p:cNvSpPr txBox="1"/>
          <p:nvPr>
            <p:ph idx="1" type="body"/>
          </p:nvPr>
        </p:nvSpPr>
        <p:spPr>
          <a:xfrm>
            <a:off x="442025" y="1211350"/>
            <a:ext cx="8518800" cy="3758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Checked for null values -  No null values present </a:t>
            </a:r>
            <a:endParaRPr sz="1600"/>
          </a:p>
          <a:p>
            <a:pPr indent="-330200" lvl="0" marL="457200" rtl="0" algn="l">
              <a:spcBef>
                <a:spcPts val="1200"/>
              </a:spcBef>
              <a:spcAft>
                <a:spcPts val="0"/>
              </a:spcAft>
              <a:buSzPts val="1600"/>
              <a:buChar char="●"/>
            </a:pPr>
            <a:r>
              <a:rPr lang="en" sz="1600"/>
              <a:t>Checked for negative values - No negative values present</a:t>
            </a:r>
            <a:endParaRPr sz="1600"/>
          </a:p>
          <a:p>
            <a:pPr indent="-330200" lvl="0" marL="457200" rtl="0" algn="l">
              <a:spcBef>
                <a:spcPts val="1200"/>
              </a:spcBef>
              <a:spcAft>
                <a:spcPts val="0"/>
              </a:spcAft>
              <a:buSzPts val="1600"/>
              <a:buChar char="●"/>
            </a:pPr>
            <a:r>
              <a:rPr lang="en" sz="1600"/>
              <a:t>Created a new variable - StayInNights  = StayInWeekendNights + StayInWeekNights</a:t>
            </a:r>
            <a:endParaRPr sz="1600"/>
          </a:p>
          <a:p>
            <a:pPr indent="-330200" lvl="0" marL="457200" rtl="0" algn="l">
              <a:spcBef>
                <a:spcPts val="1200"/>
              </a:spcBef>
              <a:spcAft>
                <a:spcPts val="0"/>
              </a:spcAft>
              <a:buSzPts val="1600"/>
              <a:buChar char="●"/>
            </a:pPr>
            <a:r>
              <a:rPr lang="en" sz="1600"/>
              <a:t>Separated variables into numeric and categorical: </a:t>
            </a:r>
            <a:endParaRPr sz="1600"/>
          </a:p>
          <a:p>
            <a:pPr indent="-311150" lvl="1" marL="914400" rtl="0" algn="l">
              <a:spcBef>
                <a:spcPts val="1200"/>
              </a:spcBef>
              <a:spcAft>
                <a:spcPts val="0"/>
              </a:spcAft>
              <a:buSzPts val="1300"/>
              <a:buChar char="○"/>
            </a:pPr>
            <a:r>
              <a:rPr lang="en" sz="1300"/>
              <a:t>Numeric: LeadTime, StaysInWeekendNights, StaysInWeekNights, StayInNights, Adults, Children, Babies, PreviousCancellations, PreviousBookingsNotCanceled, BookingChanges, RequiredCarParkingSpaces, TotalOfSpecialRequests</a:t>
            </a:r>
            <a:endParaRPr sz="1300"/>
          </a:p>
          <a:p>
            <a:pPr indent="-311150" lvl="1" marL="914400" rtl="0" algn="l">
              <a:spcBef>
                <a:spcPts val="1200"/>
              </a:spcBef>
              <a:spcAft>
                <a:spcPts val="0"/>
              </a:spcAft>
              <a:buSzPts val="1300"/>
              <a:buChar char="○"/>
            </a:pPr>
            <a:r>
              <a:rPr lang="en" sz="1300"/>
              <a:t>Categorical: IsCanceled, Meal, Country, MarketSegment, IsRepeatedGuest, ReservedRoomType , AssignedRoomType, DepositType, CustomerType</a:t>
            </a:r>
            <a:endParaRPr sz="1300"/>
          </a:p>
          <a:p>
            <a:pPr indent="-330200" lvl="0" marL="457200" rtl="0" algn="l">
              <a:spcBef>
                <a:spcPts val="1200"/>
              </a:spcBef>
              <a:spcAft>
                <a:spcPts val="0"/>
              </a:spcAft>
              <a:buSzPts val="1600"/>
              <a:buChar char="●"/>
            </a:pPr>
            <a:r>
              <a:rPr lang="en" sz="1600"/>
              <a:t>Used Square Root transformation for all the numerical variables.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Univariate Analysis </a:t>
            </a:r>
            <a:endParaRPr/>
          </a:p>
        </p:txBody>
      </p:sp>
      <p:pic>
        <p:nvPicPr>
          <p:cNvPr id="116" name="Google Shape;116;p20"/>
          <p:cNvPicPr preferRelativeResize="0"/>
          <p:nvPr/>
        </p:nvPicPr>
        <p:blipFill>
          <a:blip r:embed="rId3">
            <a:alphaModFix/>
          </a:blip>
          <a:stretch>
            <a:fillRect/>
          </a:stretch>
        </p:blipFill>
        <p:spPr>
          <a:xfrm>
            <a:off x="239175" y="1091100"/>
            <a:ext cx="4197876" cy="3627350"/>
          </a:xfrm>
          <a:prstGeom prst="rect">
            <a:avLst/>
          </a:prstGeom>
          <a:noFill/>
          <a:ln>
            <a:noFill/>
          </a:ln>
        </p:spPr>
      </p:pic>
      <p:pic>
        <p:nvPicPr>
          <p:cNvPr id="117" name="Google Shape;117;p20"/>
          <p:cNvPicPr preferRelativeResize="0"/>
          <p:nvPr/>
        </p:nvPicPr>
        <p:blipFill>
          <a:blip r:embed="rId4">
            <a:alphaModFix/>
          </a:blip>
          <a:stretch>
            <a:fillRect/>
          </a:stretch>
        </p:blipFill>
        <p:spPr>
          <a:xfrm>
            <a:off x="4647750" y="1091100"/>
            <a:ext cx="4313075" cy="3627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Univariate</a:t>
            </a:r>
            <a:endParaRPr/>
          </a:p>
        </p:txBody>
      </p:sp>
      <p:sp>
        <p:nvSpPr>
          <p:cNvPr id="123" name="Google Shape;123;p21"/>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4" name="Google Shape;124;p21"/>
          <p:cNvPicPr preferRelativeResize="0"/>
          <p:nvPr/>
        </p:nvPicPr>
        <p:blipFill>
          <a:blip r:embed="rId3">
            <a:alphaModFix/>
          </a:blip>
          <a:stretch>
            <a:fillRect/>
          </a:stretch>
        </p:blipFill>
        <p:spPr>
          <a:xfrm>
            <a:off x="183375" y="1326150"/>
            <a:ext cx="3967226" cy="3352200"/>
          </a:xfrm>
          <a:prstGeom prst="rect">
            <a:avLst/>
          </a:prstGeom>
          <a:noFill/>
          <a:ln>
            <a:noFill/>
          </a:ln>
        </p:spPr>
      </p:pic>
      <p:pic>
        <p:nvPicPr>
          <p:cNvPr id="125" name="Google Shape;125;p21"/>
          <p:cNvPicPr preferRelativeResize="0"/>
          <p:nvPr/>
        </p:nvPicPr>
        <p:blipFill>
          <a:blip r:embed="rId4">
            <a:alphaModFix/>
          </a:blip>
          <a:stretch>
            <a:fillRect/>
          </a:stretch>
        </p:blipFill>
        <p:spPr>
          <a:xfrm>
            <a:off x="4274550" y="1326150"/>
            <a:ext cx="4702875" cy="322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