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89" r:id="rId2"/>
    <p:sldId id="290" r:id="rId3"/>
    <p:sldId id="304" r:id="rId4"/>
    <p:sldId id="292" r:id="rId5"/>
    <p:sldId id="305" r:id="rId6"/>
    <p:sldId id="293" r:id="rId7"/>
    <p:sldId id="306" r:id="rId8"/>
    <p:sldId id="294" r:id="rId9"/>
    <p:sldId id="307" r:id="rId10"/>
    <p:sldId id="308" r:id="rId11"/>
    <p:sldId id="295" r:id="rId12"/>
    <p:sldId id="309" r:id="rId13"/>
    <p:sldId id="296" r:id="rId14"/>
    <p:sldId id="310" r:id="rId15"/>
    <p:sldId id="311" r:id="rId16"/>
    <p:sldId id="298" r:id="rId17"/>
    <p:sldId id="299" r:id="rId18"/>
    <p:sldId id="300" r:id="rId19"/>
    <p:sldId id="301" r:id="rId20"/>
    <p:sldId id="312" r:id="rId21"/>
    <p:sldId id="314" r:id="rId22"/>
    <p:sldId id="303" r:id="rId23"/>
    <p:sldId id="316" r:id="rId24"/>
    <p:sldId id="315" r:id="rId2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573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88" autoAdjust="0"/>
    <p:restoredTop sz="90929"/>
  </p:normalViewPr>
  <p:slideViewPr>
    <p:cSldViewPr>
      <p:cViewPr varScale="1">
        <p:scale>
          <a:sx n="96" d="100"/>
          <a:sy n="96" d="100"/>
        </p:scale>
        <p:origin x="163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6DB4A30-4846-4863-ADDD-79A7968544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89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1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CC7DC1F-B418-4AD6-90B0-89CFD6C0FA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87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pPr>
              <a:defRPr/>
            </a:pPr>
            <a:fld id="{D094D588-09A1-4130-8CD3-E06E38AA2A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3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85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021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3424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522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36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87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57DFC2-E6CF-47F5-BB52-FBEB471CE97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77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pPr>
              <a:defRPr/>
            </a:pPr>
            <a:fld id="{FF86C9D0-2456-4B82-A5AE-C9A4EBFD29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53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68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pPr>
              <a:defRPr/>
            </a:pPr>
            <a:fld id="{C24FF661-00F7-4298-A66B-2EA1BB7D2F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20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A0179-D891-40AC-8ED5-1A9801C4377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6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A1E6A-0348-4D63-BE07-AB32629D6F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0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CB25CC-4A05-40C3-B9C0-26893F62D8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36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DC6CA-7A53-4C76-8A59-9989F7EF216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0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CB7616-A058-409A-BDF5-4957CFEE63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8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D308A0-CC2E-484F-97EF-1783F348D90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FD8A26F-6F63-42CC-ADA4-79FBD8F578D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43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SCM 651:</a:t>
            </a:r>
            <a:br>
              <a:rPr lang="en-US" dirty="0"/>
            </a:br>
            <a:r>
              <a:rPr lang="en-US" dirty="0"/>
              <a:t>Business Analytics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Exam Review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Business Analytics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94D588-09A1-4130-8CD3-E06E38AA2AD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Session 4 - Excel</a:t>
            </a:r>
          </a:p>
          <a:p>
            <a:pPr lvl="1"/>
            <a:r>
              <a:rPr lang="en-US" dirty="0"/>
              <a:t>Solver options</a:t>
            </a:r>
          </a:p>
          <a:p>
            <a:pPr lvl="2"/>
            <a:r>
              <a:rPr lang="en-US" dirty="0"/>
              <a:t>Simplex – linear problems</a:t>
            </a:r>
          </a:p>
          <a:p>
            <a:pPr lvl="2"/>
            <a:r>
              <a:rPr lang="en-US" dirty="0"/>
              <a:t>GRG nonlinear – non-linear problems with only one optimum</a:t>
            </a:r>
          </a:p>
          <a:p>
            <a:pPr lvl="2"/>
            <a:r>
              <a:rPr lang="en-US" dirty="0"/>
              <a:t>GRG nonlinear with multiple start points – non-linear problems with multiple local optima</a:t>
            </a:r>
          </a:p>
          <a:p>
            <a:pPr lvl="2"/>
            <a:r>
              <a:rPr lang="en-US" dirty="0"/>
              <a:t>Evolutionary – non-differentiable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Crouse Hospital scheduling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204BF-E4E1-4E87-8843-60EBB941E40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57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 5 - Access</a:t>
            </a:r>
          </a:p>
          <a:p>
            <a:pPr lvl="1"/>
            <a:r>
              <a:rPr lang="en-US" dirty="0"/>
              <a:t>Importing data</a:t>
            </a:r>
          </a:p>
          <a:p>
            <a:pPr lvl="1"/>
            <a:r>
              <a:rPr lang="en-US" dirty="0"/>
              <a:t>Access tables</a:t>
            </a:r>
          </a:p>
          <a:p>
            <a:pPr lvl="1"/>
            <a:r>
              <a:rPr lang="en-US" dirty="0"/>
              <a:t>Access relationships</a:t>
            </a:r>
          </a:p>
          <a:p>
            <a:pPr lvl="1"/>
            <a:r>
              <a:rPr lang="en-US" dirty="0"/>
              <a:t>Access queries</a:t>
            </a:r>
          </a:p>
          <a:p>
            <a:pPr lvl="2"/>
            <a:r>
              <a:rPr lang="en-US" dirty="0"/>
              <a:t>Grouping</a:t>
            </a:r>
          </a:p>
          <a:p>
            <a:pPr lvl="2"/>
            <a:r>
              <a:rPr lang="en-US" dirty="0"/>
              <a:t>Criteria</a:t>
            </a:r>
          </a:p>
          <a:p>
            <a:pPr lvl="2"/>
            <a:r>
              <a:rPr lang="en-US" dirty="0"/>
              <a:t>Calculations</a:t>
            </a:r>
          </a:p>
          <a:p>
            <a:pPr lvl="2"/>
            <a:r>
              <a:rPr lang="en-US" dirty="0"/>
              <a:t>Queries on queries</a:t>
            </a:r>
          </a:p>
          <a:p>
            <a:pPr lvl="1"/>
            <a:r>
              <a:rPr lang="en-US" dirty="0"/>
              <a:t>Fixing dirty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204BF-E4E1-4E87-8843-60EBB941E40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12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Session 6 - SQL</a:t>
            </a:r>
          </a:p>
          <a:p>
            <a:pPr lvl="1"/>
            <a:r>
              <a:rPr lang="en-US" dirty="0"/>
              <a:t>Commands</a:t>
            </a:r>
          </a:p>
          <a:p>
            <a:pPr lvl="2"/>
            <a:r>
              <a:rPr lang="en-US" dirty="0"/>
              <a:t>Select</a:t>
            </a:r>
          </a:p>
          <a:p>
            <a:pPr lvl="2"/>
            <a:r>
              <a:rPr lang="en-US" dirty="0"/>
              <a:t>As</a:t>
            </a:r>
          </a:p>
          <a:p>
            <a:pPr lvl="2"/>
            <a:r>
              <a:rPr lang="en-US" dirty="0"/>
              <a:t>From</a:t>
            </a:r>
          </a:p>
          <a:p>
            <a:pPr lvl="2"/>
            <a:r>
              <a:rPr lang="en-US" dirty="0"/>
              <a:t>Where</a:t>
            </a:r>
          </a:p>
          <a:p>
            <a:pPr lvl="2"/>
            <a:r>
              <a:rPr lang="en-US" dirty="0"/>
              <a:t>Group by</a:t>
            </a:r>
          </a:p>
          <a:p>
            <a:pPr lvl="2"/>
            <a:r>
              <a:rPr lang="en-US" dirty="0"/>
              <a:t>Having</a:t>
            </a:r>
          </a:p>
          <a:p>
            <a:pPr lvl="2"/>
            <a:r>
              <a:rPr lang="en-US" dirty="0"/>
              <a:t>Order by</a:t>
            </a:r>
          </a:p>
          <a:p>
            <a:pPr lvl="1"/>
            <a:r>
              <a:rPr lang="en-US" dirty="0"/>
              <a:t>Options and Operators</a:t>
            </a:r>
          </a:p>
          <a:p>
            <a:pPr lvl="2"/>
            <a:r>
              <a:rPr lang="en-US" dirty="0"/>
              <a:t>In</a:t>
            </a:r>
          </a:p>
          <a:p>
            <a:pPr lvl="2"/>
            <a:r>
              <a:rPr lang="en-US" dirty="0"/>
              <a:t>Between</a:t>
            </a:r>
          </a:p>
          <a:p>
            <a:pPr lvl="2"/>
            <a:r>
              <a:rPr lang="en-US" dirty="0"/>
              <a:t>Is null</a:t>
            </a:r>
          </a:p>
          <a:p>
            <a:pPr lvl="2"/>
            <a:r>
              <a:rPr lang="en-US" dirty="0"/>
              <a:t>And, Or, Not</a:t>
            </a:r>
          </a:p>
          <a:p>
            <a:pPr lvl="2"/>
            <a:r>
              <a:rPr lang="en-US" dirty="0"/>
              <a:t>Like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204BF-E4E1-4E87-8843-60EBB941E40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93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Session 7</a:t>
            </a:r>
          </a:p>
          <a:p>
            <a:pPr lvl="1"/>
            <a:r>
              <a:rPr lang="en-US" dirty="0" err="1"/>
              <a:t>PowerQuery</a:t>
            </a:r>
            <a:endParaRPr lang="en-US" dirty="0"/>
          </a:p>
          <a:p>
            <a:pPr lvl="2"/>
            <a:r>
              <a:rPr lang="en-US" dirty="0"/>
              <a:t>Importing (more options than PowerPivot)</a:t>
            </a:r>
          </a:p>
          <a:p>
            <a:pPr lvl="2"/>
            <a:r>
              <a:rPr lang="en-US" dirty="0"/>
              <a:t>Relationships</a:t>
            </a:r>
          </a:p>
          <a:p>
            <a:pPr lvl="2"/>
            <a:r>
              <a:rPr lang="en-US" dirty="0"/>
              <a:t>Tables</a:t>
            </a:r>
          </a:p>
          <a:p>
            <a:pPr lvl="2"/>
            <a:r>
              <a:rPr lang="en-US" dirty="0"/>
              <a:t>Charts</a:t>
            </a:r>
          </a:p>
          <a:p>
            <a:pPr lvl="1"/>
            <a:r>
              <a:rPr lang="en-US" dirty="0"/>
              <a:t>PowerPivot </a:t>
            </a:r>
          </a:p>
          <a:p>
            <a:pPr lvl="2"/>
            <a:r>
              <a:rPr lang="en-US" dirty="0"/>
              <a:t>Importing</a:t>
            </a:r>
          </a:p>
          <a:p>
            <a:pPr lvl="2"/>
            <a:r>
              <a:rPr lang="en-US" dirty="0"/>
              <a:t>Relationships</a:t>
            </a:r>
          </a:p>
          <a:p>
            <a:pPr lvl="2"/>
            <a:r>
              <a:rPr lang="en-US" dirty="0"/>
              <a:t>Tables</a:t>
            </a:r>
          </a:p>
          <a:p>
            <a:pPr lvl="2"/>
            <a:r>
              <a:rPr lang="en-US" dirty="0"/>
              <a:t>Charts</a:t>
            </a:r>
          </a:p>
          <a:p>
            <a:pPr lvl="1"/>
            <a:r>
              <a:rPr lang="en-US" dirty="0"/>
              <a:t>Refreshing data</a:t>
            </a:r>
          </a:p>
          <a:p>
            <a:pPr lvl="1"/>
            <a:r>
              <a:rPr lang="en-US" dirty="0"/>
              <a:t>Slicers</a:t>
            </a:r>
          </a:p>
          <a:p>
            <a:pPr lvl="1"/>
            <a:r>
              <a:rPr lang="en-US" dirty="0"/>
              <a:t>Timelines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204BF-E4E1-4E87-8843-60EBB941E40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09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Session 8 – Google Analytics</a:t>
            </a:r>
          </a:p>
          <a:p>
            <a:pPr lvl="1"/>
            <a:r>
              <a:rPr lang="en-US" dirty="0"/>
              <a:t>Measures</a:t>
            </a:r>
          </a:p>
          <a:p>
            <a:pPr lvl="2"/>
            <a:r>
              <a:rPr lang="en-US" dirty="0"/>
              <a:t>Sessions</a:t>
            </a:r>
          </a:p>
          <a:p>
            <a:pPr lvl="2"/>
            <a:r>
              <a:rPr lang="en-US" dirty="0"/>
              <a:t>Users</a:t>
            </a:r>
          </a:p>
          <a:p>
            <a:pPr lvl="2"/>
            <a:r>
              <a:rPr lang="en-US" dirty="0"/>
              <a:t>Pageviews</a:t>
            </a:r>
          </a:p>
          <a:p>
            <a:pPr lvl="2"/>
            <a:r>
              <a:rPr lang="en-US" dirty="0"/>
              <a:t>Pages/session</a:t>
            </a:r>
          </a:p>
          <a:p>
            <a:pPr lvl="2"/>
            <a:r>
              <a:rPr lang="en-US" dirty="0"/>
              <a:t>Average session duration</a:t>
            </a:r>
          </a:p>
          <a:p>
            <a:pPr lvl="2"/>
            <a:r>
              <a:rPr lang="en-US" dirty="0"/>
              <a:t>Bounce rate</a:t>
            </a:r>
          </a:p>
          <a:p>
            <a:pPr lvl="2"/>
            <a:r>
              <a:rPr lang="en-US" dirty="0"/>
              <a:t>% new sessions</a:t>
            </a:r>
          </a:p>
          <a:p>
            <a:pPr lvl="1"/>
            <a:r>
              <a:rPr lang="en-US" dirty="0"/>
              <a:t>Benchmarking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204BF-E4E1-4E87-8843-60EBB941E40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27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Session 8 – Google Analytics</a:t>
            </a:r>
          </a:p>
          <a:p>
            <a:pPr lvl="1"/>
            <a:r>
              <a:rPr lang="en-US" dirty="0"/>
              <a:t>Acquisition</a:t>
            </a:r>
          </a:p>
          <a:p>
            <a:pPr lvl="2"/>
            <a:r>
              <a:rPr lang="en-US" dirty="0"/>
              <a:t>Organic search</a:t>
            </a:r>
          </a:p>
          <a:p>
            <a:pPr lvl="2"/>
            <a:r>
              <a:rPr lang="en-US" dirty="0"/>
              <a:t>Direct</a:t>
            </a:r>
          </a:p>
          <a:p>
            <a:pPr lvl="2"/>
            <a:r>
              <a:rPr lang="en-US" dirty="0"/>
              <a:t>Referral</a:t>
            </a:r>
          </a:p>
          <a:p>
            <a:pPr lvl="2"/>
            <a:r>
              <a:rPr lang="en-US" dirty="0"/>
              <a:t>Social</a:t>
            </a:r>
          </a:p>
          <a:p>
            <a:pPr lvl="2"/>
            <a:r>
              <a:rPr lang="en-US" dirty="0"/>
              <a:t>Email</a:t>
            </a:r>
          </a:p>
          <a:p>
            <a:pPr lvl="1"/>
            <a:r>
              <a:rPr lang="en-US" dirty="0"/>
              <a:t>Google Ads</a:t>
            </a:r>
          </a:p>
          <a:p>
            <a:pPr lvl="2"/>
            <a:r>
              <a:rPr lang="en-US" dirty="0"/>
              <a:t>Cost per click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204BF-E4E1-4E87-8843-60EBB941E40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48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Session 9 - R</a:t>
            </a:r>
          </a:p>
          <a:p>
            <a:pPr lvl="1"/>
            <a:r>
              <a:rPr lang="en-US" dirty="0"/>
              <a:t>Histograms</a:t>
            </a:r>
          </a:p>
          <a:p>
            <a:pPr lvl="1"/>
            <a:r>
              <a:rPr lang="en-US" dirty="0"/>
              <a:t>Boxplots (box and whisker)</a:t>
            </a:r>
          </a:p>
          <a:p>
            <a:pPr lvl="1"/>
            <a:r>
              <a:rPr lang="en-US" dirty="0"/>
              <a:t>Scatterplots</a:t>
            </a:r>
          </a:p>
          <a:p>
            <a:pPr lvl="1"/>
            <a:r>
              <a:rPr lang="en-US" dirty="0"/>
              <a:t>Scatterplot matrix</a:t>
            </a:r>
          </a:p>
          <a:p>
            <a:pPr lvl="1"/>
            <a:r>
              <a:rPr lang="en-US" dirty="0"/>
              <a:t>Plot of means</a:t>
            </a:r>
          </a:p>
          <a:p>
            <a:pPr lvl="1"/>
            <a:r>
              <a:rPr lang="en-US" dirty="0"/>
              <a:t>XY plots</a:t>
            </a:r>
          </a:p>
          <a:p>
            <a:pPr lvl="1"/>
            <a:r>
              <a:rPr lang="en-US" dirty="0"/>
              <a:t>3D graphs</a:t>
            </a:r>
          </a:p>
          <a:p>
            <a:pPr lvl="1"/>
            <a:r>
              <a:rPr lang="en-US" dirty="0"/>
              <a:t>Descriptive statistics</a:t>
            </a:r>
          </a:p>
          <a:p>
            <a:pPr lvl="1"/>
            <a:r>
              <a:rPr lang="en-US" dirty="0"/>
              <a:t>Correlation</a:t>
            </a:r>
          </a:p>
          <a:p>
            <a:pPr lvl="1"/>
            <a:r>
              <a:rPr lang="en-US" dirty="0"/>
              <a:t>ANOVA</a:t>
            </a:r>
          </a:p>
          <a:p>
            <a:pPr lvl="1"/>
            <a:r>
              <a:rPr lang="en-US" dirty="0"/>
              <a:t>Dummy variables</a:t>
            </a:r>
          </a:p>
          <a:p>
            <a:pPr lvl="1"/>
            <a:r>
              <a:rPr lang="en-US" dirty="0"/>
              <a:t>Moderating effects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204BF-E4E1-4E87-8843-60EBB941E40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76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Session 10</a:t>
            </a:r>
          </a:p>
          <a:p>
            <a:pPr lvl="1"/>
            <a:r>
              <a:rPr lang="en-US" sz="2000" dirty="0"/>
              <a:t>Regression Assumptions</a:t>
            </a:r>
          </a:p>
          <a:p>
            <a:pPr lvl="2"/>
            <a:r>
              <a:rPr lang="en-US" sz="1600" dirty="0"/>
              <a:t>Know what a violation looks like</a:t>
            </a:r>
          </a:p>
          <a:p>
            <a:pPr lvl="2"/>
            <a:r>
              <a:rPr lang="en-US" sz="1600" dirty="0"/>
              <a:t>Know the solutions to the assumption violation</a:t>
            </a:r>
          </a:p>
          <a:p>
            <a:pPr lvl="1"/>
            <a:r>
              <a:rPr lang="en-US" sz="2000" dirty="0"/>
              <a:t>Solutions</a:t>
            </a:r>
          </a:p>
          <a:p>
            <a:pPr lvl="2"/>
            <a:r>
              <a:rPr lang="en-US" sz="1600" dirty="0"/>
              <a:t>Linearity</a:t>
            </a:r>
            <a:endParaRPr lang="en-US" sz="1100" dirty="0"/>
          </a:p>
          <a:p>
            <a:pPr lvl="3"/>
            <a:r>
              <a:rPr lang="en-US" sz="1100" dirty="0"/>
              <a:t>Solution: transformation (Box-Cox or Box-Tidwell)</a:t>
            </a:r>
            <a:endParaRPr lang="en-US" sz="1000" dirty="0"/>
          </a:p>
          <a:p>
            <a:pPr lvl="2"/>
            <a:r>
              <a:rPr lang="en-US" sz="1600" dirty="0"/>
              <a:t>Multi-collinearity</a:t>
            </a:r>
            <a:endParaRPr lang="en-US" sz="1100" dirty="0"/>
          </a:p>
          <a:p>
            <a:pPr lvl="3"/>
            <a:r>
              <a:rPr lang="en-US" sz="1100" dirty="0"/>
              <a:t>Solution: Combine variables or drop one, factor analysis</a:t>
            </a:r>
            <a:endParaRPr lang="en-US" sz="1000" dirty="0"/>
          </a:p>
          <a:p>
            <a:pPr lvl="2"/>
            <a:r>
              <a:rPr lang="en-US" sz="1600" dirty="0"/>
              <a:t>Heteroscedasticity</a:t>
            </a:r>
            <a:endParaRPr lang="en-US" sz="1100" dirty="0"/>
          </a:p>
          <a:p>
            <a:pPr lvl="3"/>
            <a:r>
              <a:rPr lang="en-US" sz="1100" dirty="0"/>
              <a:t>Solution: transformation (Box-Cox or Box-Tidwell, Huber robust regression)</a:t>
            </a:r>
            <a:endParaRPr lang="en-US" sz="1000" dirty="0"/>
          </a:p>
          <a:p>
            <a:pPr lvl="2"/>
            <a:r>
              <a:rPr lang="en-US" sz="1600" dirty="0"/>
              <a:t>Serial correlation</a:t>
            </a:r>
            <a:endParaRPr lang="en-US" sz="1100" dirty="0"/>
          </a:p>
          <a:p>
            <a:pPr lvl="3"/>
            <a:r>
              <a:rPr lang="en-US" sz="1100" dirty="0"/>
              <a:t>Solution: Time series analysis (</a:t>
            </a:r>
            <a:r>
              <a:rPr lang="en-US" sz="1100" dirty="0" err="1"/>
              <a:t>Prais-Winsten</a:t>
            </a:r>
            <a:r>
              <a:rPr lang="en-US" sz="1100" dirty="0"/>
              <a:t>, Cochrane-Orcutt or rho-differencing)</a:t>
            </a:r>
            <a:endParaRPr lang="en-US" sz="1000" dirty="0"/>
          </a:p>
          <a:p>
            <a:pPr lvl="2"/>
            <a:r>
              <a:rPr lang="en-US" sz="1600" dirty="0"/>
              <a:t>Outliers</a:t>
            </a:r>
            <a:endParaRPr lang="en-US" sz="1100" dirty="0"/>
          </a:p>
          <a:p>
            <a:pPr lvl="3"/>
            <a:r>
              <a:rPr lang="en-US" sz="1100" dirty="0"/>
              <a:t>Solution: drop outliers</a:t>
            </a:r>
            <a:endParaRPr lang="en-U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204BF-E4E1-4E87-8843-60EBB941E40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41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Session 10</a:t>
            </a:r>
          </a:p>
          <a:p>
            <a:pPr lvl="1"/>
            <a:r>
              <a:rPr lang="en-US" sz="2400" dirty="0"/>
              <a:t>Factor analysis</a:t>
            </a:r>
          </a:p>
          <a:p>
            <a:pPr lvl="2"/>
            <a:r>
              <a:rPr lang="en-US" sz="2000" dirty="0"/>
              <a:t>Collapses variables into a few factors</a:t>
            </a:r>
          </a:p>
          <a:p>
            <a:pPr lvl="2"/>
            <a:r>
              <a:rPr lang="en-US" sz="2200" dirty="0"/>
              <a:t>Scree plot identifies how many factors should be used</a:t>
            </a:r>
          </a:p>
          <a:p>
            <a:pPr lvl="3"/>
            <a:r>
              <a:rPr lang="en-US" sz="2000" dirty="0"/>
              <a:t>Eigenvalue &gt; 1 indicates how many factors should be used</a:t>
            </a:r>
          </a:p>
          <a:p>
            <a:pPr lvl="1"/>
            <a:r>
              <a:rPr lang="en-US" sz="2400" dirty="0" err="1"/>
              <a:t>Benford’s</a:t>
            </a:r>
            <a:r>
              <a:rPr lang="en-US" sz="2400" dirty="0"/>
              <a:t> Law</a:t>
            </a:r>
            <a:endParaRPr lang="en-US" sz="2200" dirty="0"/>
          </a:p>
          <a:p>
            <a:pPr lvl="1"/>
            <a:r>
              <a:rPr lang="en-US" sz="2400" dirty="0"/>
              <a:t>K-means clustering</a:t>
            </a:r>
          </a:p>
          <a:p>
            <a:pPr lvl="2"/>
            <a:r>
              <a:rPr lang="en-US" sz="2200" dirty="0"/>
              <a:t>Solution sensitive to starting point</a:t>
            </a:r>
          </a:p>
          <a:p>
            <a:pPr lvl="2"/>
            <a:r>
              <a:rPr lang="en-US" sz="2200" dirty="0"/>
              <a:t>Separates data points into clusters</a:t>
            </a:r>
          </a:p>
          <a:p>
            <a:pPr lvl="2"/>
            <a:r>
              <a:rPr lang="en-US" sz="2200" dirty="0"/>
              <a:t>Minimizes error, that means minimizes distance from center of cluster to data points</a:t>
            </a:r>
          </a:p>
          <a:p>
            <a:pPr lvl="2"/>
            <a:r>
              <a:rPr lang="en-US" sz="2200" dirty="0"/>
              <a:t>Minimum number of clusters is one</a:t>
            </a:r>
          </a:p>
          <a:p>
            <a:pPr lvl="2"/>
            <a:r>
              <a:rPr lang="en-US" sz="2200" dirty="0"/>
              <a:t>Maximum number of clusters is number of data points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204BF-E4E1-4E87-8843-60EBB941E40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09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Session 11 - R</a:t>
            </a:r>
          </a:p>
          <a:p>
            <a:pPr lvl="1"/>
            <a:r>
              <a:rPr lang="en-US" sz="2400" dirty="0"/>
              <a:t>Logit</a:t>
            </a:r>
          </a:p>
          <a:p>
            <a:pPr lvl="2"/>
            <a:r>
              <a:rPr lang="en-US" sz="1900" dirty="0"/>
              <a:t>Logistic distribution</a:t>
            </a:r>
          </a:p>
          <a:p>
            <a:pPr lvl="2"/>
            <a:r>
              <a:rPr lang="en-US" sz="1900" dirty="0"/>
              <a:t>More sensitive at extreme values of X variables</a:t>
            </a:r>
          </a:p>
          <a:p>
            <a:pPr lvl="2"/>
            <a:r>
              <a:rPr lang="en-US" sz="1900" dirty="0"/>
              <a:t>S-shaped curve</a:t>
            </a:r>
          </a:p>
          <a:p>
            <a:pPr lvl="2"/>
            <a:r>
              <a:rPr lang="en-US" sz="1900" dirty="0"/>
              <a:t>Always increasing or always decreasing</a:t>
            </a:r>
          </a:p>
          <a:p>
            <a:pPr lvl="1"/>
            <a:r>
              <a:rPr lang="en-US" sz="2400" dirty="0" err="1"/>
              <a:t>Probit</a:t>
            </a:r>
            <a:endParaRPr lang="en-US" sz="2400" dirty="0"/>
          </a:p>
          <a:p>
            <a:pPr lvl="2"/>
            <a:r>
              <a:rPr lang="en-US" sz="1900" dirty="0"/>
              <a:t>Normal distribution</a:t>
            </a:r>
          </a:p>
          <a:p>
            <a:pPr lvl="2"/>
            <a:r>
              <a:rPr lang="en-US" sz="1900" dirty="0"/>
              <a:t>More sensitive at values of variables near their means</a:t>
            </a:r>
          </a:p>
          <a:p>
            <a:pPr lvl="2"/>
            <a:r>
              <a:rPr lang="en-US" sz="1900" dirty="0"/>
              <a:t>S-shaped </a:t>
            </a:r>
            <a:r>
              <a:rPr lang="en-US" sz="1900" dirty="0" err="1"/>
              <a:t>curver</a:t>
            </a:r>
            <a:endParaRPr lang="en-US" sz="1900" dirty="0"/>
          </a:p>
          <a:p>
            <a:pPr lvl="2"/>
            <a:r>
              <a:rPr lang="en-US" sz="1900" dirty="0"/>
              <a:t>Always increasing or always decreasing</a:t>
            </a:r>
          </a:p>
          <a:p>
            <a:pPr lvl="1"/>
            <a:r>
              <a:rPr lang="en-US" sz="2400" dirty="0"/>
              <a:t>Logit &amp; </a:t>
            </a:r>
            <a:r>
              <a:rPr lang="en-US" sz="2400" dirty="0" err="1"/>
              <a:t>Probit</a:t>
            </a:r>
            <a:r>
              <a:rPr lang="en-US" sz="2400" dirty="0"/>
              <a:t> with moderating effect</a:t>
            </a:r>
          </a:p>
          <a:p>
            <a:pPr lvl="2"/>
            <a:r>
              <a:rPr lang="en-US" sz="1900" dirty="0"/>
              <a:t>Can have one category increasing, other decreasing</a:t>
            </a:r>
          </a:p>
          <a:p>
            <a:pPr lvl="1"/>
            <a:endParaRPr lang="en-US" sz="10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204BF-E4E1-4E87-8843-60EBB941E40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1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000" dirty="0"/>
              <a:t>Academic integrity</a:t>
            </a:r>
          </a:p>
          <a:p>
            <a:pPr lvl="1"/>
            <a:r>
              <a:rPr lang="en-US" sz="1800" dirty="0"/>
              <a:t>Do your own work, no collaboration</a:t>
            </a:r>
          </a:p>
          <a:p>
            <a:r>
              <a:rPr lang="en-US" sz="2000" dirty="0"/>
              <a:t>My philosophy</a:t>
            </a:r>
          </a:p>
          <a:p>
            <a:pPr lvl="1"/>
            <a:r>
              <a:rPr lang="en-US" sz="1800" dirty="0"/>
              <a:t>More questions, each worth fewer points</a:t>
            </a:r>
          </a:p>
          <a:p>
            <a:pPr lvl="2"/>
            <a:r>
              <a:rPr lang="en-US" sz="1600" dirty="0"/>
              <a:t>Advantage: if you don’t know the answer on a question, it’s only worth a few points</a:t>
            </a:r>
          </a:p>
          <a:p>
            <a:pPr lvl="1"/>
            <a:r>
              <a:rPr lang="en-US" sz="1800" dirty="0"/>
              <a:t>Test breadth of knowledge (multiple choice)</a:t>
            </a:r>
          </a:p>
          <a:p>
            <a:pPr lvl="1"/>
            <a:r>
              <a:rPr lang="en-US" sz="1800" dirty="0"/>
              <a:t>Test depth of knowledge (short answer)</a:t>
            </a:r>
          </a:p>
          <a:p>
            <a:r>
              <a:rPr lang="en-US" sz="2000" dirty="0"/>
              <a:t>Test Taking Strategy</a:t>
            </a:r>
          </a:p>
          <a:p>
            <a:pPr lvl="1"/>
            <a:r>
              <a:rPr lang="en-US" sz="1800" dirty="0"/>
              <a:t>Strive for full credit on a question – there is no extra credit for elaborate answers, so don’t spend too much time on any question</a:t>
            </a:r>
          </a:p>
          <a:p>
            <a:pPr lvl="1"/>
            <a:r>
              <a:rPr lang="en-US" sz="1800" dirty="0"/>
              <a:t>Use your time wisely</a:t>
            </a:r>
          </a:p>
          <a:p>
            <a:r>
              <a:rPr lang="en-US" sz="2200" dirty="0"/>
              <a:t>Answering questions</a:t>
            </a:r>
          </a:p>
          <a:p>
            <a:pPr lvl="1"/>
            <a:r>
              <a:rPr lang="en-US" sz="1800" dirty="0"/>
              <a:t>A question will be displayed only once</a:t>
            </a:r>
          </a:p>
          <a:p>
            <a:pPr lvl="1"/>
            <a:r>
              <a:rPr lang="en-US" sz="1800" dirty="0"/>
              <a:t>Answer the question to the best of your ability</a:t>
            </a:r>
          </a:p>
          <a:p>
            <a:pPr lvl="1"/>
            <a:r>
              <a:rPr lang="en-US" sz="1800" dirty="0"/>
              <a:t>You will not be able to go back to a previous question</a:t>
            </a:r>
          </a:p>
          <a:p>
            <a:r>
              <a:rPr lang="en-US" sz="2000" dirty="0"/>
              <a:t>Summary</a:t>
            </a:r>
          </a:p>
          <a:p>
            <a:pPr lvl="1"/>
            <a:r>
              <a:rPr lang="en-US" sz="1700" dirty="0"/>
              <a:t>20 multiple choice questions</a:t>
            </a:r>
          </a:p>
          <a:p>
            <a:pPr lvl="1"/>
            <a:r>
              <a:rPr lang="en-US" sz="1700" dirty="0"/>
              <a:t>40 short answer questions</a:t>
            </a:r>
          </a:p>
          <a:p>
            <a:r>
              <a:rPr lang="en-US" sz="2000" dirty="0"/>
              <a:t>You will not run any software – just answer the questions</a:t>
            </a:r>
          </a:p>
          <a:p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204BF-E4E1-4E87-8843-60EBB941E40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18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Session 11 - R</a:t>
            </a:r>
          </a:p>
          <a:p>
            <a:pPr lvl="1"/>
            <a:r>
              <a:rPr lang="en-US" sz="2400" dirty="0" err="1"/>
              <a:t>Perceptrons</a:t>
            </a:r>
            <a:endParaRPr lang="en-US" sz="2400" dirty="0"/>
          </a:p>
          <a:p>
            <a:pPr lvl="2"/>
            <a:r>
              <a:rPr lang="en-US" sz="2000" dirty="0"/>
              <a:t>Early linear attempt at machine learning</a:t>
            </a:r>
          </a:p>
          <a:p>
            <a:pPr lvl="2"/>
            <a:r>
              <a:rPr lang="en-US" sz="2000" dirty="0"/>
              <a:t>Relied on straight line for categorization</a:t>
            </a:r>
          </a:p>
          <a:p>
            <a:pPr lvl="1"/>
            <a:r>
              <a:rPr lang="en-US" sz="2400" dirty="0"/>
              <a:t>Neural networks</a:t>
            </a:r>
          </a:p>
          <a:p>
            <a:pPr lvl="2"/>
            <a:r>
              <a:rPr lang="en-US" sz="2200" dirty="0"/>
              <a:t>Uses logistic function</a:t>
            </a:r>
          </a:p>
          <a:p>
            <a:pPr lvl="2"/>
            <a:r>
              <a:rPr lang="en-US" sz="2200" dirty="0"/>
              <a:t>Inputs – one or more</a:t>
            </a:r>
          </a:p>
          <a:p>
            <a:pPr lvl="2"/>
            <a:r>
              <a:rPr lang="en-US" sz="2200" dirty="0"/>
              <a:t>Hidden layers</a:t>
            </a:r>
          </a:p>
          <a:p>
            <a:pPr lvl="3"/>
            <a:r>
              <a:rPr lang="en-US" sz="2000" dirty="0"/>
              <a:t>One or more hidden layers (2 or more is deep learning)</a:t>
            </a:r>
          </a:p>
          <a:p>
            <a:pPr lvl="3"/>
            <a:r>
              <a:rPr lang="en-US" sz="2000" dirty="0"/>
              <a:t>One or more nodes per hidden layer</a:t>
            </a:r>
          </a:p>
          <a:p>
            <a:pPr lvl="2"/>
            <a:r>
              <a:rPr lang="en-US" sz="2200" dirty="0"/>
              <a:t>Outputs – one or more</a:t>
            </a:r>
          </a:p>
          <a:p>
            <a:pPr lvl="3"/>
            <a:r>
              <a:rPr lang="en-US" sz="2000" dirty="0"/>
              <a:t>Outputs can be 0/1 for probabilities –or-</a:t>
            </a:r>
          </a:p>
          <a:p>
            <a:pPr lvl="3"/>
            <a:r>
              <a:rPr lang="en-US" sz="2000" dirty="0"/>
              <a:t>Outputs can be linear (any number)</a:t>
            </a:r>
          </a:p>
          <a:p>
            <a:pPr lvl="1"/>
            <a:endParaRPr lang="en-US" sz="10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204BF-E4E1-4E87-8843-60EBB941E40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92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Session 11 - R</a:t>
            </a:r>
          </a:p>
          <a:p>
            <a:pPr lvl="1"/>
            <a:r>
              <a:rPr lang="en-US" sz="2400" dirty="0"/>
              <a:t>Neural networks</a:t>
            </a:r>
          </a:p>
          <a:p>
            <a:pPr lvl="2"/>
            <a:r>
              <a:rPr lang="en-US" sz="2200" dirty="0"/>
              <a:t>Problem</a:t>
            </a:r>
          </a:p>
          <a:p>
            <a:pPr lvl="3"/>
            <a:r>
              <a:rPr lang="en-US" sz="2000" dirty="0"/>
              <a:t>Local optima subject to starting point</a:t>
            </a:r>
          </a:p>
          <a:p>
            <a:pPr lvl="3"/>
            <a:r>
              <a:rPr lang="en-US" sz="2000" dirty="0"/>
              <a:t>Multiple start points help identify global optima</a:t>
            </a:r>
          </a:p>
          <a:p>
            <a:pPr lvl="2"/>
            <a:r>
              <a:rPr lang="en-US" sz="2200" dirty="0"/>
              <a:t>Applications</a:t>
            </a:r>
          </a:p>
          <a:p>
            <a:pPr lvl="3"/>
            <a:r>
              <a:rPr lang="en-US" sz="2000" dirty="0"/>
              <a:t>Voice recognition and speech generation (Siri, Alexa)</a:t>
            </a:r>
          </a:p>
          <a:p>
            <a:pPr lvl="3"/>
            <a:r>
              <a:rPr lang="en-US" sz="2000" dirty="0"/>
              <a:t>Vision recognition (law enforcement)</a:t>
            </a:r>
          </a:p>
          <a:p>
            <a:pPr lvl="3"/>
            <a:r>
              <a:rPr lang="en-US" sz="2000" dirty="0"/>
              <a:t>Driving a car (ALVINN, Tesla)</a:t>
            </a:r>
          </a:p>
          <a:p>
            <a:pPr lvl="2"/>
            <a:endParaRPr lang="en-US" sz="2200" dirty="0"/>
          </a:p>
          <a:p>
            <a:pPr lvl="1"/>
            <a:endParaRPr lang="en-US" sz="10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204BF-E4E1-4E87-8843-60EBB941E40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8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 12</a:t>
            </a:r>
          </a:p>
          <a:p>
            <a:pPr lvl="1"/>
            <a:r>
              <a:rPr lang="en-US" sz="2400" dirty="0"/>
              <a:t>Tableau</a:t>
            </a:r>
          </a:p>
          <a:p>
            <a:pPr lvl="2"/>
            <a:r>
              <a:rPr lang="en-US" sz="2000" dirty="0"/>
              <a:t>Importing data</a:t>
            </a:r>
          </a:p>
          <a:p>
            <a:pPr lvl="3"/>
            <a:r>
              <a:rPr lang="en-US" sz="1800" dirty="0"/>
              <a:t>Refreshing data</a:t>
            </a:r>
          </a:p>
          <a:p>
            <a:pPr lvl="2"/>
            <a:r>
              <a:rPr lang="en-US" sz="2000" dirty="0"/>
              <a:t>Worksheet: Table or chart</a:t>
            </a:r>
          </a:p>
          <a:p>
            <a:pPr lvl="2"/>
            <a:r>
              <a:rPr lang="en-US" sz="2000" dirty="0"/>
              <a:t>Creating relationships</a:t>
            </a:r>
          </a:p>
          <a:p>
            <a:pPr lvl="2"/>
            <a:r>
              <a:rPr lang="en-US" sz="2000" dirty="0"/>
              <a:t>Dashboard: combination of worksheets</a:t>
            </a:r>
          </a:p>
          <a:p>
            <a:pPr lvl="2"/>
            <a:r>
              <a:rPr lang="en-US" sz="2000" dirty="0"/>
              <a:t>Story: combination of worksheets and dashboards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204BF-E4E1-4E87-8843-60EBB941E40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43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 13</a:t>
            </a:r>
          </a:p>
          <a:p>
            <a:pPr lvl="1"/>
            <a:r>
              <a:rPr lang="en-US" sz="2400" dirty="0"/>
              <a:t>Power BI</a:t>
            </a:r>
          </a:p>
          <a:p>
            <a:pPr lvl="2"/>
            <a:r>
              <a:rPr lang="en-US" sz="2000" dirty="0"/>
              <a:t>Importing data</a:t>
            </a:r>
          </a:p>
          <a:p>
            <a:pPr lvl="3"/>
            <a:r>
              <a:rPr lang="en-US" sz="1800" dirty="0"/>
              <a:t>Refreshing data</a:t>
            </a:r>
          </a:p>
          <a:p>
            <a:pPr lvl="2"/>
            <a:r>
              <a:rPr lang="en-US" sz="2000" dirty="0"/>
              <a:t>Correcting column labels</a:t>
            </a:r>
          </a:p>
          <a:p>
            <a:pPr lvl="2"/>
            <a:r>
              <a:rPr lang="en-US" sz="2000" dirty="0"/>
              <a:t>Creating and correcting relationships</a:t>
            </a:r>
          </a:p>
          <a:p>
            <a:pPr lvl="2"/>
            <a:r>
              <a:rPr lang="en-US" sz="2000" dirty="0"/>
              <a:t>Dashboards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204BF-E4E1-4E87-8843-60EBB941E40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40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Session 13</a:t>
            </a:r>
            <a:endParaRPr lang="en-US" dirty="0"/>
          </a:p>
          <a:p>
            <a:pPr lvl="1"/>
            <a:r>
              <a:rPr lang="en-US" sz="2400" dirty="0"/>
              <a:t>Conjoint analysis</a:t>
            </a:r>
          </a:p>
          <a:p>
            <a:pPr lvl="2"/>
            <a:r>
              <a:rPr lang="en-US" sz="2200" dirty="0"/>
              <a:t>Identifying which factors influence a person’s decision</a:t>
            </a:r>
          </a:p>
          <a:p>
            <a:pPr lvl="1"/>
            <a:r>
              <a:rPr lang="en-US" sz="2400" dirty="0"/>
              <a:t>Ordered logit</a:t>
            </a:r>
          </a:p>
          <a:p>
            <a:pPr lvl="2"/>
            <a:r>
              <a:rPr lang="en-US" sz="2200" dirty="0"/>
              <a:t>More than two possible outputs for a logit, where the outputs have a natural order</a:t>
            </a:r>
          </a:p>
          <a:p>
            <a:pPr lvl="1"/>
            <a:r>
              <a:rPr lang="en-US" sz="2400" dirty="0"/>
              <a:t>Multinomial logit</a:t>
            </a:r>
          </a:p>
          <a:p>
            <a:pPr lvl="2"/>
            <a:r>
              <a:rPr lang="en-US" sz="2200" dirty="0"/>
              <a:t>More than two possible outputs for a logit, where the outputs have no order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204BF-E4E1-4E87-8843-60EBB941E40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67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4400" dirty="0"/>
              <a:t>Content</a:t>
            </a:r>
          </a:p>
          <a:p>
            <a:pPr lvl="1"/>
            <a:r>
              <a:rPr lang="en-US" sz="4400" dirty="0"/>
              <a:t>Question Type 1: Concepts – Short Answer </a:t>
            </a:r>
          </a:p>
          <a:p>
            <a:pPr lvl="2"/>
            <a:r>
              <a:rPr lang="en-US" sz="4000" dirty="0"/>
              <a:t>Define or describe a concept or business application</a:t>
            </a:r>
          </a:p>
          <a:p>
            <a:pPr lvl="2"/>
            <a:r>
              <a:rPr lang="en-US" sz="4000" dirty="0"/>
              <a:t>Compare or contrast concepts or techniques</a:t>
            </a:r>
          </a:p>
          <a:p>
            <a:pPr lvl="1"/>
            <a:r>
              <a:rPr lang="en-US" sz="4400" dirty="0"/>
              <a:t>Question Type 2: Tools – Multiple Choice</a:t>
            </a:r>
          </a:p>
          <a:p>
            <a:pPr lvl="2"/>
            <a:r>
              <a:rPr lang="en-US" sz="4000" dirty="0"/>
              <a:t>Identify which tool was used in a given example (e.g., Excel, Access, Google Analytics, R, Tableau)</a:t>
            </a:r>
          </a:p>
          <a:p>
            <a:pPr lvl="1"/>
            <a:r>
              <a:rPr lang="en-US" sz="4400" dirty="0"/>
              <a:t>Question Type 3: Techniques – Multiple Choice</a:t>
            </a:r>
          </a:p>
          <a:p>
            <a:pPr lvl="2"/>
            <a:r>
              <a:rPr lang="en-US" sz="4000" dirty="0"/>
              <a:t>Identify which technique is presented in example (e.g., correlation, linear regression, exponential regression, power regression, moving average, logit, </a:t>
            </a:r>
            <a:r>
              <a:rPr lang="en-US" sz="4000" dirty="0" err="1"/>
              <a:t>probit</a:t>
            </a:r>
            <a:r>
              <a:rPr lang="en-US" sz="4000" dirty="0"/>
              <a:t>, neural network, k-means clustering, </a:t>
            </a:r>
            <a:r>
              <a:rPr lang="en-US" sz="4000" dirty="0" err="1"/>
              <a:t>Benford</a:t>
            </a:r>
            <a:r>
              <a:rPr lang="en-US" sz="4000" dirty="0"/>
              <a:t>)</a:t>
            </a:r>
          </a:p>
          <a:p>
            <a:pPr lvl="2"/>
            <a:r>
              <a:rPr lang="en-US" sz="4000" dirty="0"/>
              <a:t>Identify which SQL command is used (select, as, from, where, group by, order by, having, in, between, is null, like)</a:t>
            </a:r>
          </a:p>
          <a:p>
            <a:pPr lvl="2"/>
            <a:r>
              <a:rPr lang="en-US" sz="4000" dirty="0"/>
              <a:t>Identify which Google Analytics measure is used in each situation (sessions, users, pageviews, pages/sessions, average session duration, bounce rate, % new sessions, organic search, direct, referral, social, email)</a:t>
            </a:r>
          </a:p>
          <a:p>
            <a:pPr lvl="2"/>
            <a:r>
              <a:rPr lang="en-US" sz="4000" dirty="0"/>
              <a:t>Identify which R graph is used (histogram, boxplot, scatterplot, scatterplot matrix, plot of means, XY plots)</a:t>
            </a:r>
          </a:p>
          <a:p>
            <a:pPr lvl="1"/>
            <a:r>
              <a:rPr lang="en-US" sz="4400" dirty="0"/>
              <a:t>Question Type 4: Regression Assumptions – Multiple Choice</a:t>
            </a:r>
          </a:p>
          <a:p>
            <a:pPr lvl="2"/>
            <a:r>
              <a:rPr lang="en-US" sz="4000" dirty="0"/>
              <a:t>Identify assumption violations, corrections (linearity, multi-collinearity, heteroscedasticity, serial correlation, outliers)</a:t>
            </a:r>
          </a:p>
          <a:p>
            <a:pPr lvl="1"/>
            <a:r>
              <a:rPr lang="en-US" sz="4400" dirty="0"/>
              <a:t>Question Type 5: Interpretation – Short Answer</a:t>
            </a:r>
          </a:p>
          <a:p>
            <a:pPr lvl="2"/>
            <a:r>
              <a:rPr lang="en-US" sz="4000" dirty="0"/>
              <a:t>Interpret output results of several techniques</a:t>
            </a:r>
            <a:endParaRPr lang="en-US" sz="20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204BF-E4E1-4E87-8843-60EBB941E40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6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Session 1</a:t>
            </a:r>
          </a:p>
          <a:p>
            <a:pPr lvl="1"/>
            <a:r>
              <a:rPr lang="en-US" dirty="0"/>
              <a:t>Analytics Background</a:t>
            </a:r>
          </a:p>
          <a:p>
            <a:pPr lvl="2"/>
            <a:r>
              <a:rPr lang="en-US" dirty="0"/>
              <a:t>What drives analytics?</a:t>
            </a:r>
          </a:p>
          <a:p>
            <a:pPr lvl="2"/>
            <a:r>
              <a:rPr lang="en-US" dirty="0"/>
              <a:t>Why is analytics difficult?</a:t>
            </a:r>
          </a:p>
          <a:p>
            <a:pPr lvl="2"/>
            <a:r>
              <a:rPr lang="en-US" dirty="0"/>
              <a:t>What are business examples where analytics is important?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204BF-E4E1-4E87-8843-60EBB941E40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Session 2 - Excel</a:t>
            </a:r>
            <a:endParaRPr lang="en-US" dirty="0"/>
          </a:p>
          <a:p>
            <a:pPr lvl="1"/>
            <a:r>
              <a:rPr lang="en-US" dirty="0"/>
              <a:t>Calculations and formulas</a:t>
            </a:r>
          </a:p>
          <a:p>
            <a:pPr lvl="1"/>
            <a:r>
              <a:rPr lang="en-US" dirty="0"/>
              <a:t>Auditing formulas</a:t>
            </a:r>
          </a:p>
          <a:p>
            <a:pPr lvl="1"/>
            <a:r>
              <a:rPr lang="en-US" dirty="0"/>
              <a:t>Graphs &amp; sparklines</a:t>
            </a:r>
          </a:p>
          <a:p>
            <a:pPr lvl="1"/>
            <a:r>
              <a:rPr lang="en-US" dirty="0" err="1"/>
              <a:t>Vlookup</a:t>
            </a:r>
            <a:r>
              <a:rPr lang="en-US" dirty="0"/>
              <a:t> &amp; </a:t>
            </a:r>
            <a:r>
              <a:rPr lang="en-US" dirty="0" err="1"/>
              <a:t>Hlookup</a:t>
            </a:r>
            <a:endParaRPr lang="en-US" dirty="0"/>
          </a:p>
          <a:p>
            <a:pPr lvl="1"/>
            <a:r>
              <a:rPr lang="en-US" dirty="0"/>
              <a:t>Sorting</a:t>
            </a:r>
          </a:p>
          <a:p>
            <a:pPr lvl="1"/>
            <a:r>
              <a:rPr lang="en-US" dirty="0"/>
              <a:t>Filters</a:t>
            </a:r>
          </a:p>
          <a:p>
            <a:pPr lvl="1"/>
            <a:r>
              <a:rPr lang="en-US" dirty="0"/>
              <a:t>Pivot tables and charts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204BF-E4E1-4E87-8843-60EBB941E40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31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 2 - Excel</a:t>
            </a:r>
          </a:p>
          <a:p>
            <a:pPr lvl="1"/>
            <a:r>
              <a:rPr lang="en-US" dirty="0"/>
              <a:t>NPV</a:t>
            </a:r>
          </a:p>
          <a:p>
            <a:pPr lvl="1"/>
            <a:r>
              <a:rPr lang="en-US" dirty="0"/>
              <a:t>IRR</a:t>
            </a:r>
          </a:p>
          <a:p>
            <a:pPr lvl="1"/>
            <a:r>
              <a:rPr lang="en-US" dirty="0"/>
              <a:t>Descriptive statistics</a:t>
            </a:r>
          </a:p>
          <a:p>
            <a:pPr lvl="1"/>
            <a:r>
              <a:rPr lang="en-US" dirty="0"/>
              <a:t>Correlation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Exponential regression</a:t>
            </a:r>
          </a:p>
          <a:p>
            <a:pPr lvl="1"/>
            <a:r>
              <a:rPr lang="en-US" dirty="0"/>
              <a:t>Power regression</a:t>
            </a:r>
          </a:p>
          <a:p>
            <a:pPr lvl="1"/>
            <a:r>
              <a:rPr lang="en-US" dirty="0"/>
              <a:t>Time series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204BF-E4E1-4E87-8843-60EBB941E40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58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3EBB8-D802-48B4-A8F9-E3AD3614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5FABA-078C-406C-9738-ED9C79B84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 2 - Excel</a:t>
            </a:r>
          </a:p>
          <a:p>
            <a:pPr lvl="1"/>
            <a:r>
              <a:rPr lang="en-US" dirty="0"/>
              <a:t>Multiple regression – more than one X variable</a:t>
            </a:r>
          </a:p>
          <a:p>
            <a:pPr lvl="1"/>
            <a:r>
              <a:rPr lang="en-US" dirty="0"/>
              <a:t>F-statistic and significance of F</a:t>
            </a:r>
          </a:p>
          <a:p>
            <a:pPr lvl="1"/>
            <a:r>
              <a:rPr lang="en-US" dirty="0"/>
              <a:t>R-squared</a:t>
            </a:r>
          </a:p>
          <a:p>
            <a:pPr lvl="1"/>
            <a:r>
              <a:rPr lang="en-US" dirty="0"/>
              <a:t>T-statistic and p-value of coefficient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38860E-44D5-47F6-AAFA-3023D95F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CB991-4919-4914-A310-D983F4D4E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2CF1F9-7FF8-46FF-BD70-B6298DD535F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836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Session 3 - Excel</a:t>
            </a:r>
          </a:p>
          <a:p>
            <a:pPr lvl="1"/>
            <a:r>
              <a:rPr lang="en-US" dirty="0"/>
              <a:t>Forecasting</a:t>
            </a:r>
          </a:p>
          <a:p>
            <a:pPr lvl="1"/>
            <a:r>
              <a:rPr lang="en-US" dirty="0"/>
              <a:t>Prediction models</a:t>
            </a:r>
          </a:p>
          <a:p>
            <a:pPr lvl="1"/>
            <a:r>
              <a:rPr lang="en-US" dirty="0"/>
              <a:t>Residuals or error terms</a:t>
            </a:r>
          </a:p>
          <a:p>
            <a:pPr lvl="1"/>
            <a:r>
              <a:rPr lang="en-US" dirty="0"/>
              <a:t>Sensitivity analysis</a:t>
            </a:r>
          </a:p>
          <a:p>
            <a:pPr lvl="1"/>
            <a:r>
              <a:rPr lang="en-US" dirty="0"/>
              <a:t>Conditional formatting</a:t>
            </a:r>
          </a:p>
          <a:p>
            <a:pPr lvl="1"/>
            <a:r>
              <a:rPr lang="en-US" dirty="0"/>
              <a:t>Scenario Manager</a:t>
            </a:r>
          </a:p>
          <a:p>
            <a:pPr lvl="1"/>
            <a:r>
              <a:rPr lang="en-US" dirty="0"/>
              <a:t>Tables</a:t>
            </a:r>
          </a:p>
          <a:p>
            <a:pPr lvl="1"/>
            <a:r>
              <a:rPr lang="en-US" dirty="0"/>
              <a:t>Math and Text Operators</a:t>
            </a:r>
          </a:p>
          <a:p>
            <a:pPr lvl="2"/>
            <a:r>
              <a:rPr lang="en-US" dirty="0"/>
              <a:t>Sum, average, min, max, count</a:t>
            </a:r>
          </a:p>
          <a:p>
            <a:pPr lvl="2"/>
            <a:r>
              <a:rPr lang="en-US" dirty="0" err="1"/>
              <a:t>Sumif</a:t>
            </a:r>
            <a:r>
              <a:rPr lang="en-US" dirty="0"/>
              <a:t>, </a:t>
            </a:r>
            <a:r>
              <a:rPr lang="en-US" dirty="0" err="1"/>
              <a:t>sumifs</a:t>
            </a:r>
            <a:r>
              <a:rPr lang="en-US" dirty="0"/>
              <a:t>, </a:t>
            </a:r>
            <a:r>
              <a:rPr lang="en-US" dirty="0" err="1"/>
              <a:t>averageif</a:t>
            </a:r>
            <a:r>
              <a:rPr lang="en-US" dirty="0"/>
              <a:t>, </a:t>
            </a:r>
            <a:r>
              <a:rPr lang="en-US" dirty="0" err="1"/>
              <a:t>averageifs</a:t>
            </a:r>
            <a:r>
              <a:rPr lang="en-US" dirty="0"/>
              <a:t>, </a:t>
            </a:r>
            <a:r>
              <a:rPr lang="en-US" dirty="0" err="1"/>
              <a:t>countif</a:t>
            </a:r>
            <a:r>
              <a:rPr lang="en-US" dirty="0"/>
              <a:t>, </a:t>
            </a:r>
            <a:r>
              <a:rPr lang="en-US" dirty="0" err="1"/>
              <a:t>countifs</a:t>
            </a:r>
            <a:endParaRPr lang="en-US" dirty="0"/>
          </a:p>
          <a:p>
            <a:pPr lvl="2"/>
            <a:r>
              <a:rPr lang="en-US" dirty="0"/>
              <a:t>Right, Left, Upper, Lower, Proper, Concatenate</a:t>
            </a:r>
          </a:p>
          <a:p>
            <a:pPr lvl="1"/>
            <a:r>
              <a:rPr lang="en-US" dirty="0"/>
              <a:t>Index &amp; Match</a:t>
            </a:r>
          </a:p>
          <a:p>
            <a:pPr lvl="1"/>
            <a:r>
              <a:rPr lang="en-US" dirty="0"/>
              <a:t>3D Maps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204BF-E4E1-4E87-8843-60EBB941E40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95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Session 4 - Excel</a:t>
            </a:r>
          </a:p>
          <a:p>
            <a:pPr lvl="1"/>
            <a:r>
              <a:rPr lang="en-US" dirty="0"/>
              <a:t>Goal Seek</a:t>
            </a:r>
          </a:p>
          <a:p>
            <a:pPr lvl="2"/>
            <a:r>
              <a:rPr lang="en-US" dirty="0"/>
              <a:t>Change one input variable, seek one goal</a:t>
            </a:r>
          </a:p>
          <a:p>
            <a:pPr lvl="1"/>
            <a:r>
              <a:rPr lang="en-US" dirty="0"/>
              <a:t>Solver</a:t>
            </a:r>
          </a:p>
          <a:p>
            <a:pPr lvl="2"/>
            <a:r>
              <a:rPr lang="en-US" dirty="0"/>
              <a:t>Function </a:t>
            </a:r>
            <a:r>
              <a:rPr lang="en-US" dirty="0" err="1"/>
              <a:t>sumproduct</a:t>
            </a:r>
            <a:endParaRPr lang="en-US" dirty="0"/>
          </a:p>
          <a:p>
            <a:pPr lvl="2"/>
            <a:r>
              <a:rPr lang="en-US" dirty="0"/>
              <a:t>Change many input variables</a:t>
            </a:r>
          </a:p>
          <a:p>
            <a:pPr lvl="2"/>
            <a:r>
              <a:rPr lang="en-US" dirty="0"/>
              <a:t>Objective can be seek goal, min, or max</a:t>
            </a:r>
          </a:p>
          <a:p>
            <a:pPr lvl="2"/>
            <a:r>
              <a:rPr lang="en-US" dirty="0"/>
              <a:t>Constrained or unconstrained</a:t>
            </a:r>
          </a:p>
          <a:p>
            <a:pPr lvl="2"/>
            <a:r>
              <a:rPr lang="en-US" dirty="0"/>
              <a:t>Constraints include value range (&lt;=, =&gt;, etc.), integer, binary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Business Analytics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204BF-E4E1-4E87-8843-60EBB941E40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6929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5696</TotalTime>
  <Words>1285</Words>
  <Application>Microsoft Office PowerPoint</Application>
  <PresentationFormat>On-screen Show (4:3)</PresentationFormat>
  <Paragraphs>319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Times New Roman</vt:lpstr>
      <vt:lpstr>Trebuchet MS</vt:lpstr>
      <vt:lpstr>Berlin</vt:lpstr>
      <vt:lpstr>SCM 651: Business Analytics</vt:lpstr>
      <vt:lpstr>Final Exam</vt:lpstr>
      <vt:lpstr>Final Exam</vt:lpstr>
      <vt:lpstr>Final Exam Topics</vt:lpstr>
      <vt:lpstr>Final Exam Topics</vt:lpstr>
      <vt:lpstr>Final Exam Topics</vt:lpstr>
      <vt:lpstr>Final Exam Topics</vt:lpstr>
      <vt:lpstr>Final Exam Topics</vt:lpstr>
      <vt:lpstr>Final Exam Topics</vt:lpstr>
      <vt:lpstr>Final Exam Topics</vt:lpstr>
      <vt:lpstr>Final Exam Topics</vt:lpstr>
      <vt:lpstr>Final Exam Topics</vt:lpstr>
      <vt:lpstr>Final Exam Topics</vt:lpstr>
      <vt:lpstr>Final Exam Topics</vt:lpstr>
      <vt:lpstr>Final Exam Topics</vt:lpstr>
      <vt:lpstr>Final Exam Topics</vt:lpstr>
      <vt:lpstr>Final Exam Topics</vt:lpstr>
      <vt:lpstr>Final Exam Topics</vt:lpstr>
      <vt:lpstr>Final Exam Topics</vt:lpstr>
      <vt:lpstr>Final Exam Topics</vt:lpstr>
      <vt:lpstr>Final Exam Topics</vt:lpstr>
      <vt:lpstr>Final Exam Topics</vt:lpstr>
      <vt:lpstr>Final Exam Topics</vt:lpstr>
      <vt:lpstr>Final Exam Topics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Whitman Advisory Council</dc:title>
  <dc:creator>Don Harter</dc:creator>
  <cp:lastModifiedBy>Donald Harter</cp:lastModifiedBy>
  <cp:revision>287</cp:revision>
  <cp:lastPrinted>2020-04-21T17:07:01Z</cp:lastPrinted>
  <dcterms:created xsi:type="dcterms:W3CDTF">1999-01-01T06:09:50Z</dcterms:created>
  <dcterms:modified xsi:type="dcterms:W3CDTF">2022-04-19T02:16:47Z</dcterms:modified>
</cp:coreProperties>
</file>