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89" r:id="rId2"/>
    <p:sldId id="350" r:id="rId3"/>
    <p:sldId id="340" r:id="rId4"/>
    <p:sldId id="351" r:id="rId5"/>
    <p:sldId id="341" r:id="rId6"/>
    <p:sldId id="399" r:id="rId7"/>
    <p:sldId id="344" r:id="rId8"/>
    <p:sldId id="354" r:id="rId9"/>
    <p:sldId id="356" r:id="rId10"/>
    <p:sldId id="357" r:id="rId11"/>
    <p:sldId id="358" r:id="rId12"/>
    <p:sldId id="366" r:id="rId13"/>
    <p:sldId id="368" r:id="rId14"/>
    <p:sldId id="369" r:id="rId15"/>
    <p:sldId id="370" r:id="rId16"/>
    <p:sldId id="371" r:id="rId17"/>
    <p:sldId id="367" r:id="rId18"/>
    <p:sldId id="362" r:id="rId19"/>
    <p:sldId id="363" r:id="rId20"/>
    <p:sldId id="364" r:id="rId21"/>
    <p:sldId id="386" r:id="rId22"/>
    <p:sldId id="385" r:id="rId23"/>
    <p:sldId id="384" r:id="rId24"/>
    <p:sldId id="387" r:id="rId25"/>
    <p:sldId id="365" r:id="rId26"/>
    <p:sldId id="372" r:id="rId27"/>
    <p:sldId id="373" r:id="rId28"/>
    <p:sldId id="379" r:id="rId29"/>
    <p:sldId id="375" r:id="rId30"/>
    <p:sldId id="376" r:id="rId31"/>
    <p:sldId id="377" r:id="rId32"/>
    <p:sldId id="388" r:id="rId33"/>
    <p:sldId id="389" r:id="rId34"/>
    <p:sldId id="396" r:id="rId35"/>
    <p:sldId id="394" r:id="rId36"/>
    <p:sldId id="390" r:id="rId37"/>
    <p:sldId id="359" r:id="rId38"/>
    <p:sldId id="382" r:id="rId39"/>
    <p:sldId id="383" r:id="rId40"/>
    <p:sldId id="380" r:id="rId41"/>
    <p:sldId id="398" r:id="rId42"/>
    <p:sldId id="391" r:id="rId43"/>
    <p:sldId id="392" r:id="rId44"/>
    <p:sldId id="361" r:id="rId45"/>
    <p:sldId id="397" r:id="rId46"/>
    <p:sldId id="343" r:id="rId47"/>
    <p:sldId id="378" r:id="rId48"/>
    <p:sldId id="400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75" d="100"/>
          <a:sy n="75" d="100"/>
        </p:scale>
        <p:origin x="125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</a:p>
          <a:p>
            <a:pPr>
              <a:defRPr/>
            </a:pPr>
            <a:r>
              <a:rPr lang="en-US">
                <a:latin typeface="+mn-lt"/>
                <a:ea typeface="Times New Roman" panose="02020603050405020304" pitchFamily="18" charset="0"/>
              </a:rPr>
              <a:t>Copyright © Don Harter 1996-2021</a:t>
            </a:r>
            <a:endParaRPr lang="en-US" sz="6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</a:p>
          <a:p>
            <a:pPr>
              <a:defRPr/>
            </a:pPr>
            <a:r>
              <a:rPr lang="en-US"/>
              <a:t>Copyright © Don Harter 1996-2020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Business Analytics 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ackboard.syr.edu/" TargetMode="External"/><Relationship Id="rId2" Type="http://schemas.openxmlformats.org/officeDocument/2006/relationships/hyperlink" Target="mailto:dharter@syr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mind.com/alphago-master-series" TargetMode="External"/><Relationship Id="rId3" Type="http://schemas.openxmlformats.org/officeDocument/2006/relationships/hyperlink" Target="https://en.wikipedia.org/wiki/Deep_Blue_versus_Garry_Kasparov" TargetMode="External"/><Relationship Id="rId7" Type="http://schemas.openxmlformats.org/officeDocument/2006/relationships/hyperlink" Target="https://www.youtube.com/watch?v=8tq1C8spV_g" TargetMode="External"/><Relationship Id="rId2" Type="http://schemas.openxmlformats.org/officeDocument/2006/relationships/hyperlink" Target="https://en.wikipedia.org/wiki/Deep_Thought_(chess_comput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zzfeednews.com/article/ryanmac/facebook-considers-facial-recognition-smart-glasses" TargetMode="External"/><Relationship Id="rId5" Type="http://schemas.openxmlformats.org/officeDocument/2006/relationships/hyperlink" Target="https://www.nature.com/articles/nature14236" TargetMode="External"/><Relationship Id="rId10" Type="http://schemas.openxmlformats.org/officeDocument/2006/relationships/hyperlink" Target="https://deepmind.com/blog/article/alphazero-shedding-new-light-grand-games-chess-shogi-and-go" TargetMode="External"/><Relationship Id="rId4" Type="http://schemas.openxmlformats.org/officeDocument/2006/relationships/hyperlink" Target="https://www.techrepublic.com/article/ibm-watson-the-inside-story-of-how-the-jeopardy-winning-supercomputer-was-born-and-what-it-wants-to-do-next/" TargetMode="External"/><Relationship Id="rId9" Type="http://schemas.openxmlformats.org/officeDocument/2006/relationships/hyperlink" Target="https://deepmind.com/blog/article/alphago-zero-starting-scratch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RPA_Grand_Challenge_(2005)" TargetMode="External"/><Relationship Id="rId2" Type="http://schemas.openxmlformats.org/officeDocument/2006/relationships/hyperlink" Target="https://www.theverge.com/2016/11/27/13752344/alvinn-self-driving-car-1989-cmu-nav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tsob/learning-to-understand-music-from-shazam-56a60788b62f" TargetMode="External"/><Relationship Id="rId5" Type="http://schemas.openxmlformats.org/officeDocument/2006/relationships/hyperlink" Target="https://machinelearning.apple.com/research/hey-siri" TargetMode="External"/><Relationship Id="rId4" Type="http://schemas.openxmlformats.org/officeDocument/2006/relationships/hyperlink" Target="https://en.wikipedia.org/wiki/DARPA_Grand_Challenge_(2007)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alert.com/ai-cough-analysis-could-detect-covid-19-even-if-you-re-asymptomatic" TargetMode="External"/><Relationship Id="rId3" Type="http://schemas.openxmlformats.org/officeDocument/2006/relationships/hyperlink" Target="https://www.scientificamerican.com/article/ai-conquers-six-player-poker/" TargetMode="External"/><Relationship Id="rId7" Type="http://schemas.openxmlformats.org/officeDocument/2006/relationships/hyperlink" Target="https://www.eenewseurope.com/news/neural-network-covid-19-real-time-xray" TargetMode="External"/><Relationship Id="rId2" Type="http://schemas.openxmlformats.org/officeDocument/2006/relationships/hyperlink" Target="https://www.newscientist.com/article/2110522-googles-neural-networks-invent-their-own-encry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science.com/65832-ai-creates-model-universe-mysteriously.html" TargetMode="External"/><Relationship Id="rId5" Type="http://schemas.openxmlformats.org/officeDocument/2006/relationships/hyperlink" Target="https://www.nytimes.com/2019/05/30/science/deep-mind-artificial-intelligence.html" TargetMode="External"/><Relationship Id="rId4" Type="http://schemas.openxmlformats.org/officeDocument/2006/relationships/hyperlink" Target="https://www.theverge.com/2019/4/13/18309459/openai-five-dota-2-finals-ai-bot-competition-og-e-sports-the-international-champion" TargetMode="External"/><Relationship Id="rId9" Type="http://schemas.openxmlformats.org/officeDocument/2006/relationships/hyperlink" Target="https://spectrum.ieee.org/the-human-os/biomedical/diagnostics/wearables-provide-speedy-covid-screen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cru.uea.ac.uk/" TargetMode="External"/><Relationship Id="rId5" Type="http://schemas.openxmlformats.org/officeDocument/2006/relationships/hyperlink" Target="http://www.venganza.org/" TargetMode="Externa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mondoffshore.com/offshore-drilling-basics" TargetMode="External"/><Relationship Id="rId2" Type="http://schemas.openxmlformats.org/officeDocument/2006/relationships/hyperlink" Target="http://www.bloomberg.com/news/2012-03-18/maersk-drilling-to-spend-much-as-6-billion-on-oil-rig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investopedia.com/ask/answers/061115/how-do-average-costs-compare-different-types-oil-drilling-rigs.asp" TargetMode="External"/><Relationship Id="rId4" Type="http://schemas.openxmlformats.org/officeDocument/2006/relationships/hyperlink" Target="http://www.theoildrum.com/node/586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Price_of_oi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vyronoe/cost-of-oil-production-by-country" TargetMode="External"/><Relationship Id="rId2" Type="http://schemas.openxmlformats.org/officeDocument/2006/relationships/hyperlink" Target="http://theconversation.com/understanding-the-rollercoaster-ride-of-oil-prices-978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noema.com/rqaebad/cost-of-producing-a-barrel-of-crude-oil-by-country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oga.la/louisiana-shale-plays/shale-drilling/" TargetMode="External"/><Relationship Id="rId2" Type="http://schemas.openxmlformats.org/officeDocument/2006/relationships/hyperlink" Target="http://fortune.com/2015/01/09/oil-prices-shale-frack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datasets/index.html" TargetMode="External"/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oas_GXSou8#t=142" TargetMode="External"/><Relationship Id="rId4" Type="http://schemas.openxmlformats.org/officeDocument/2006/relationships/hyperlink" Target="https://www.kaggle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board.syr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  <a:p>
            <a:pPr>
              <a:defRPr/>
            </a:pPr>
            <a:r>
              <a:rPr lang="en-US" sz="1000" dirty="0">
                <a:effectLst/>
                <a:latin typeface="+mn-lt"/>
                <a:ea typeface="Times New Roman" panose="02020603050405020304" pitchFamily="18" charset="0"/>
              </a:rPr>
              <a:t>Copyright © Don Harter 1996-2022</a:t>
            </a:r>
            <a:endParaRPr lang="en-US" sz="5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Whitman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Academic Integrity</a:t>
            </a:r>
          </a:p>
          <a:p>
            <a:pPr lvl="1"/>
            <a:r>
              <a:rPr lang="en-US" sz="1800" dirty="0"/>
              <a:t>All assignment &amp; project work must be your own original work</a:t>
            </a:r>
          </a:p>
          <a:p>
            <a:pPr lvl="1"/>
            <a:r>
              <a:rPr lang="en-US" sz="1800" dirty="0"/>
              <a:t>Plagiarism or collaboration outside of your team (group assignments) is not permitted</a:t>
            </a:r>
          </a:p>
          <a:p>
            <a:pPr lvl="1"/>
            <a:r>
              <a:rPr lang="en-US" sz="1800" dirty="0"/>
              <a:t>Coordination or collaboration with others on the final exam or weekly </a:t>
            </a:r>
            <a:r>
              <a:rPr lang="en-US" sz="1800" dirty="0" err="1"/>
              <a:t>Kahoot</a:t>
            </a:r>
            <a:r>
              <a:rPr lang="en-US" sz="1800" dirty="0"/>
              <a:t> sessions is not permitted</a:t>
            </a:r>
          </a:p>
          <a:p>
            <a:r>
              <a:rPr lang="en-US" sz="2000" dirty="0"/>
              <a:t>Classroom</a:t>
            </a:r>
          </a:p>
          <a:p>
            <a:pPr lvl="1"/>
            <a:r>
              <a:rPr lang="en-US" sz="1800" dirty="0"/>
              <a:t>Active participation is strongly recommended</a:t>
            </a:r>
          </a:p>
          <a:p>
            <a:r>
              <a:rPr lang="en-US" sz="2000" dirty="0"/>
              <a:t>All email is through your syr.edu email account</a:t>
            </a:r>
          </a:p>
          <a:p>
            <a:r>
              <a:rPr lang="en-US" sz="2000" dirty="0"/>
              <a:t>See </a:t>
            </a:r>
            <a:r>
              <a:rPr lang="en-US" sz="2000" u="sng" dirty="0"/>
              <a:t>syllabus</a:t>
            </a:r>
            <a:r>
              <a:rPr lang="en-US" sz="2000" dirty="0"/>
              <a:t> for additional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6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54365-33BA-4150-8C5B-57CE78EF029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256844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Analytics:</a:t>
            </a:r>
            <a:br>
              <a:rPr lang="en-US" dirty="0"/>
            </a:br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Analytics facilitates realization of business objectives through reporting of data to analyze trends, creating predictive models for forecasting and optimizing business processes for enhanced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609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Informs.org</a:t>
            </a:r>
          </a:p>
        </p:txBody>
      </p:sp>
    </p:spTree>
    <p:extLst>
      <p:ext uri="{BB962C8B-B14F-4D97-AF65-F5344CB8AC3E}">
        <p14:creationId xmlns:p14="http://schemas.microsoft.com/office/powerpoint/2010/main" val="26181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514600"/>
            <a:ext cx="0" cy="2133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438400" y="4648200"/>
            <a:ext cx="441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43200" y="396240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Descriptive</a:t>
            </a:r>
          </a:p>
          <a:p>
            <a:pPr algn="ctr"/>
            <a:r>
              <a:rPr lang="en-US" sz="1400" dirty="0">
                <a:latin typeface="+mn-lt"/>
              </a:rPr>
              <a:t>Analytics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2329" y="331979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Predictive</a:t>
            </a:r>
          </a:p>
          <a:p>
            <a:pPr algn="ctr"/>
            <a:r>
              <a:rPr lang="en-US" sz="1400" dirty="0">
                <a:latin typeface="+mn-lt"/>
              </a:rPr>
              <a:t>Analytics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1555" y="2590800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Prescriptive</a:t>
            </a:r>
          </a:p>
          <a:p>
            <a:pPr algn="ctr"/>
            <a:r>
              <a:rPr lang="en-US" sz="1400" dirty="0">
                <a:latin typeface="+mn-lt"/>
              </a:rPr>
              <a:t>Analytics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715923" y="3480777"/>
            <a:ext cx="2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Competitive Advantage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3834" y="5102423"/>
            <a:ext cx="24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Complexity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4786737"/>
            <a:ext cx="396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Low                              High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44489" y="3427510"/>
            <a:ext cx="213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Low                     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228CBB-2034-4ADC-B102-B14CE05C9CA6}"/>
              </a:ext>
            </a:extLst>
          </p:cNvPr>
          <p:cNvSpPr txBox="1"/>
          <p:nvPr/>
        </p:nvSpPr>
        <p:spPr>
          <a:xfrm>
            <a:off x="1789807" y="5485835"/>
            <a:ext cx="544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“Managerial Analytics: An Applied Guide to Principles, Methods, Tools, and Best Practices,” 2013, Watson &amp; Nelson, Page 15</a:t>
            </a:r>
          </a:p>
        </p:txBody>
      </p:sp>
    </p:spTree>
    <p:extLst>
      <p:ext uri="{BB962C8B-B14F-4D97-AF65-F5344CB8AC3E}">
        <p14:creationId xmlns:p14="http://schemas.microsoft.com/office/powerpoint/2010/main" val="301636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Descriptive Analytics</a:t>
            </a:r>
          </a:p>
          <a:p>
            <a:pPr lvl="1"/>
            <a:r>
              <a:rPr lang="en-US" sz="2400" dirty="0"/>
              <a:t>Describe the data to better understand facts and make better decisions</a:t>
            </a:r>
          </a:p>
          <a:p>
            <a:pPr lvl="1"/>
            <a:r>
              <a:rPr lang="en-US" sz="2400" dirty="0"/>
              <a:t>Start with visualization</a:t>
            </a:r>
          </a:p>
          <a:p>
            <a:r>
              <a:rPr lang="en-US" sz="2800" dirty="0"/>
              <a:t>Predictive Analytics</a:t>
            </a:r>
          </a:p>
          <a:p>
            <a:pPr lvl="1"/>
            <a:r>
              <a:rPr lang="en-US" sz="2400" dirty="0"/>
              <a:t>Forecasting and modeling</a:t>
            </a:r>
          </a:p>
          <a:p>
            <a:pPr lvl="1"/>
            <a:r>
              <a:rPr lang="en-US" sz="2400" dirty="0"/>
              <a:t>Cluster analysis, regression, neural networks</a:t>
            </a:r>
          </a:p>
          <a:p>
            <a:r>
              <a:rPr lang="en-US" sz="2800" dirty="0"/>
              <a:t>Prescriptive Analytics</a:t>
            </a:r>
          </a:p>
          <a:p>
            <a:pPr lvl="1"/>
            <a:r>
              <a:rPr lang="en-US" sz="2400" dirty="0"/>
              <a:t>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C57EB-6A21-4BEA-869D-7DBB69F75E13}"/>
              </a:ext>
            </a:extLst>
          </p:cNvPr>
          <p:cNvSpPr txBox="1"/>
          <p:nvPr/>
        </p:nvSpPr>
        <p:spPr>
          <a:xfrm>
            <a:off x="1752600" y="6208063"/>
            <a:ext cx="5446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“Managerial Analytics: An Applied Guide to Principles, Methods, Tools, and Best Practices,” 2013, Watson &amp; Nelson, Pages 93-195</a:t>
            </a:r>
          </a:p>
        </p:txBody>
      </p:sp>
    </p:spTree>
    <p:extLst>
      <p:ext uri="{BB962C8B-B14F-4D97-AF65-F5344CB8AC3E}">
        <p14:creationId xmlns:p14="http://schemas.microsoft.com/office/powerpoint/2010/main" val="7939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  <a:br>
              <a:rPr lang="en-US" dirty="0"/>
            </a:br>
            <a:r>
              <a:rPr lang="en-US" dirty="0"/>
              <a:t>Capability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008423"/>
            <a:ext cx="2667000" cy="154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3921" y="3554195"/>
            <a:ext cx="2667000" cy="154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50921" y="2008423"/>
            <a:ext cx="2667000" cy="154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3556916"/>
            <a:ext cx="2667000" cy="154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01622" y="3326083"/>
            <a:ext cx="264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Analytics Difficulty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86443" y="3387638"/>
            <a:ext cx="283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Regular                  Advanced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4954" y="2486199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Deep understanding</a:t>
            </a:r>
          </a:p>
          <a:p>
            <a:r>
              <a:rPr lang="en-US" sz="1600" dirty="0">
                <a:latin typeface="+mn-lt"/>
              </a:rPr>
              <a:t>of statistical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2529" y="4031970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Summary or spreadsheet</a:t>
            </a:r>
          </a:p>
          <a:p>
            <a:r>
              <a:rPr lang="en-US" sz="1600" dirty="0">
                <a:latin typeface="+mn-lt"/>
              </a:rPr>
              <a:t>analytics reporting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8177" y="2609309"/>
            <a:ext cx="229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+mn-lt"/>
              </a:rPr>
              <a:t>Competitive Advantage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034692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Involved problem</a:t>
            </a:r>
          </a:p>
          <a:p>
            <a:r>
              <a:rPr lang="en-US" sz="1600" dirty="0">
                <a:latin typeface="+mn-lt"/>
              </a:rPr>
              <a:t>knowledge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524000" y="2137359"/>
            <a:ext cx="0" cy="2742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2579193" y="5603430"/>
            <a:ext cx="39624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73389" y="5166377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Straightforward                  Involved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4953" y="5665043"/>
            <a:ext cx="391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Business Problem Difficulty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6296" y="6137779"/>
            <a:ext cx="329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“A Practitioner’s Guide to Business Analytics,”</a:t>
            </a:r>
          </a:p>
          <a:p>
            <a:r>
              <a:rPr lang="en-US" sz="1200" dirty="0">
                <a:latin typeface="+mn-lt"/>
              </a:rPr>
              <a:t>2013, Bartlett, page 52</a:t>
            </a:r>
          </a:p>
        </p:txBody>
      </p:sp>
    </p:spTree>
    <p:extLst>
      <p:ext uri="{BB962C8B-B14F-4D97-AF65-F5344CB8AC3E}">
        <p14:creationId xmlns:p14="http://schemas.microsoft.com/office/powerpoint/2010/main" val="397243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Business Analytics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sales</a:t>
            </a:r>
          </a:p>
          <a:p>
            <a:r>
              <a:rPr lang="en-US" dirty="0"/>
              <a:t>Financial services</a:t>
            </a:r>
          </a:p>
          <a:p>
            <a:r>
              <a:rPr lang="en-US" dirty="0"/>
              <a:t>Risk and credit</a:t>
            </a:r>
          </a:p>
          <a:p>
            <a:r>
              <a:rPr lang="en-US" dirty="0"/>
              <a:t>Marketing and pricing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Inventory control and supply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78FD7-D521-4646-A983-3EE2A539563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Drives Business Analytics?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cs typeface="Times New Roman" pitchFamily="18" charset="0"/>
              </a:rPr>
              <a:t>Data!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Volume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Variety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Veracity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3211" y="5179273"/>
            <a:ext cx="544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“A Practitioner’s Guide to Business Analytics,” 2013, Bartlett, page 1</a:t>
            </a:r>
          </a:p>
          <a:p>
            <a:r>
              <a:rPr lang="en-US" sz="1200" dirty="0">
                <a:latin typeface="+mn-lt"/>
              </a:rPr>
              <a:t>“Managerial Analytics: An Applied Guide to Principles, Methods, Tools, and Best Practices,” 2013, Watson &amp; Nelson, Pages 27-28</a:t>
            </a:r>
          </a:p>
        </p:txBody>
      </p:sp>
    </p:spTree>
    <p:extLst>
      <p:ext uri="{BB962C8B-B14F-4D97-AF65-F5344CB8AC3E}">
        <p14:creationId xmlns:p14="http://schemas.microsoft.com/office/powerpoint/2010/main" val="295924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Driving the Interest in</a:t>
            </a:r>
            <a:br>
              <a:rPr lang="en-US" dirty="0"/>
            </a:br>
            <a:r>
              <a:rPr lang="en-US" dirty="0"/>
              <a:t>Business Analytics?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5 gigabytes of storage cost $50,000 ($10,000 per gigabyte)</a:t>
            </a:r>
          </a:p>
          <a:p>
            <a:r>
              <a:rPr lang="en-US" sz="1600" dirty="0"/>
              <a:t>9</a:t>
            </a:r>
            <a:r>
              <a:rPr lang="en-US" sz="1600" baseline="30000" dirty="0"/>
              <a:t>th</a:t>
            </a:r>
            <a:r>
              <a:rPr lang="en-US" sz="1600" dirty="0"/>
              <a:t> largest system in country had 500 gigabytes $5,000,000 (each of 7 sites)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512 gigabytes cost $84.99 at BestBuy ($0.17 per gigabyte)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4" y="4347474"/>
            <a:ext cx="1186262" cy="155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s://s-media-cache-ak0.pinimg.com/236x/0b/04/a0/0b04a036bd4b4f3cb886d4339ad266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36" y="4350154"/>
            <a:ext cx="2089313" cy="156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09" y="3810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Cost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122" name="Picture 2" descr="http://www.mkomo.com/assets/cost-per-gigabyte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550025" cy="34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9882" y="6273007"/>
            <a:ext cx="43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http://www.mkomo.com/cost-per-gigabyte-update</a:t>
            </a:r>
          </a:p>
        </p:txBody>
      </p:sp>
    </p:spTree>
    <p:extLst>
      <p:ext uri="{BB962C8B-B14F-4D97-AF65-F5344CB8AC3E}">
        <p14:creationId xmlns:p14="http://schemas.microsoft.com/office/powerpoint/2010/main" val="407782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		Don Harter</a:t>
            </a:r>
          </a:p>
          <a:p>
            <a:r>
              <a:rPr lang="en-US" dirty="0"/>
              <a:t>Office:		517 Whitman School</a:t>
            </a:r>
          </a:p>
          <a:p>
            <a:r>
              <a:rPr lang="en-US" dirty="0"/>
              <a:t>Phone: 		(315) 443-3502</a:t>
            </a:r>
          </a:p>
          <a:p>
            <a:r>
              <a:rPr lang="en-US" dirty="0"/>
              <a:t>Office Hours:	Mon, Tue, Wed, </a:t>
            </a:r>
            <a:r>
              <a:rPr lang="en-US" dirty="0" err="1"/>
              <a:t>Thur</a:t>
            </a:r>
            <a:r>
              <a:rPr lang="en-US" dirty="0"/>
              <a:t> 9-10AM</a:t>
            </a:r>
          </a:p>
          <a:p>
            <a:pPr marL="0" indent="0">
              <a:buNone/>
            </a:pPr>
            <a:r>
              <a:rPr lang="en-US" dirty="0"/>
              <a:t>			via Zoom</a:t>
            </a:r>
          </a:p>
          <a:p>
            <a:r>
              <a:rPr lang="en-US" dirty="0"/>
              <a:t>Email:		</a:t>
            </a:r>
            <a:r>
              <a:rPr lang="en-US" dirty="0">
                <a:hlinkClick r:id="rId2"/>
              </a:rPr>
              <a:t>dharter@syr.edu</a:t>
            </a:r>
            <a:endParaRPr lang="en-US" dirty="0"/>
          </a:p>
          <a:p>
            <a:r>
              <a:rPr lang="en-US" dirty="0"/>
              <a:t>Course page:	</a:t>
            </a:r>
            <a:r>
              <a:rPr lang="en-US" dirty="0">
                <a:hlinkClick r:id="rId3"/>
              </a:rPr>
              <a:t>http://blackboard.syr.edu/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6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Speed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148" name="Picture 4" descr="http://www.nickbostrom.com/2050/power_0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7944"/>
            <a:ext cx="5029994" cy="40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77461" y="6248400"/>
            <a:ext cx="4761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Hans </a:t>
            </a:r>
            <a:r>
              <a:rPr lang="en-US" sz="1100" dirty="0" err="1">
                <a:latin typeface="+mn-lt"/>
              </a:rPr>
              <a:t>Moravec</a:t>
            </a:r>
            <a:r>
              <a:rPr lang="en-US" sz="1100" dirty="0">
                <a:latin typeface="+mn-lt"/>
              </a:rPr>
              <a:t>: "When will computer hardware match the human brain?" </a:t>
            </a:r>
          </a:p>
          <a:p>
            <a:r>
              <a:rPr lang="en-US" sz="1100" dirty="0">
                <a:latin typeface="+mn-lt"/>
              </a:rPr>
              <a:t>(1998, </a:t>
            </a:r>
            <a:r>
              <a:rPr lang="en-US" sz="1100" i="1" dirty="0">
                <a:latin typeface="+mn-lt"/>
              </a:rPr>
              <a:t>Jour. of Transhumanism</a:t>
            </a:r>
            <a:r>
              <a:rPr lang="en-US" sz="1100" dirty="0">
                <a:latin typeface="+mn-lt"/>
              </a:rPr>
              <a:t>, Vol.1)</a:t>
            </a:r>
          </a:p>
        </p:txBody>
      </p:sp>
    </p:spTree>
    <p:extLst>
      <p:ext uri="{BB962C8B-B14F-4D97-AF65-F5344CB8AC3E}">
        <p14:creationId xmlns:p14="http://schemas.microsoft.com/office/powerpoint/2010/main" val="364099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Speed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Gaming</a:t>
            </a:r>
          </a:p>
          <a:p>
            <a:pPr lvl="1"/>
            <a:r>
              <a:rPr lang="en-US" dirty="0"/>
              <a:t>1989: </a:t>
            </a:r>
            <a:r>
              <a:rPr lang="en-US" dirty="0">
                <a:hlinkClick r:id="rId2"/>
              </a:rPr>
              <a:t>Deep Thought </a:t>
            </a:r>
            <a:r>
              <a:rPr lang="en-US" dirty="0"/>
              <a:t>– Carnegie Mellon chess program lost to Gary Kasparov</a:t>
            </a:r>
          </a:p>
          <a:p>
            <a:pPr lvl="1"/>
            <a:r>
              <a:rPr lang="en-US" dirty="0"/>
              <a:t>1997: </a:t>
            </a:r>
            <a:r>
              <a:rPr lang="en-US" dirty="0">
                <a:hlinkClick r:id="rId3"/>
              </a:rPr>
              <a:t>Deep Blue </a:t>
            </a:r>
            <a:r>
              <a:rPr lang="en-US" dirty="0"/>
              <a:t>– IBM chess program beat Gary Kasparov</a:t>
            </a:r>
          </a:p>
          <a:p>
            <a:pPr lvl="1"/>
            <a:r>
              <a:rPr lang="en-US" dirty="0"/>
              <a:t>2011: </a:t>
            </a:r>
            <a:r>
              <a:rPr lang="en-US" dirty="0">
                <a:hlinkClick r:id="rId4"/>
              </a:rPr>
              <a:t>IBM Watson </a:t>
            </a:r>
            <a:r>
              <a:rPr lang="en-US" dirty="0"/>
              <a:t>beat Jeopardy champions</a:t>
            </a:r>
          </a:p>
          <a:p>
            <a:pPr lvl="1"/>
            <a:r>
              <a:rPr lang="en-US" dirty="0"/>
              <a:t>2014: </a:t>
            </a:r>
            <a:r>
              <a:rPr lang="en-US" dirty="0">
                <a:hlinkClick r:id="rId5"/>
              </a:rPr>
              <a:t>DeepMind</a:t>
            </a:r>
            <a:r>
              <a:rPr lang="en-US" dirty="0"/>
              <a:t> set world record for video game Breakout, learned to play Space Invaders, </a:t>
            </a:r>
            <a:r>
              <a:rPr lang="en-US" dirty="0" err="1"/>
              <a:t>Ms</a:t>
            </a:r>
            <a:r>
              <a:rPr lang="en-US" dirty="0"/>
              <a:t> Pac-Man, Q*Bert</a:t>
            </a:r>
          </a:p>
          <a:p>
            <a:pPr lvl="1"/>
            <a:r>
              <a:rPr lang="en-US" dirty="0"/>
              <a:t>2015: Facebook deploys </a:t>
            </a:r>
            <a:r>
              <a:rPr lang="en-US" dirty="0" err="1">
                <a:hlinkClick r:id="rId6"/>
              </a:rPr>
              <a:t>DeepFace</a:t>
            </a:r>
            <a:r>
              <a:rPr lang="en-US" dirty="0"/>
              <a:t> facial recognition</a:t>
            </a:r>
          </a:p>
          <a:p>
            <a:pPr lvl="1"/>
            <a:r>
              <a:rPr lang="en-US" dirty="0"/>
              <a:t>2016: Google DeepMind AlphaGo beat Go world champion</a:t>
            </a:r>
          </a:p>
          <a:p>
            <a:pPr lvl="2"/>
            <a:r>
              <a:rPr lang="en-US" dirty="0"/>
              <a:t>Video </a:t>
            </a:r>
            <a:r>
              <a:rPr lang="en-US" dirty="0">
                <a:hlinkClick r:id="rId7"/>
              </a:rPr>
              <a:t>https://www.youtube.com/watch?v=8tq1C8spV_g</a:t>
            </a:r>
            <a:endParaRPr lang="en-US" dirty="0"/>
          </a:p>
          <a:p>
            <a:pPr lvl="1"/>
            <a:r>
              <a:rPr lang="en-US" dirty="0"/>
              <a:t>2017 (Jan): </a:t>
            </a:r>
            <a:r>
              <a:rPr lang="en-US" dirty="0">
                <a:hlinkClick r:id="rId8"/>
              </a:rPr>
              <a:t>AlphaGo Master </a:t>
            </a:r>
            <a:r>
              <a:rPr lang="en-US" dirty="0"/>
              <a:t>won 60 straight Go matches</a:t>
            </a:r>
          </a:p>
          <a:p>
            <a:pPr lvl="1"/>
            <a:r>
              <a:rPr lang="en-US" dirty="0"/>
              <a:t>2017 (Oct): </a:t>
            </a:r>
            <a:r>
              <a:rPr lang="en-US" dirty="0">
                <a:hlinkClick r:id="rId9"/>
              </a:rPr>
              <a:t>AlphaGo Zero </a:t>
            </a:r>
            <a:r>
              <a:rPr lang="en-US" dirty="0"/>
              <a:t>learned game without human intervention; beat all previous versions, winning 100-0</a:t>
            </a:r>
          </a:p>
          <a:p>
            <a:pPr lvl="1"/>
            <a:r>
              <a:rPr lang="en-US" dirty="0"/>
              <a:t>2017 (Dec): </a:t>
            </a:r>
            <a:r>
              <a:rPr lang="en-US" dirty="0">
                <a:hlinkClick r:id="rId10"/>
              </a:rPr>
              <a:t>AlphaGo Zero </a:t>
            </a:r>
            <a:r>
              <a:rPr lang="en-US" dirty="0"/>
              <a:t>generalized to learn chess, shogi, and Go in less than 24 hours, beating all previous champion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AlphaGo</a:t>
            </a:r>
            <a:r>
              <a:rPr lang="en-US" dirty="0"/>
              <a:t> Zero – Game of 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122" name="Picture 2" descr="https://en.chessbase.com/Portals/all/2017/_eng/misc/alphazero-chess-TrainingTime-Graph-171019-r0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2336800"/>
            <a:ext cx="6569932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0343" y="6301314"/>
            <a:ext cx="5314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</a:rPr>
              <a:t>https://en.chessbase.com/post/the-future-is-here-alphazero-learns-chess</a:t>
            </a:r>
          </a:p>
        </p:txBody>
      </p:sp>
    </p:spTree>
    <p:extLst>
      <p:ext uri="{BB962C8B-B14F-4D97-AF65-F5344CB8AC3E}">
        <p14:creationId xmlns:p14="http://schemas.microsoft.com/office/powerpoint/2010/main" val="20278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Speed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Self-driving vehicles</a:t>
            </a:r>
          </a:p>
          <a:p>
            <a:pPr lvl="1"/>
            <a:r>
              <a:rPr lang="en-US" dirty="0"/>
              <a:t>1984-92: Self-driving cars (</a:t>
            </a:r>
            <a:r>
              <a:rPr lang="en-US" dirty="0" err="1"/>
              <a:t>Navlab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ALVINN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2005: </a:t>
            </a:r>
            <a:r>
              <a:rPr lang="en-US" dirty="0">
                <a:hlinkClick r:id="rId3"/>
              </a:rPr>
              <a:t>DARPA Grand Challenge </a:t>
            </a:r>
            <a:r>
              <a:rPr lang="en-US" dirty="0"/>
              <a:t>– self-driving competition over 132 miles (212 km)</a:t>
            </a:r>
          </a:p>
          <a:p>
            <a:pPr lvl="1"/>
            <a:r>
              <a:rPr lang="en-US" dirty="0"/>
              <a:t>2007: </a:t>
            </a:r>
            <a:r>
              <a:rPr lang="en-US" dirty="0">
                <a:hlinkClick r:id="rId4"/>
              </a:rPr>
              <a:t>DARPA Urban Challenge </a:t>
            </a:r>
            <a:r>
              <a:rPr lang="en-US" dirty="0"/>
              <a:t>– self-driving competition through city traffic</a:t>
            </a:r>
          </a:p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2010: </a:t>
            </a:r>
            <a:r>
              <a:rPr lang="en-US" dirty="0">
                <a:hlinkClick r:id="rId5"/>
              </a:rPr>
              <a:t>SIRI</a:t>
            </a:r>
            <a:r>
              <a:rPr lang="en-US" dirty="0"/>
              <a:t> voice assistant</a:t>
            </a:r>
          </a:p>
          <a:p>
            <a:pPr lvl="1"/>
            <a:r>
              <a:rPr lang="en-US" dirty="0"/>
              <a:t>2014: SIRI/</a:t>
            </a:r>
            <a:r>
              <a:rPr lang="en-US" dirty="0">
                <a:hlinkClick r:id="rId6"/>
              </a:rPr>
              <a:t>Shazam</a:t>
            </a:r>
            <a:r>
              <a:rPr lang="en-US" dirty="0"/>
              <a:t> music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0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Speed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Latest Advances</a:t>
            </a:r>
          </a:p>
          <a:p>
            <a:pPr lvl="1"/>
            <a:r>
              <a:rPr lang="en-US" dirty="0"/>
              <a:t>November 2016: </a:t>
            </a:r>
            <a:r>
              <a:rPr lang="en-US" dirty="0">
                <a:hlinkClick r:id="rId2"/>
              </a:rPr>
              <a:t>Google Brain </a:t>
            </a:r>
            <a:r>
              <a:rPr lang="en-US" dirty="0"/>
              <a:t>develops encryption algorithms</a:t>
            </a:r>
          </a:p>
          <a:p>
            <a:pPr lvl="1"/>
            <a:r>
              <a:rPr lang="en-US" dirty="0"/>
              <a:t>March 2017: </a:t>
            </a:r>
            <a:r>
              <a:rPr lang="en-US" dirty="0" err="1">
                <a:hlinkClick r:id="rId3"/>
              </a:rPr>
              <a:t>DeepStack</a:t>
            </a:r>
            <a:r>
              <a:rPr lang="en-US" dirty="0"/>
              <a:t> defeats poker champions, develops intuition</a:t>
            </a:r>
          </a:p>
          <a:p>
            <a:pPr lvl="1"/>
            <a:r>
              <a:rPr lang="en-US" dirty="0"/>
              <a:t>July 2017: Facebook AI develops own language</a:t>
            </a:r>
          </a:p>
          <a:p>
            <a:pPr lvl="1"/>
            <a:r>
              <a:rPr lang="en-US" dirty="0"/>
              <a:t>August 2017: AI defeats world champions in multi-player game (</a:t>
            </a:r>
            <a:r>
              <a:rPr lang="en-US" dirty="0" err="1">
                <a:hlinkClick r:id="rId4"/>
              </a:rPr>
              <a:t>Dota</a:t>
            </a:r>
            <a:r>
              <a:rPr lang="en-US" dirty="0">
                <a:hlinkClick r:id="rId4"/>
              </a:rPr>
              <a:t> 2</a:t>
            </a:r>
            <a:r>
              <a:rPr lang="en-US" dirty="0"/>
              <a:t> [Defense of the Ancients])</a:t>
            </a:r>
          </a:p>
          <a:p>
            <a:pPr lvl="1"/>
            <a:r>
              <a:rPr lang="en-US" dirty="0"/>
              <a:t>May 2019: DeepMind AI uses teamwork to defeat human '</a:t>
            </a:r>
            <a:r>
              <a:rPr lang="en-US" dirty="0">
                <a:hlinkClick r:id="rId5"/>
              </a:rPr>
              <a:t>Quake III</a:t>
            </a:r>
            <a:r>
              <a:rPr lang="en-US" dirty="0"/>
              <a:t>' players</a:t>
            </a:r>
          </a:p>
          <a:p>
            <a:pPr lvl="1"/>
            <a:r>
              <a:rPr lang="en-US" dirty="0"/>
              <a:t>Neural network created a </a:t>
            </a:r>
            <a:r>
              <a:rPr lang="en-US" dirty="0">
                <a:hlinkClick r:id="rId6"/>
              </a:rPr>
              <a:t>3D replica of the universe</a:t>
            </a:r>
            <a:r>
              <a:rPr lang="en-US" dirty="0"/>
              <a:t> – July 2019</a:t>
            </a:r>
          </a:p>
          <a:p>
            <a:pPr lvl="1"/>
            <a:r>
              <a:rPr lang="en-US" dirty="0"/>
              <a:t>Neural network detects Covid-19 in real time by </a:t>
            </a:r>
            <a:r>
              <a:rPr lang="en-US" dirty="0">
                <a:hlinkClick r:id="rId7"/>
              </a:rPr>
              <a:t>Xray</a:t>
            </a:r>
            <a:r>
              <a:rPr lang="en-US" dirty="0"/>
              <a:t> – June 2020</a:t>
            </a:r>
          </a:p>
          <a:p>
            <a:pPr lvl="1"/>
            <a:r>
              <a:rPr lang="en-US" dirty="0"/>
              <a:t>Neural network detects COVID-19 via </a:t>
            </a:r>
            <a:r>
              <a:rPr lang="en-US" dirty="0">
                <a:hlinkClick r:id="rId8"/>
              </a:rPr>
              <a:t>coughs</a:t>
            </a:r>
            <a:r>
              <a:rPr lang="en-US" dirty="0"/>
              <a:t> (MIT) – November 2020</a:t>
            </a:r>
          </a:p>
          <a:p>
            <a:pPr lvl="1"/>
            <a:r>
              <a:rPr lang="en-US" dirty="0"/>
              <a:t>Wearable device app </a:t>
            </a:r>
            <a:r>
              <a:rPr lang="en-US" dirty="0" err="1">
                <a:hlinkClick r:id="rId9"/>
              </a:rPr>
              <a:t>CovidDeep</a:t>
            </a:r>
            <a:r>
              <a:rPr lang="en-US" dirty="0"/>
              <a:t> </a:t>
            </a:r>
            <a:r>
              <a:rPr lang="en-US"/>
              <a:t>detects COVID-19 </a:t>
            </a:r>
            <a:r>
              <a:rPr lang="en-US" dirty="0"/>
              <a:t>– Jan 2021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421" y="5954662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2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Analytics:</a:t>
            </a:r>
            <a:br>
              <a:rPr lang="en-US" dirty="0"/>
            </a:br>
            <a:r>
              <a:rPr lang="en-US" dirty="0"/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Herb Simon, Nobel Laureate, Carnegie Mellon</a:t>
            </a:r>
          </a:p>
          <a:p>
            <a:pPr lvl="1"/>
            <a:r>
              <a:rPr lang="en-US" sz="1800" dirty="0"/>
              <a:t>“In an information-rich world, the wealth of information means a dearth of something else: a scarcity of whatever it is that information consumes.” </a:t>
            </a:r>
          </a:p>
          <a:p>
            <a:pPr lvl="1"/>
            <a:r>
              <a:rPr lang="en-US" sz="1800" dirty="0"/>
              <a:t>“What information consumes is rather obvious: it consumes the attention of its recipients.”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>
                <a:solidFill>
                  <a:srgbClr val="FFC000"/>
                </a:solidFill>
              </a:rPr>
              <a:t>Hence a wealth of information creates a poverty of attention</a:t>
            </a:r>
            <a:r>
              <a:rPr lang="en-US" sz="1800" dirty="0"/>
              <a:t> and a need to allocate that attention efficiently among the overabundance of information sources that might consume it.”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1603" y="5264205"/>
            <a:ext cx="4050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http://www.economist.com/node/13350892</a:t>
            </a:r>
          </a:p>
        </p:txBody>
      </p:sp>
    </p:spTree>
    <p:extLst>
      <p:ext uri="{BB962C8B-B14F-4D97-AF65-F5344CB8AC3E}">
        <p14:creationId xmlns:p14="http://schemas.microsoft.com/office/powerpoint/2010/main" val="166690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59E81-5C01-4203-83D1-AA307E5742D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Business Analytics Difficult?</a:t>
            </a:r>
          </a:p>
        </p:txBody>
      </p:sp>
    </p:spTree>
    <p:extLst>
      <p:ext uri="{BB962C8B-B14F-4D97-AF65-F5344CB8AC3E}">
        <p14:creationId xmlns:p14="http://schemas.microsoft.com/office/powerpoint/2010/main" val="171058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Business Analytics Pitfalls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Information and disinformation overload</a:t>
            </a:r>
          </a:p>
          <a:p>
            <a:r>
              <a:rPr lang="en-US" sz="2400" dirty="0"/>
              <a:t>Over-analysis</a:t>
            </a:r>
          </a:p>
          <a:p>
            <a:r>
              <a:rPr lang="en-US" sz="2400" dirty="0"/>
              <a:t>Oversimplification</a:t>
            </a:r>
          </a:p>
          <a:p>
            <a:r>
              <a:rPr lang="en-US" sz="2400" dirty="0"/>
              <a:t>Deterministic thinking (be careful with causality)</a:t>
            </a:r>
          </a:p>
          <a:p>
            <a:r>
              <a:rPr lang="en-US" sz="2400" dirty="0"/>
              <a:t>Overdependence on industry knowledge</a:t>
            </a:r>
          </a:p>
          <a:p>
            <a:r>
              <a:rPr lang="en-US" sz="2400" dirty="0"/>
              <a:t>Tunnel thinking</a:t>
            </a:r>
          </a:p>
          <a:p>
            <a:r>
              <a:rPr lang="en-US" sz="2400" dirty="0"/>
              <a:t>Overconfidence</a:t>
            </a:r>
          </a:p>
          <a:p>
            <a:r>
              <a:rPr lang="en-US" sz="2400" dirty="0"/>
              <a:t>Unpiloted big bang launches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F5710-71E1-4B41-84F8-FB4721435ED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6296" y="6137779"/>
            <a:ext cx="329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“A Practitioner’s Guide to Business Analytics,”</a:t>
            </a:r>
          </a:p>
          <a:p>
            <a:r>
              <a:rPr lang="en-US" sz="1200" dirty="0">
                <a:latin typeface="+mn-lt"/>
              </a:rPr>
              <a:t>2013, Bartlett, page 59-64</a:t>
            </a:r>
          </a:p>
        </p:txBody>
      </p:sp>
    </p:spTree>
    <p:extLst>
      <p:ext uri="{BB962C8B-B14F-4D97-AF65-F5344CB8AC3E}">
        <p14:creationId xmlns:p14="http://schemas.microsoft.com/office/powerpoint/2010/main" val="314770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Correlation Example:</a:t>
            </a:r>
            <a:br>
              <a:rPr lang="en-US" altLang="en-US" sz="2800" dirty="0"/>
            </a:br>
            <a:r>
              <a:rPr lang="en-US" altLang="en-US" sz="2800" dirty="0"/>
              <a:t>Pirate Population vs. Global Warming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Data collected from 1860 to 2000 on the pirate population and average global temperature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69267"/>
              </p:ext>
            </p:extLst>
          </p:nvPr>
        </p:nvGraphicFramePr>
        <p:xfrm>
          <a:off x="969671" y="3276600"/>
          <a:ext cx="29860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4191585" imgH="2781688" progId="MSPhotoEd.3">
                  <p:embed/>
                </p:oleObj>
              </mc:Choice>
              <mc:Fallback>
                <p:oleObj name="Photo Editor Photo" r:id="rId3" imgW="4191585" imgH="2781688" progId="MSPhotoEd.3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71" y="3276600"/>
                        <a:ext cx="298608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global%20war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8942" y="3276600"/>
            <a:ext cx="2949575" cy="1981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96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Business Analytics </a:t>
            </a:r>
          </a:p>
          <a:p>
            <a:r>
              <a:rPr lang="en-US" altLang="en-US"/>
              <a:t>Copyright © Don Harter 1996-2021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5298-9F5A-4FDC-BF3F-FCDCC9F474D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or Causal?</a:t>
            </a:r>
          </a:p>
        </p:txBody>
      </p:sp>
      <p:graphicFrame>
        <p:nvGraphicFramePr>
          <p:cNvPr id="9831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74486"/>
              </p:ext>
            </p:extLst>
          </p:nvPr>
        </p:nvGraphicFramePr>
        <p:xfrm>
          <a:off x="1524000" y="2024133"/>
          <a:ext cx="5591700" cy="376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3" imgW="10801453" imgH="7277161" progId="Excel.Chart.8">
                  <p:embed/>
                </p:oleObj>
              </mc:Choice>
              <mc:Fallback>
                <p:oleObj name="Chart" r:id="rId3" imgW="10801453" imgH="7277161" progId="Excel.Chart.8">
                  <p:embed/>
                  <p:pic>
                    <p:nvPicPr>
                      <p:cNvPr id="98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24133"/>
                        <a:ext cx="5591700" cy="376706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743200" y="6218238"/>
            <a:ext cx="3722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charset="0"/>
              </a:rPr>
              <a:t>Data Courtesy of: FSM (</a:t>
            </a:r>
            <a:r>
              <a:rPr lang="en-US" altLang="en-US" sz="1200" dirty="0">
                <a:latin typeface="Arial" charset="0"/>
                <a:hlinkClick r:id="rId5"/>
              </a:rPr>
              <a:t>http://www.venganza.org</a:t>
            </a:r>
            <a:r>
              <a:rPr lang="en-US" altLang="en-US" sz="1200" dirty="0">
                <a:latin typeface="Arial" charset="0"/>
              </a:rPr>
              <a:t>) &amp;</a:t>
            </a:r>
          </a:p>
          <a:p>
            <a:r>
              <a:rPr lang="en-US" altLang="en-US" sz="1200" dirty="0">
                <a:latin typeface="Arial" charset="0"/>
              </a:rPr>
              <a:t>Climatic Research Unit (</a:t>
            </a:r>
            <a:r>
              <a:rPr lang="en-US" altLang="en-US" sz="1200" dirty="0">
                <a:latin typeface="Arial" charset="0"/>
                <a:hlinkClick r:id="rId6"/>
              </a:rPr>
              <a:t>http://www.cru.uea.ac.uk/</a:t>
            </a:r>
            <a:r>
              <a:rPr lang="en-US" altLang="en-US" sz="12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0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Why Business Analytics?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What is Business Analytics?</a:t>
            </a:r>
          </a:p>
          <a:p>
            <a:r>
              <a:rPr lang="en-US" dirty="0"/>
              <a:t>What Makes Business Analytics Difficult?</a:t>
            </a:r>
          </a:p>
          <a:p>
            <a:r>
              <a:rPr lang="en-US" dirty="0"/>
              <a:t>Case Study: Offshore Oil Rigs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makes it difficult:</a:t>
            </a:r>
            <a:br>
              <a:rPr lang="en-US" dirty="0"/>
            </a:br>
            <a:r>
              <a:rPr lang="en-US" dirty="0"/>
              <a:t>Cultural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my industry are different – beyond outsider comprehension</a:t>
            </a:r>
          </a:p>
          <a:p>
            <a:r>
              <a:rPr lang="en-US" dirty="0"/>
              <a:t>Statistical tools in my industry are different – beyond outsider comprehension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9623" y="5202649"/>
            <a:ext cx="329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“A Practitioner’s Guide to Business Analytics,”</a:t>
            </a:r>
          </a:p>
          <a:p>
            <a:r>
              <a:rPr lang="en-US" sz="1200" dirty="0">
                <a:latin typeface="+mn-lt"/>
              </a:rPr>
              <a:t>2013, Bartlett, page 78</a:t>
            </a:r>
          </a:p>
        </p:txBody>
      </p:sp>
    </p:spTree>
    <p:extLst>
      <p:ext uri="{BB962C8B-B14F-4D97-AF65-F5344CB8AC3E}">
        <p14:creationId xmlns:p14="http://schemas.microsoft.com/office/powerpoint/2010/main" val="272792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1A22B-AA32-480F-A521-033B77BA4EB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get these skills?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Business Analytics Training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INFORMS (Institute for Operations Research and the Management Sciences) [informs.org]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Certified Analytics Professional (CAP) started in 2013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Business Analytics Tools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Excel (pivot tables, power query, power pivot, power view, correlation, regression)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Access &amp; SQL (data organization and retrieval)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Google Analytics (trends and </a:t>
            </a:r>
            <a:r>
              <a:rPr lang="en-US" sz="2000" dirty="0" err="1"/>
              <a:t>Adwords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(statistical analysis, data mining, neural networks, SVM, k-means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Tableau (dashboard representation)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MS Power BI (analysis and dashboards)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978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FB9B-F77E-4DF6-9592-BD60464D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Projects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7D49-E352-4F11-A857-6C81F14D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Automating global decision making</a:t>
            </a:r>
          </a:p>
          <a:p>
            <a:pPr lvl="1"/>
            <a:r>
              <a:rPr lang="en-US" dirty="0"/>
              <a:t>Effect of communications degradation on transportation (Europe)</a:t>
            </a:r>
          </a:p>
          <a:p>
            <a:pPr lvl="1"/>
            <a:r>
              <a:rPr lang="en-US" dirty="0"/>
              <a:t>Distribution systems (European petroleum pipeline)</a:t>
            </a:r>
          </a:p>
          <a:p>
            <a:pPr lvl="1"/>
            <a:r>
              <a:rPr lang="en-US" dirty="0"/>
              <a:t>Global analysis on economic policy</a:t>
            </a:r>
          </a:p>
          <a:p>
            <a:pPr lvl="1"/>
            <a:r>
              <a:rPr lang="en-US" dirty="0"/>
              <a:t>Transportation planning (city evacuation)</a:t>
            </a:r>
          </a:p>
          <a:p>
            <a:pPr lvl="1"/>
            <a:r>
              <a:rPr lang="en-US" dirty="0"/>
              <a:t>Technology modeling (air traffic control)</a:t>
            </a:r>
          </a:p>
          <a:p>
            <a:pPr lvl="1"/>
            <a:r>
              <a:rPr lang="en-US" dirty="0"/>
              <a:t>Financial &amp; supply chain management (inventory control)</a:t>
            </a:r>
          </a:p>
          <a:p>
            <a:pPr lvl="1"/>
            <a:r>
              <a:rPr lang="en-US" dirty="0"/>
              <a:t>Government policy(offshore oil)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FABAA-5D33-44DD-B583-96DFF7AA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C542-1A3F-499F-8B72-51C3ACB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D5536A-DE48-4EAE-8CC9-2A896D20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Policy:</a:t>
            </a:r>
            <a:br>
              <a:rPr lang="en-US" dirty="0"/>
            </a:br>
            <a:r>
              <a:rPr lang="en-US" dirty="0"/>
              <a:t>Offshore Oil Rigs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10F2E-3B2B-4196-B253-57814D8A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1973 OPEC oil embargo increased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offshore oil industry responded with new oil rigs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OPEC boosted production to drive out U.S. offshore oil, bankrupting oil rig companies</a:t>
            </a:r>
          </a:p>
          <a:p>
            <a:r>
              <a:rPr lang="en-US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ensure stable oil supplies in U.S.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F848F-95BB-4CA7-837A-F92FFEDE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rebuchet MS" panose="020B0603020202020204" pitchFamily="34" charset="0"/>
              </a:rPr>
              <a:t>Business Analytics </a:t>
            </a:r>
          </a:p>
          <a:p>
            <a:pPr>
              <a:defRPr/>
            </a:pPr>
            <a:r>
              <a:rPr lang="en-US">
                <a:latin typeface="Trebuchet MS" panose="020B0603020202020204" pitchFamily="34" charset="0"/>
              </a:rPr>
              <a:t>Copyright © Don Harter 1996-2021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73EC95-97E5-41EC-A1B5-E7D75754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BFEC7-46FE-47D7-B6CB-CFF564A917B7}"/>
              </a:ext>
            </a:extLst>
          </p:cNvPr>
          <p:cNvSpPr txBox="1"/>
          <p:nvPr/>
        </p:nvSpPr>
        <p:spPr>
          <a:xfrm>
            <a:off x="3242123" y="5835914"/>
            <a:ext cx="4436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</a:rPr>
              <a:t>“A technology assessment of offshore industry and its impact 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on the maritime industry, 1976-2000,” by James Durfee, et al</a:t>
            </a:r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18546C21-223D-4D02-B9AD-D9BD38FB2F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532731"/>
            <a:ext cx="3913188" cy="3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82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E931-676E-4CF9-B494-A5E8203F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Oil Rig Analytics Project Performed?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59D6-158B-4A22-A69F-774195BC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Detailed data collection on economy, oil prices, oil rig construction</a:t>
            </a:r>
          </a:p>
          <a:p>
            <a:r>
              <a:rPr lang="en-US" dirty="0"/>
              <a:t>Non-linear regression analysis to identify relationships</a:t>
            </a:r>
          </a:p>
          <a:p>
            <a:r>
              <a:rPr lang="en-US" dirty="0"/>
              <a:t>Develop of differential equation models to represent economy and oil rig construction demand</a:t>
            </a:r>
          </a:p>
          <a:p>
            <a:r>
              <a:rPr lang="en-US" dirty="0"/>
              <a:t>Modeling of differential equation models using government supercomputers to identify sensitivities to changes in price of oil</a:t>
            </a:r>
          </a:p>
          <a:p>
            <a:r>
              <a:rPr lang="en-US" dirty="0"/>
              <a:t>Insight: oil rig demand curve had inflection point at $50/barrel</a:t>
            </a:r>
          </a:p>
          <a:p>
            <a:r>
              <a:rPr lang="en-US" dirty="0"/>
              <a:t>Result: when oil price rose above $50, offshore rig construction boomed; below $50, offshore rig construction companies went bankrupt</a:t>
            </a:r>
          </a:p>
          <a:p>
            <a:r>
              <a:rPr lang="en-US" dirty="0">
                <a:solidFill>
                  <a:srgbClr val="FFFF00"/>
                </a:solidFill>
              </a:rPr>
              <a:t>If oil is a strategic resource for the defense of the US, and the oil rig industry is necessary to support that strategic resource, what government policies should exist to protect the industry?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03BDC-91FF-4004-A859-EA9297D1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60203-9D27-40D9-8F3A-704C3CC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5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75EA-82E9-41F5-A3DE-A3A97448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Rig Demand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B028E-729B-4ED7-BDA2-00AE12FC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FA6C-23A9-4E00-856D-D36BC16C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075E5-B0E8-470E-8652-49CA64D82B29}"/>
              </a:ext>
            </a:extLst>
          </p:cNvPr>
          <p:cNvSpPr/>
          <p:nvPr/>
        </p:nvSpPr>
        <p:spPr>
          <a:xfrm>
            <a:off x="1295400" y="2438400"/>
            <a:ext cx="6132773" cy="349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FC21D-8295-4167-915B-DC8380187DAF}"/>
              </a:ext>
            </a:extLst>
          </p:cNvPr>
          <p:cNvSpPr txBox="1"/>
          <p:nvPr/>
        </p:nvSpPr>
        <p:spPr>
          <a:xfrm>
            <a:off x="3426763" y="5999799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Price of oil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59909-EBDE-4F1E-9B15-5FBEAD67629B}"/>
              </a:ext>
            </a:extLst>
          </p:cNvPr>
          <p:cNvSpPr txBox="1"/>
          <p:nvPr/>
        </p:nvSpPr>
        <p:spPr>
          <a:xfrm rot="16200000">
            <a:off x="-66275" y="3908730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Oil Rig Construction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D94CE-5B51-4FF3-86C3-E5ADA33A86A6}"/>
              </a:ext>
            </a:extLst>
          </p:cNvPr>
          <p:cNvCxnSpPr/>
          <p:nvPr/>
        </p:nvCxnSpPr>
        <p:spPr>
          <a:xfrm>
            <a:off x="1447800" y="5899150"/>
            <a:ext cx="25706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C412F6FA-9F53-4C98-AFA1-01E2933DB5D4}"/>
              </a:ext>
            </a:extLst>
          </p:cNvPr>
          <p:cNvSpPr/>
          <p:nvPr/>
        </p:nvSpPr>
        <p:spPr>
          <a:xfrm rot="5400000">
            <a:off x="2249530" y="2611586"/>
            <a:ext cx="3460751" cy="3114378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CCCEF12-A803-4DEA-8489-648F06744DCE}"/>
              </a:ext>
            </a:extLst>
          </p:cNvPr>
          <p:cNvSpPr/>
          <p:nvPr/>
        </p:nvSpPr>
        <p:spPr>
          <a:xfrm>
            <a:off x="4018430" y="5257800"/>
            <a:ext cx="17257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F8C9-DB9A-424D-846A-D9A6E3CC5A91}"/>
              </a:ext>
            </a:extLst>
          </p:cNvPr>
          <p:cNvSpPr txBox="1"/>
          <p:nvPr/>
        </p:nvSpPr>
        <p:spPr>
          <a:xfrm>
            <a:off x="3463339" y="461855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$50/Barrel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(2014 price)</a:t>
            </a:r>
          </a:p>
        </p:txBody>
      </p:sp>
    </p:spTree>
    <p:extLst>
      <p:ext uri="{BB962C8B-B14F-4D97-AF65-F5344CB8AC3E}">
        <p14:creationId xmlns:p14="http://schemas.microsoft.com/office/powerpoint/2010/main" val="6681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6B50-DA6F-42E2-870E-11BE5177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Oil Rigs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6683-64E5-47B8-83E3-3FD47552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AB10-9400-4100-A84F-D8E64200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 descr="Image result for offshore oil rig">
            <a:extLst>
              <a:ext uri="{FF2B5EF4-FFF2-40B4-BE49-F238E27FC236}">
                <a16:creationId xmlns:a16="http://schemas.microsoft.com/office/drawing/2014/main" id="{7A618BF8-390E-4919-A096-62612ED24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" y="3098006"/>
            <a:ext cx="5638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661A9-1B90-4F24-BDB5-9F6045AEAA34}"/>
              </a:ext>
            </a:extLst>
          </p:cNvPr>
          <p:cNvSpPr txBox="1"/>
          <p:nvPr/>
        </p:nvSpPr>
        <p:spPr>
          <a:xfrm>
            <a:off x="1828800" y="5420484"/>
            <a:ext cx="465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https://www.pinterest.com/pin/537828380472450398/</a:t>
            </a:r>
          </a:p>
        </p:txBody>
      </p:sp>
    </p:spTree>
    <p:extLst>
      <p:ext uri="{BB962C8B-B14F-4D97-AF65-F5344CB8AC3E}">
        <p14:creationId xmlns:p14="http://schemas.microsoft.com/office/powerpoint/2010/main" val="2234560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Demand for Offshore Oil Rigs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Cost to build an offshore oil rig</a:t>
            </a:r>
          </a:p>
          <a:p>
            <a:pPr lvl="1"/>
            <a:r>
              <a:rPr lang="en-US" sz="1000" dirty="0"/>
              <a:t>$100 million investment</a:t>
            </a:r>
          </a:p>
          <a:p>
            <a:pPr lvl="1"/>
            <a:r>
              <a:rPr lang="en-US" sz="1000" dirty="0"/>
              <a:t>2-3 years to build oil rig</a:t>
            </a:r>
          </a:p>
          <a:p>
            <a:pPr lvl="1"/>
            <a:r>
              <a:rPr lang="en-US" sz="1000" dirty="0"/>
              <a:t>6 months to drill</a:t>
            </a:r>
          </a:p>
          <a:p>
            <a:r>
              <a:rPr lang="en-US" sz="1000" dirty="0"/>
              <a:t>Lease opportunity: $100,000 per day</a:t>
            </a:r>
          </a:p>
          <a:p>
            <a:r>
              <a:rPr lang="en-US" sz="1000" dirty="0"/>
              <a:t>Problem</a:t>
            </a:r>
          </a:p>
          <a:p>
            <a:pPr lvl="1"/>
            <a:r>
              <a:rPr lang="en-US" sz="1000" dirty="0"/>
              <a:t>Demand depends on the price of oil</a:t>
            </a:r>
          </a:p>
          <a:p>
            <a:pPr lvl="1"/>
            <a:r>
              <a:rPr lang="en-US" sz="1000" dirty="0"/>
              <a:t>Break even price was $50/barrel (2014 price), $15/barrel (1976 price)</a:t>
            </a:r>
          </a:p>
          <a:p>
            <a:r>
              <a:rPr lang="en-US" sz="1000" dirty="0"/>
              <a:t>Life of oil well</a:t>
            </a:r>
          </a:p>
          <a:p>
            <a:pPr lvl="1"/>
            <a:r>
              <a:rPr lang="en-US" sz="1000" dirty="0"/>
              <a:t>Oil wells last 20 years</a:t>
            </a:r>
          </a:p>
          <a:p>
            <a:r>
              <a:rPr lang="en-US" sz="1000" dirty="0"/>
              <a:t>Reference: “A technology assessment of offshore industry and its impact on the maritime industry, 1976-2000,” by James Durfee, et 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900" dirty="0"/>
              <a:t>Cost to build an offshore oil rig</a:t>
            </a:r>
          </a:p>
          <a:p>
            <a:pPr lvl="1"/>
            <a:r>
              <a:rPr lang="en-US" sz="1900" dirty="0"/>
              <a:t>$600-650 million</a:t>
            </a:r>
          </a:p>
          <a:p>
            <a:pPr lvl="1"/>
            <a:r>
              <a:rPr lang="en-US" sz="1900" dirty="0"/>
              <a:t>2-3 years to build oil rig</a:t>
            </a:r>
          </a:p>
          <a:p>
            <a:pPr lvl="1"/>
            <a:r>
              <a:rPr lang="en-US" sz="1900" dirty="0"/>
              <a:t>6 month to drill</a:t>
            </a:r>
          </a:p>
          <a:p>
            <a:r>
              <a:rPr lang="en-US" sz="1900" dirty="0"/>
              <a:t>Lease opportunity: $500,000-$600,000 per day</a:t>
            </a:r>
          </a:p>
          <a:p>
            <a:r>
              <a:rPr lang="en-US" sz="1900" dirty="0"/>
              <a:t>Problem</a:t>
            </a:r>
          </a:p>
          <a:p>
            <a:pPr lvl="1"/>
            <a:r>
              <a:rPr lang="en-US" sz="1900" dirty="0"/>
              <a:t>Demand depends on the price of oil</a:t>
            </a:r>
          </a:p>
          <a:p>
            <a:r>
              <a:rPr lang="en-US" sz="1900" dirty="0"/>
              <a:t>Reference:</a:t>
            </a:r>
          </a:p>
          <a:p>
            <a:pPr lvl="1"/>
            <a:r>
              <a:rPr lang="en-US" sz="1900" dirty="0">
                <a:hlinkClick r:id="rId2"/>
              </a:rPr>
              <a:t>http://www.bloomberg.com/news/2012-03-18/maersk-drilling-to-spend-much-as-6-billion-on-oil-rigs.html</a:t>
            </a:r>
            <a:endParaRPr lang="en-US" sz="1900" dirty="0"/>
          </a:p>
          <a:p>
            <a:pPr lvl="1"/>
            <a:r>
              <a:rPr lang="en-US" sz="1900" dirty="0">
                <a:hlinkClick r:id="rId3"/>
              </a:rPr>
              <a:t>http://www.diamondoffshore.com/offshore-drilling-basics</a:t>
            </a:r>
            <a:endParaRPr lang="en-US" sz="1900" dirty="0"/>
          </a:p>
          <a:p>
            <a:pPr lvl="1"/>
            <a:r>
              <a:rPr lang="en-US" sz="1900" dirty="0">
                <a:hlinkClick r:id="rId4"/>
              </a:rPr>
              <a:t>http://www.theoildrum.com/node/586</a:t>
            </a:r>
            <a:endParaRPr lang="en-US" sz="1900" dirty="0"/>
          </a:p>
          <a:p>
            <a:pPr lvl="1"/>
            <a:r>
              <a:rPr lang="en-US" sz="1900" dirty="0">
                <a:hlinkClick r:id="rId5"/>
              </a:rPr>
              <a:t>https://www.investopedia.com/ask/answers/061115/how-do-average-costs-compare-different-types-oil-drilling-rigs.asp</a:t>
            </a:r>
            <a:endParaRPr lang="en-US" sz="1900" dirty="0"/>
          </a:p>
          <a:p>
            <a:pPr lvl="1"/>
            <a:endParaRPr lang="en-US" sz="1900" dirty="0"/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0F0EA-5318-4253-AA2A-77F106AE30D3}"/>
              </a:ext>
            </a:extLst>
          </p:cNvPr>
          <p:cNvSpPr txBox="1"/>
          <p:nvPr/>
        </p:nvSpPr>
        <p:spPr>
          <a:xfrm>
            <a:off x="529624" y="2023557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Trebuchet MS" panose="020B0603020202020204" pitchFamily="34" charset="0"/>
              </a:rPr>
              <a:t>Problem: Oil prices rise due to an OPEC embargo</a:t>
            </a:r>
          </a:p>
          <a:p>
            <a:r>
              <a:rPr lang="en-US" sz="1800" dirty="0">
                <a:solidFill>
                  <a:srgbClr val="FFFF00"/>
                </a:solidFill>
                <a:latin typeface="Trebuchet MS" panose="020B0603020202020204" pitchFamily="34" charset="0"/>
              </a:rPr>
              <a:t>Question: How long before oil prices drop? How long do they stay low?</a:t>
            </a:r>
          </a:p>
        </p:txBody>
      </p:sp>
    </p:spTree>
    <p:extLst>
      <p:ext uri="{BB962C8B-B14F-4D97-AF65-F5344CB8AC3E}">
        <p14:creationId xmlns:p14="http://schemas.microsoft.com/office/powerpoint/2010/main" val="42373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Prices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C4E04-E798-4E61-981A-FC2D0ACA8495}"/>
              </a:ext>
            </a:extLst>
          </p:cNvPr>
          <p:cNvSpPr txBox="1"/>
          <p:nvPr/>
        </p:nvSpPr>
        <p:spPr>
          <a:xfrm>
            <a:off x="1752600" y="5409138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  <a:hlinkClick r:id="rId2"/>
              </a:rPr>
              <a:t>http://en.wikipedia.org/wiki/Price_of_oil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By </a:t>
            </a:r>
            <a:r>
              <a:rPr lang="en-US" sz="1200" dirty="0" err="1">
                <a:latin typeface="+mn-lt"/>
              </a:rPr>
              <a:t>Jashuah</a:t>
            </a:r>
            <a:r>
              <a:rPr lang="en-US" sz="1200" dirty="0">
                <a:latin typeface="+mn-lt"/>
              </a:rPr>
              <a:t> - Own work by uploader, data from BP workbook of historical data, CC BY-SA 3.0, https://commons.wikimedia.org/w/index.php?curid=20745151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54" y="2036400"/>
            <a:ext cx="5123587" cy="335473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1F1105-204C-49F0-9937-B3BC1699DFA2}"/>
              </a:ext>
            </a:extLst>
          </p:cNvPr>
          <p:cNvSpPr/>
          <p:nvPr/>
        </p:nvSpPr>
        <p:spPr>
          <a:xfrm>
            <a:off x="2856173" y="715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rebuchet MS" panose="020B0603020202020204" pitchFamily="34" charset="0"/>
              </a:rPr>
              <a:t>Question: How long before oil prices drop? How long do they stay low?</a:t>
            </a:r>
          </a:p>
        </p:txBody>
      </p:sp>
    </p:spTree>
    <p:extLst>
      <p:ext uri="{BB962C8B-B14F-4D97-AF65-F5344CB8AC3E}">
        <p14:creationId xmlns:p14="http://schemas.microsoft.com/office/powerpoint/2010/main" val="317284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Rig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801" y="2336800"/>
            <a:ext cx="553336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97020C-A4C1-4DC8-AFEE-CC9FCD0B232B}"/>
              </a:ext>
            </a:extLst>
          </p:cNvPr>
          <p:cNvSpPr/>
          <p:nvPr/>
        </p:nvSpPr>
        <p:spPr>
          <a:xfrm>
            <a:off x="2172161" y="62997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+mn-lt"/>
              </a:rPr>
              <a:t>http://oilpro.com/post/4002/the-us-oil-renaissance-</a:t>
            </a:r>
          </a:p>
        </p:txBody>
      </p:sp>
    </p:spTree>
    <p:extLst>
      <p:ext uri="{BB962C8B-B14F-4D97-AF65-F5344CB8AC3E}">
        <p14:creationId xmlns:p14="http://schemas.microsoft.com/office/powerpoint/2010/main" val="387858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background …</a:t>
            </a:r>
          </a:p>
          <a:p>
            <a:endParaRPr lang="en-US" dirty="0"/>
          </a:p>
          <a:p>
            <a:r>
              <a:rPr lang="en-US" dirty="0"/>
              <a:t>Why would you take Business Analytics … if it were not required?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27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Rigs &amp; Oil Production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800" y="629979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http://oilpro.com/post/4004/deepwater-drilling--you-must-hire-before-you-retire</a:t>
            </a:r>
          </a:p>
        </p:txBody>
      </p:sp>
      <p:pic>
        <p:nvPicPr>
          <p:cNvPr id="18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60" y="2336800"/>
            <a:ext cx="526364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6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E766-2A07-4FB5-91EA-52A4818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Produce and</a:t>
            </a:r>
            <a:br>
              <a:rPr lang="en-US" dirty="0"/>
            </a:br>
            <a:r>
              <a:rPr lang="en-US" dirty="0"/>
              <a:t>Budgetary Requirement (2014)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5C9C17-6243-45B3-B4A2-A2246D8DA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92242"/>
              </p:ext>
            </p:extLst>
          </p:nvPr>
        </p:nvGraphicFramePr>
        <p:xfrm>
          <a:off x="533400" y="2336800"/>
          <a:ext cx="7467600" cy="302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82345793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7894998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73281855"/>
                    </a:ext>
                  </a:extLst>
                </a:gridCol>
              </a:tblGrid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to 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Budget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15482"/>
                  </a:ext>
                </a:extLst>
              </a:tr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Saudi Arabia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$8.98/barrel</a:t>
                      </a:r>
                      <a:r>
                        <a:rPr lang="en-US" sz="1400" baseline="30000" dirty="0"/>
                        <a:t>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$104.4/barrel</a:t>
                      </a:r>
                      <a:r>
                        <a:rPr lang="en-US" sz="1400" baseline="30000" dirty="0"/>
                        <a:t> (2)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53515"/>
                  </a:ext>
                </a:extLst>
              </a:tr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$10/barrel</a:t>
                      </a:r>
                      <a:r>
                        <a:rPr lang="en-US" sz="1400" baseline="30000" dirty="0"/>
                        <a:t>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76458"/>
                  </a:ext>
                </a:extLst>
              </a:tr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Iraq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$10/barrel</a:t>
                      </a:r>
                      <a:r>
                        <a:rPr lang="en-US" sz="1400" baseline="30000" dirty="0"/>
                        <a:t>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$101.0/barrel</a:t>
                      </a:r>
                      <a:r>
                        <a:rPr lang="en-US" sz="1400" baseline="30000" dirty="0"/>
                        <a:t> (2)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9125"/>
                  </a:ext>
                </a:extLst>
              </a:tr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$19/barrel</a:t>
                      </a:r>
                      <a:r>
                        <a:rPr lang="en-US" sz="1400" baseline="30000" dirty="0"/>
                        <a:t>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$105.2/barrel</a:t>
                      </a:r>
                      <a:r>
                        <a:rPr lang="en-US" sz="1400" baseline="30000" dirty="0"/>
                        <a:t> (2)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50274"/>
                  </a:ext>
                </a:extLst>
              </a:tr>
              <a:tr h="464084">
                <a:tc>
                  <a:txBody>
                    <a:bodyPr/>
                    <a:lstStyle/>
                    <a:p>
                      <a:r>
                        <a:rPr lang="en-US" sz="14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$26.24/barrel</a:t>
                      </a:r>
                      <a:r>
                        <a:rPr lang="en-US" sz="1400" baseline="30000" dirty="0"/>
                        <a:t> (1)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$90/barrel sand</a:t>
                      </a:r>
                      <a:r>
                        <a:rPr lang="en-US" sz="1400" baseline="30000" dirty="0"/>
                        <a:t> 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10909"/>
                  </a:ext>
                </a:extLst>
              </a:tr>
              <a:tr h="332139">
                <a:tc>
                  <a:txBody>
                    <a:bodyPr/>
                    <a:lstStyle/>
                    <a:p>
                      <a:r>
                        <a:rPr lang="en-US" sz="1400" dirty="0"/>
                        <a:t>U.K.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$44.33/barrel</a:t>
                      </a:r>
                      <a:r>
                        <a:rPr lang="en-US" sz="1400" baseline="30000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235"/>
                  </a:ext>
                </a:extLst>
              </a:tr>
              <a:tr h="464084">
                <a:tc>
                  <a:txBody>
                    <a:bodyPr/>
                    <a:lstStyle/>
                    <a:p>
                      <a:r>
                        <a:rPr lang="en-US" sz="1400" dirty="0"/>
                        <a:t>U.S.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$57/barrel offshore</a:t>
                      </a:r>
                      <a:r>
                        <a:rPr lang="en-US" sz="1400" baseline="30000" dirty="0"/>
                        <a:t> (2)</a:t>
                      </a:r>
                    </a:p>
                    <a:p>
                      <a:r>
                        <a:rPr lang="en-US" sz="1400" dirty="0"/>
                        <a:t>$73/barrel shale</a:t>
                      </a:r>
                      <a:r>
                        <a:rPr lang="en-US" sz="1400" baseline="30000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890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45C26-213B-447B-AEC3-53C8D80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05DBD-8CC4-4EE6-A4D9-CDDCF03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0B8A2-6E89-4132-819A-A4371F684045}"/>
              </a:ext>
            </a:extLst>
          </p:cNvPr>
          <p:cNvSpPr txBox="1"/>
          <p:nvPr/>
        </p:nvSpPr>
        <p:spPr>
          <a:xfrm>
            <a:off x="1415694" y="5365954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(1) http://theconversation.com/understanding-the-rollercoaster-ride-of-oil-prices-97848</a:t>
            </a:r>
            <a:endParaRPr 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(2) https://knoema.com/vyronoe/cost-of-oil-production-by-country</a:t>
            </a:r>
            <a:endParaRPr 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https://knoema.com/rqaebad/cost-of-producing-a-barrel-of-crude-oil-by-country</a:t>
            </a:r>
            <a:endParaRPr 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97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F118-0B67-4666-9A83-5F8EE2CE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Shale Oil - 2008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B39AE-EAFE-47F5-956C-2EC22894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3693B-14EB-44B4-B01D-C22BB7A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146" name="Picture 2" descr="Image result for shale oil drilling">
            <a:extLst>
              <a:ext uri="{FF2B5EF4-FFF2-40B4-BE49-F238E27FC236}">
                <a16:creationId xmlns:a16="http://schemas.microsoft.com/office/drawing/2014/main" id="{B43F7EF9-6B11-442F-8367-F58A33911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758296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EC5D1-2E2A-4444-B310-1D79755EAC23}"/>
              </a:ext>
            </a:extLst>
          </p:cNvPr>
          <p:cNvSpPr txBox="1"/>
          <p:nvPr/>
        </p:nvSpPr>
        <p:spPr>
          <a:xfrm>
            <a:off x="2590800" y="5664200"/>
            <a:ext cx="3416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https://en.wikipedia.org/wiki/Tight_oil</a:t>
            </a:r>
          </a:p>
        </p:txBody>
      </p:sp>
    </p:spTree>
    <p:extLst>
      <p:ext uri="{BB962C8B-B14F-4D97-AF65-F5344CB8AC3E}">
        <p14:creationId xmlns:p14="http://schemas.microsoft.com/office/powerpoint/2010/main" val="1712433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Predicting Cost of Oil</a:t>
            </a:r>
            <a:br>
              <a:rPr lang="en-US" dirty="0"/>
            </a:br>
            <a:r>
              <a:rPr lang="en-US" dirty="0"/>
              <a:t>When Shale Oil is a Factor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Breakeven cost for U.S. hydraulic shale is $45-65 per barrel in 2014, (</a:t>
            </a:r>
            <a:r>
              <a:rPr lang="en-US" sz="2000" dirty="0" err="1"/>
              <a:t>Rystad</a:t>
            </a:r>
            <a:r>
              <a:rPr lang="en-US" sz="2000" dirty="0"/>
              <a:t> Energy and Morgan Stanley)</a:t>
            </a:r>
          </a:p>
          <a:p>
            <a:r>
              <a:rPr lang="en-US" sz="2000" dirty="0"/>
              <a:t>Shale well drilling: 20-30 days</a:t>
            </a:r>
          </a:p>
          <a:p>
            <a:r>
              <a:rPr lang="en-US" sz="2000" dirty="0"/>
              <a:t>Shale wells</a:t>
            </a:r>
          </a:p>
          <a:p>
            <a:pPr lvl="1"/>
            <a:r>
              <a:rPr lang="en-US" sz="1800" dirty="0"/>
              <a:t>70% productive after one year</a:t>
            </a:r>
          </a:p>
          <a:p>
            <a:pPr lvl="1"/>
            <a:r>
              <a:rPr lang="en-US" sz="1800" dirty="0"/>
              <a:t>30% productive after two years</a:t>
            </a:r>
          </a:p>
          <a:p>
            <a:pPr lvl="1"/>
            <a:r>
              <a:rPr lang="en-US" sz="1800" dirty="0"/>
              <a:t>&lt;10% productive after three years</a:t>
            </a:r>
          </a:p>
          <a:p>
            <a:r>
              <a:rPr lang="en-US" sz="2000" dirty="0"/>
              <a:t>References:</a:t>
            </a:r>
          </a:p>
          <a:p>
            <a:pPr lvl="1"/>
            <a:r>
              <a:rPr lang="en-US" sz="1800" dirty="0">
                <a:hlinkClick r:id="rId2"/>
              </a:rPr>
              <a:t>http://fortune.com/2015/01/09/oil-prices-shale-fracking/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http://loga.la/louisiana-shale-plays/shale-drilling/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45EAB-6559-4E9C-9A0C-6FF853DC763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178" name="Picture 10" descr="https://qph.ec.quoracdn.net/main-qimg-733f3168cd5ea515e88a44a5efaf6600">
            <a:extLst>
              <a:ext uri="{FF2B5EF4-FFF2-40B4-BE49-F238E27FC236}">
                <a16:creationId xmlns:a16="http://schemas.microsoft.com/office/drawing/2014/main" id="{204AE2B2-438E-4169-9B43-BC2E3F37A7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0" y="2160098"/>
            <a:ext cx="3917623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3DB0F-22F1-499D-AB37-A909396DBCBB}"/>
              </a:ext>
            </a:extLst>
          </p:cNvPr>
          <p:cNvSpPr txBox="1"/>
          <p:nvPr/>
        </p:nvSpPr>
        <p:spPr>
          <a:xfrm>
            <a:off x="152400" y="5759414"/>
            <a:ext cx="5096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rebuchet MS" panose="020B0603020202020204" pitchFamily="34" charset="0"/>
              </a:rPr>
              <a:t>https://www.quora.com/What-is-the-average-life-of-a-shale-oil-well-in-the-Bakken-formation</a:t>
            </a:r>
          </a:p>
        </p:txBody>
      </p:sp>
    </p:spTree>
    <p:extLst>
      <p:ext uri="{BB962C8B-B14F-4D97-AF65-F5344CB8AC3E}">
        <p14:creationId xmlns:p14="http://schemas.microsoft.com/office/powerpoint/2010/main" val="2627723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Shale Oil on Price:</a:t>
            </a:r>
            <a:br>
              <a:rPr lang="en-US" dirty="0"/>
            </a:br>
            <a:r>
              <a:rPr lang="en-US" dirty="0"/>
              <a:t>2014 Production Drives Down Price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" y="2433168"/>
            <a:ext cx="3810000" cy="268393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U.S. becomes biggest oil producer in 2014</a:t>
            </a:r>
          </a:p>
          <a:p>
            <a:r>
              <a:rPr lang="en-US" sz="2000" dirty="0"/>
              <a:t>References:</a:t>
            </a:r>
          </a:p>
          <a:p>
            <a:pPr lvl="1"/>
            <a:r>
              <a:rPr lang="en-US" sz="1800" dirty="0"/>
              <a:t>http://www.bloomberg.com/news/2014-07-04/u-s-seen-as-biggest-oil-producer-after-overtaking-saudi.html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45EAB-6559-4E9C-9A0C-6FF853DC763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31" y="5302677"/>
            <a:ext cx="4116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http://www.nasdaq.com/markets/crude-oil.aspx?timeframe=10y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5A9D2-5635-4895-834D-1B65F8204D14}"/>
              </a:ext>
            </a:extLst>
          </p:cNvPr>
          <p:cNvSpPr/>
          <p:nvPr/>
        </p:nvSpPr>
        <p:spPr>
          <a:xfrm>
            <a:off x="2789382" y="5613479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Trebuchet MS" panose="020B0603020202020204" pitchFamily="34" charset="0"/>
              </a:rPr>
              <a:t>Problem: Oil prices drop due to oil shale production &amp; OPEC</a:t>
            </a:r>
          </a:p>
          <a:p>
            <a:r>
              <a:rPr lang="en-US" sz="1600" dirty="0">
                <a:solidFill>
                  <a:srgbClr val="FFFF00"/>
                </a:solidFill>
                <a:latin typeface="Trebuchet MS" panose="020B0603020202020204" pitchFamily="34" charset="0"/>
              </a:rPr>
              <a:t>Question: What is the minimum price for oil? How long before oil prices rise? </a:t>
            </a:r>
          </a:p>
        </p:txBody>
      </p:sp>
    </p:spTree>
    <p:extLst>
      <p:ext uri="{BB962C8B-B14F-4D97-AF65-F5344CB8AC3E}">
        <p14:creationId xmlns:p14="http://schemas.microsoft.com/office/powerpoint/2010/main" val="3551299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2EE4B6-246A-48C2-BB05-BE0C21A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Industry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71F581-3027-4A2A-9794-212DBB9A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prices last as long as it takes to bring on new production</a:t>
            </a:r>
          </a:p>
          <a:p>
            <a:r>
              <a:rPr lang="en-US" dirty="0"/>
              <a:t>Low prices last as long as it takes for oil wells to run out of oil</a:t>
            </a:r>
          </a:p>
          <a:p>
            <a:r>
              <a:rPr lang="en-US" dirty="0"/>
              <a:t>Strategic petroleum reserve was developed to have an emergency reserve of oil and has the effect of reducing sharp changes in prices</a:t>
            </a:r>
          </a:p>
          <a:p>
            <a:r>
              <a:rPr lang="en-US" dirty="0"/>
              <a:t>80 million barrels of oil produced in a day; decrease in supply of 200,000 barrels increases prices by $10 per barrel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613E-ACE1-4B45-B820-6FBFC4D2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D956-18A0-40AE-8647-DA830DC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834B7-33F1-429A-820E-7EA20668A50F}"/>
              </a:ext>
            </a:extLst>
          </p:cNvPr>
          <p:cNvSpPr txBox="1"/>
          <p:nvPr/>
        </p:nvSpPr>
        <p:spPr>
          <a:xfrm>
            <a:off x="1219200" y="5659190"/>
            <a:ext cx="5783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http://theconversation.com/understanding-the-rollercoaster-ride-of-oil-prices-97848</a:t>
            </a:r>
          </a:p>
        </p:txBody>
      </p:sp>
    </p:spTree>
    <p:extLst>
      <p:ext uri="{BB962C8B-B14F-4D97-AF65-F5344CB8AC3E}">
        <p14:creationId xmlns:p14="http://schemas.microsoft.com/office/powerpoint/2010/main" val="213227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Analytics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L.L. Bean pricing</a:t>
            </a:r>
          </a:p>
          <a:p>
            <a:r>
              <a:rPr lang="en-US" dirty="0"/>
              <a:t>Amazon.com pricing</a:t>
            </a:r>
          </a:p>
          <a:p>
            <a:r>
              <a:rPr lang="en-US" dirty="0"/>
              <a:t>Amazon.com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3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8D982-388C-4A52-9494-F30B3734446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36873"/>
            <a:ext cx="6887389" cy="34543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Tools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Excel, Access, R, Tableau, MS Power BI (or Google Analytics)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Instructions to download software to be provided later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Teams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Teams will be formed before homework #1 distributed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Data sets</a:t>
            </a:r>
          </a:p>
          <a:p>
            <a:pPr lvl="1"/>
            <a:r>
              <a:rPr lang="en-US" sz="1400" dirty="0">
                <a:hlinkClick r:id="rId2"/>
              </a:rPr>
              <a:t>https://www.data.gov/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https://www.kdnuggets.com/datasets/index.html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https://www.kaggle.com/</a:t>
            </a:r>
            <a:endParaRPr lang="en-US" sz="1400" dirty="0"/>
          </a:p>
          <a:p>
            <a:r>
              <a:rPr lang="en-US" sz="1800" dirty="0"/>
              <a:t>Video: Hal Varian, Google Analytics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hlinkClick r:id="rId5"/>
              </a:rPr>
              <a:t>https://www.youtube.com/watch?v=poas_GXSou8#t=142</a:t>
            </a:r>
            <a:endParaRPr lang="en-US" sz="1400" dirty="0"/>
          </a:p>
          <a:p>
            <a:r>
              <a:rPr lang="en-US" sz="1800" dirty="0"/>
              <a:t>Test remote desktop support (rds.syr.edu) access</a:t>
            </a:r>
          </a:p>
          <a:p>
            <a:endParaRPr lang="en-US" sz="1800" dirty="0"/>
          </a:p>
          <a:p>
            <a:r>
              <a:rPr lang="en-US" sz="1800" dirty="0"/>
              <a:t>Kahoot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D9591E9-C63B-45E1-83F5-830298DA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2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78D-D8BD-4DD7-B250-BD5313E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95B8-6604-43DE-9B8C-970DF15E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statistician gave the president his daily briefing. He concluded by saying: "Yesterday, 3 Brazilian soldiers were killed."</a:t>
            </a:r>
          </a:p>
          <a:p>
            <a:r>
              <a:rPr lang="en-US" dirty="0"/>
              <a:t>"Oh No!" the president exclaimed, "That's Terrible!"</a:t>
            </a:r>
          </a:p>
          <a:p>
            <a:r>
              <a:rPr lang="en-US" dirty="0"/>
              <a:t>His staff was stunned at this display of emotion, nervously watching as the president sat, his head in his hands.</a:t>
            </a:r>
          </a:p>
          <a:p>
            <a:r>
              <a:rPr lang="en-US" dirty="0"/>
              <a:t>Finally, the president looked up and asked, </a:t>
            </a:r>
          </a:p>
          <a:p>
            <a:r>
              <a:rPr lang="en-US" dirty="0"/>
              <a:t>"Just how many is a </a:t>
            </a:r>
            <a:r>
              <a:rPr lang="en-US" dirty="0" err="1"/>
              <a:t>brazillion</a:t>
            </a:r>
            <a:r>
              <a:rPr lang="en-US" dirty="0"/>
              <a:t>? </a:t>
            </a:r>
            <a:r>
              <a:rPr lang="en-US"/>
              <a:t>" </a:t>
            </a:r>
          </a:p>
          <a:p>
            <a:r>
              <a:rPr lang="en-US">
                <a:hlinkClick r:id="rId2" action="ppaction://hlinksldjump"/>
              </a:rPr>
              <a:t>back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A551-273A-42DC-9B22-147CC6B5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16485B1-82E4-4F3E-AA11-9E4A6AAE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Course overview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Designed in fall 2013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Met with executives to identify technology and techniques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McKinsey, IRI, Proctor &amp; Gamble, Unilever, National Grid, Constellation Brands, VWR International, </a:t>
            </a:r>
            <a:r>
              <a:rPr lang="en-US" sz="1400" dirty="0" err="1"/>
              <a:t>Publicis</a:t>
            </a:r>
            <a:r>
              <a:rPr lang="en-US" sz="1400" dirty="0"/>
              <a:t> Kaplan Thayer, </a:t>
            </a:r>
            <a:r>
              <a:rPr lang="en-US" sz="1400" dirty="0" err="1"/>
              <a:t>Transaver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Objective: include technology &amp; business interpretation of results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~50 books – no book purchase required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Will use software recommended by executives – Excel, Access, Google Analytics, R, Tableau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Basis for analytics courses in Accounting, Finance, Marketing, and Supply Chain Management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ADA-E83B-4710-8B4E-450A19F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6D4D-A9A4-4E9A-927E-82C34C4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Understand terminology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 a set of tools</a:t>
            </a:r>
          </a:p>
          <a:p>
            <a:pPr lvl="1"/>
            <a:r>
              <a:rPr lang="en-US" dirty="0"/>
              <a:t>If the only tool you have is a hammer, </a:t>
            </a:r>
          </a:p>
          <a:p>
            <a:pPr lvl="1"/>
            <a:r>
              <a:rPr lang="en-US" dirty="0"/>
              <a:t>then every problem looks like a nail</a:t>
            </a:r>
          </a:p>
          <a:p>
            <a:endParaRPr lang="en-US" dirty="0"/>
          </a:p>
          <a:p>
            <a:r>
              <a:rPr lang="en-US" dirty="0"/>
              <a:t>Learn how and when to use the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A934-E9D6-4E03-8B02-EDC562D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A4A8-A116-4E1A-91A0-F54EE8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FFE7E-62DF-4C4F-8DD7-C443E51E5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4382"/>
            <a:ext cx="18288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94293-1BE5-4F3E-9A96-4933E489D314}"/>
              </a:ext>
            </a:extLst>
          </p:cNvPr>
          <p:cNvSpPr txBox="1"/>
          <p:nvPr/>
        </p:nvSpPr>
        <p:spPr>
          <a:xfrm>
            <a:off x="2209800" y="6222019"/>
            <a:ext cx="5104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https://pixnio.com/objects/tools/hammer-nail-screw-screwdriver-wood-tool-metal#</a:t>
            </a:r>
          </a:p>
        </p:txBody>
      </p:sp>
    </p:spTree>
    <p:extLst>
      <p:ext uri="{BB962C8B-B14F-4D97-AF65-F5344CB8AC3E}">
        <p14:creationId xmlns:p14="http://schemas.microsoft.com/office/powerpoint/2010/main" val="15169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Syllabus review</a:t>
            </a:r>
          </a:p>
          <a:p>
            <a:pPr lvl="1"/>
            <a:r>
              <a:rPr lang="en-US" dirty="0"/>
              <a:t>Four group homework assignments</a:t>
            </a:r>
          </a:p>
          <a:p>
            <a:pPr lvl="1"/>
            <a:r>
              <a:rPr lang="en-US" dirty="0"/>
              <a:t>Individual final exam</a:t>
            </a:r>
          </a:p>
          <a:p>
            <a:pPr marL="914400" lvl="2">
              <a:spcBef>
                <a:spcPts val="0"/>
              </a:spcBef>
            </a:pPr>
            <a:r>
              <a:rPr lang="en-US" dirty="0"/>
              <a:t>Section M001: May 9, 2022, 12:45 PM – 2:45 PM</a:t>
            </a:r>
          </a:p>
          <a:p>
            <a:pPr marL="914400" lvl="2">
              <a:spcBef>
                <a:spcPts val="0"/>
              </a:spcBef>
            </a:pPr>
            <a:r>
              <a:rPr lang="en-US" dirty="0">
                <a:effectLst/>
                <a:ea typeface="Times New Roman" panose="02020603050405020304" pitchFamily="18" charset="0"/>
              </a:rPr>
              <a:t>Section M002: May 9, 2022, 10:15 AM – 12:15 PM</a:t>
            </a:r>
            <a:r>
              <a:rPr lang="en-US" sz="2800" dirty="0"/>
              <a:t> </a:t>
            </a:r>
          </a:p>
          <a:p>
            <a:r>
              <a:rPr lang="en-US" dirty="0"/>
              <a:t>Grading curve</a:t>
            </a:r>
          </a:p>
          <a:p>
            <a:pPr lvl="1"/>
            <a:r>
              <a:rPr lang="en-US" dirty="0"/>
              <a:t>May be adjusted at end of semester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u="sng" dirty="0"/>
              <a:t>Assignment</a:t>
            </a:r>
            <a:r>
              <a:rPr lang="en-US" dirty="0"/>
              <a:t>					</a:t>
            </a:r>
            <a:r>
              <a:rPr lang="en-US" u="sng" dirty="0"/>
              <a:t>Weight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Homework	 (group assignments)		50%</a:t>
            </a:r>
          </a:p>
          <a:p>
            <a:pPr lvl="1"/>
            <a:r>
              <a:rPr lang="en-US" sz="1700" dirty="0"/>
              <a:t>Pivot tables, correlation, regression (MS Excel)</a:t>
            </a:r>
          </a:p>
          <a:p>
            <a:pPr lvl="1"/>
            <a:r>
              <a:rPr lang="en-US" sz="1700" dirty="0"/>
              <a:t>Linear and non-linear regression, optimization (MS Excel)</a:t>
            </a:r>
          </a:p>
          <a:p>
            <a:pPr lvl="1"/>
            <a:r>
              <a:rPr lang="en-US" sz="1700" dirty="0"/>
              <a:t>Google analytics and MS Access</a:t>
            </a:r>
          </a:p>
          <a:p>
            <a:pPr lvl="1"/>
            <a:r>
              <a:rPr lang="en-US" sz="1700" dirty="0"/>
              <a:t>Regression assumptions and model selection (R)</a:t>
            </a:r>
          </a:p>
          <a:p>
            <a:pPr lvl="1"/>
            <a:r>
              <a:rPr lang="en-US" sz="1700" dirty="0"/>
              <a:t>Choice models (logit, </a:t>
            </a:r>
            <a:r>
              <a:rPr lang="en-US" sz="1700" dirty="0" err="1"/>
              <a:t>probit</a:t>
            </a:r>
            <a:r>
              <a:rPr lang="en-US" sz="1700" dirty="0"/>
              <a:t>), moderating effects (R)</a:t>
            </a:r>
          </a:p>
          <a:p>
            <a:pPr>
              <a:buNone/>
            </a:pPr>
            <a:r>
              <a:rPr lang="en-US" dirty="0"/>
              <a:t>	Daily Kahoot quiz				0%</a:t>
            </a:r>
          </a:p>
          <a:p>
            <a:pPr lvl="1"/>
            <a:r>
              <a:rPr lang="en-US" sz="1700" dirty="0"/>
              <a:t>There will be an online quiz with 10 questions at the end of each class session</a:t>
            </a:r>
          </a:p>
          <a:p>
            <a:pPr lvl="1"/>
            <a:r>
              <a:rPr lang="en-US" sz="1700" dirty="0"/>
              <a:t>This is good practice for the final exam</a:t>
            </a:r>
          </a:p>
          <a:p>
            <a:pPr>
              <a:buNone/>
            </a:pPr>
            <a:r>
              <a:rPr lang="en-US" dirty="0"/>
              <a:t>	Final Exam (individual – in class)		50%	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Textbooks, Readings,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No required textbook (see recommended textbook)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Handouts every week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Bibliography</a:t>
            </a:r>
          </a:p>
          <a:p>
            <a:pPr lvl="1"/>
            <a:r>
              <a:rPr lang="en-US" sz="1600" dirty="0"/>
              <a:t>At end of syllabus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sz="2000" dirty="0"/>
              <a:t>Additional readings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Posted to </a:t>
            </a:r>
            <a:r>
              <a:rPr lang="en-US" sz="1800" dirty="0" err="1"/>
              <a:t>BlackBoard</a:t>
            </a:r>
            <a:r>
              <a:rPr lang="en-US" sz="1800" dirty="0"/>
              <a:t> throughout the semester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hlinkClick r:id="rId2"/>
              </a:rPr>
              <a:t>http://blackboard.syr.edu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All software available in computer labs, free download to your computer, or via remote access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 </a:t>
            </a:r>
          </a:p>
          <a:p>
            <a:pPr>
              <a:defRPr/>
            </a:pPr>
            <a:r>
              <a:rPr lang="en-US"/>
              <a:t>Copyright © Don Harter 1996-2021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148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7212</TotalTime>
  <Words>3201</Words>
  <Application>Microsoft Office PowerPoint</Application>
  <PresentationFormat>On-screen Show (4:3)</PresentationFormat>
  <Paragraphs>512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Times New Roman</vt:lpstr>
      <vt:lpstr>Trebuchet MS</vt:lpstr>
      <vt:lpstr>Berlin</vt:lpstr>
      <vt:lpstr>Photo Editor Photo</vt:lpstr>
      <vt:lpstr>Chart</vt:lpstr>
      <vt:lpstr>SCM 651: Business Analytics</vt:lpstr>
      <vt:lpstr>Business Analytics</vt:lpstr>
      <vt:lpstr>Agenda</vt:lpstr>
      <vt:lpstr>Introductions</vt:lpstr>
      <vt:lpstr>Overview</vt:lpstr>
      <vt:lpstr>Course Objectives</vt:lpstr>
      <vt:lpstr>Course content</vt:lpstr>
      <vt:lpstr>Assignments</vt:lpstr>
      <vt:lpstr>Textbooks, Readings, Software</vt:lpstr>
      <vt:lpstr>Whitman Standards</vt:lpstr>
      <vt:lpstr>What is Business Analytics?</vt:lpstr>
      <vt:lpstr>Business Analytics: What is it?</vt:lpstr>
      <vt:lpstr>Types of Analytics</vt:lpstr>
      <vt:lpstr>Types of Analytics</vt:lpstr>
      <vt:lpstr>Business Analytics Capability Chart</vt:lpstr>
      <vt:lpstr>Business Analytics Applications</vt:lpstr>
      <vt:lpstr>What Drives Business Analytics?</vt:lpstr>
      <vt:lpstr>What is Driving the Interest in Business Analytics?</vt:lpstr>
      <vt:lpstr>Storage Cost Trend</vt:lpstr>
      <vt:lpstr>Processor Speed Trend</vt:lpstr>
      <vt:lpstr>Processor Speed Implications</vt:lpstr>
      <vt:lpstr>AlphaGo Zero – Game of Go</vt:lpstr>
      <vt:lpstr>Processor Speed Implications</vt:lpstr>
      <vt:lpstr>Processor Speed Implications</vt:lpstr>
      <vt:lpstr>Business Analytics: Why Is It Important?</vt:lpstr>
      <vt:lpstr>What Makes Business Analytics Difficult?</vt:lpstr>
      <vt:lpstr>Business Analytics Pitfalls</vt:lpstr>
      <vt:lpstr>Correlation Example: Pirate Population vs. Global Warming</vt:lpstr>
      <vt:lpstr>Correlation or Causal?</vt:lpstr>
      <vt:lpstr>What else makes it difficult: Cultural Myths</vt:lpstr>
      <vt:lpstr>How do you get these skills?</vt:lpstr>
      <vt:lpstr>Analytics Projects Examples</vt:lpstr>
      <vt:lpstr>Government Policy: Offshore Oil Rigs</vt:lpstr>
      <vt:lpstr>How Was the Oil Rig Analytics Project Performed?</vt:lpstr>
      <vt:lpstr>Oil Rig Demand Curve</vt:lpstr>
      <vt:lpstr>Types of Oil Rigs</vt:lpstr>
      <vt:lpstr>Case Study: Demand for Offshore Oil Rigs</vt:lpstr>
      <vt:lpstr>Oil Prices</vt:lpstr>
      <vt:lpstr>Oil Rig Construction</vt:lpstr>
      <vt:lpstr>Oil Rigs &amp; Oil Production</vt:lpstr>
      <vt:lpstr>Cost to Produce and Budgetary Requirement (2014)</vt:lpstr>
      <vt:lpstr>Introduction of Shale Oil - 2008</vt:lpstr>
      <vt:lpstr>Today: Predicting Cost of Oil When Shale Oil is a Factor</vt:lpstr>
      <vt:lpstr>Effect of Shale Oil on Price: 2014 Production Drives Down Price</vt:lpstr>
      <vt:lpstr>Oil Industry Insights</vt:lpstr>
      <vt:lpstr>Example of Analytics in Industry</vt:lpstr>
      <vt:lpstr>Next Steps</vt:lpstr>
      <vt:lpstr>Brazilian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360</cp:revision>
  <cp:lastPrinted>2020-01-13T15:40:03Z</cp:lastPrinted>
  <dcterms:created xsi:type="dcterms:W3CDTF">1999-01-01T06:09:50Z</dcterms:created>
  <dcterms:modified xsi:type="dcterms:W3CDTF">2022-01-22T17:35:03Z</dcterms:modified>
</cp:coreProperties>
</file>