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83" r:id="rId5"/>
    <p:sldId id="285" r:id="rId6"/>
    <p:sldId id="312" r:id="rId7"/>
    <p:sldId id="286" r:id="rId8"/>
    <p:sldId id="313" r:id="rId9"/>
    <p:sldId id="314" r:id="rId10"/>
    <p:sldId id="311" r:id="rId11"/>
    <p:sldId id="303" r:id="rId12"/>
    <p:sldId id="274" r:id="rId13"/>
    <p:sldId id="275" r:id="rId14"/>
    <p:sldId id="289" r:id="rId15"/>
    <p:sldId id="293" r:id="rId16"/>
    <p:sldId id="295" r:id="rId17"/>
    <p:sldId id="294" r:id="rId18"/>
    <p:sldId id="288" r:id="rId19"/>
    <p:sldId id="291" r:id="rId20"/>
    <p:sldId id="290" r:id="rId21"/>
    <p:sldId id="296" r:id="rId22"/>
    <p:sldId id="292" r:id="rId23"/>
    <p:sldId id="297" r:id="rId24"/>
    <p:sldId id="298" r:id="rId25"/>
    <p:sldId id="265" r:id="rId26"/>
    <p:sldId id="266" r:id="rId27"/>
    <p:sldId id="267" r:id="rId28"/>
    <p:sldId id="268" r:id="rId29"/>
    <p:sldId id="269" r:id="rId30"/>
    <p:sldId id="29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 Elstad" userId="b305b66b-ce08-47c9-976c-ee384b1f1d1f" providerId="ADAL" clId="{B5B3AB28-C710-4D40-9C17-E1EAC7AE0A54}"/>
    <pc:docChg chg="custSel modSld">
      <pc:chgData name="Ryan E Elstad" userId="b305b66b-ce08-47c9-976c-ee384b1f1d1f" providerId="ADAL" clId="{B5B3AB28-C710-4D40-9C17-E1EAC7AE0A54}" dt="2021-09-15T15:36:20.939" v="141" actId="14100"/>
      <pc:docMkLst>
        <pc:docMk/>
      </pc:docMkLst>
      <pc:sldChg chg="addSp modSp mod">
        <pc:chgData name="Ryan E Elstad" userId="b305b66b-ce08-47c9-976c-ee384b1f1d1f" providerId="ADAL" clId="{B5B3AB28-C710-4D40-9C17-E1EAC7AE0A54}" dt="2021-09-15T15:35:34.042" v="137" actId="1076"/>
        <pc:sldMkLst>
          <pc:docMk/>
          <pc:sldMk cId="2433437520" sldId="311"/>
        </pc:sldMkLst>
        <pc:spChg chg="mod">
          <ac:chgData name="Ryan E Elstad" userId="b305b66b-ce08-47c9-976c-ee384b1f1d1f" providerId="ADAL" clId="{B5B3AB28-C710-4D40-9C17-E1EAC7AE0A54}" dt="2021-09-15T15:33:19.461" v="20" actId="6549"/>
          <ac:spMkLst>
            <pc:docMk/>
            <pc:sldMk cId="2433437520" sldId="311"/>
            <ac:spMk id="2" creationId="{00000000-0000-0000-0000-000000000000}"/>
          </ac:spMkLst>
        </pc:spChg>
        <pc:spChg chg="mod">
          <ac:chgData name="Ryan E Elstad" userId="b305b66b-ce08-47c9-976c-ee384b1f1d1f" providerId="ADAL" clId="{B5B3AB28-C710-4D40-9C17-E1EAC7AE0A54}" dt="2021-09-15T15:35:34.042" v="137" actId="1076"/>
          <ac:spMkLst>
            <pc:docMk/>
            <pc:sldMk cId="2433437520" sldId="311"/>
            <ac:spMk id="3" creationId="{00000000-0000-0000-0000-000000000000}"/>
          </ac:spMkLst>
        </pc:spChg>
        <pc:picChg chg="add mod">
          <ac:chgData name="Ryan E Elstad" userId="b305b66b-ce08-47c9-976c-ee384b1f1d1f" providerId="ADAL" clId="{B5B3AB28-C710-4D40-9C17-E1EAC7AE0A54}" dt="2021-09-15T15:34:23.466" v="26" actId="1076"/>
          <ac:picMkLst>
            <pc:docMk/>
            <pc:sldMk cId="2433437520" sldId="311"/>
            <ac:picMk id="4" creationId="{DB1704C5-0589-4E4D-B595-8C3202329F06}"/>
          </ac:picMkLst>
        </pc:picChg>
        <pc:picChg chg="mod">
          <ac:chgData name="Ryan E Elstad" userId="b305b66b-ce08-47c9-976c-ee384b1f1d1f" providerId="ADAL" clId="{B5B3AB28-C710-4D40-9C17-E1EAC7AE0A54}" dt="2021-09-15T15:34:12.155" v="24" actId="1076"/>
          <ac:picMkLst>
            <pc:docMk/>
            <pc:sldMk cId="2433437520" sldId="311"/>
            <ac:picMk id="1026" creationId="{00000000-0000-0000-0000-000000000000}"/>
          </ac:picMkLst>
        </pc:picChg>
        <pc:picChg chg="mod">
          <ac:chgData name="Ryan E Elstad" userId="b305b66b-ce08-47c9-976c-ee384b1f1d1f" providerId="ADAL" clId="{B5B3AB28-C710-4D40-9C17-E1EAC7AE0A54}" dt="2021-09-15T15:34:17.988" v="25" actId="1076"/>
          <ac:picMkLst>
            <pc:docMk/>
            <pc:sldMk cId="2433437520" sldId="311"/>
            <ac:picMk id="1028" creationId="{00000000-0000-0000-0000-000000000000}"/>
          </ac:picMkLst>
        </pc:picChg>
      </pc:sldChg>
      <pc:sldChg chg="modSp mod">
        <pc:chgData name="Ryan E Elstad" userId="b305b66b-ce08-47c9-976c-ee384b1f1d1f" providerId="ADAL" clId="{B5B3AB28-C710-4D40-9C17-E1EAC7AE0A54}" dt="2021-09-15T15:36:20.939" v="141" actId="14100"/>
        <pc:sldMkLst>
          <pc:docMk/>
          <pc:sldMk cId="1642614054" sldId="314"/>
        </pc:sldMkLst>
        <pc:spChg chg="mod">
          <ac:chgData name="Ryan E Elstad" userId="b305b66b-ce08-47c9-976c-ee384b1f1d1f" providerId="ADAL" clId="{B5B3AB28-C710-4D40-9C17-E1EAC7AE0A54}" dt="2021-09-15T15:36:20.939" v="141" actId="14100"/>
          <ac:spMkLst>
            <pc:docMk/>
            <pc:sldMk cId="1642614054" sldId="314"/>
            <ac:spMk id="2" creationId="{AA66F999-E16E-42B5-ACA1-CBFC529825FA}"/>
          </ac:spMkLst>
        </pc:spChg>
        <pc:spChg chg="mod">
          <ac:chgData name="Ryan E Elstad" userId="b305b66b-ce08-47c9-976c-ee384b1f1d1f" providerId="ADAL" clId="{B5B3AB28-C710-4D40-9C17-E1EAC7AE0A54}" dt="2021-09-15T15:36:12.897" v="140" actId="6549"/>
          <ac:spMkLst>
            <pc:docMk/>
            <pc:sldMk cId="1642614054" sldId="314"/>
            <ac:spMk id="3" creationId="{8D22308B-0DDB-4BA5-A868-A699ED9DC643}"/>
          </ac:spMkLst>
        </pc:spChg>
      </pc:sldChg>
    </pc:docChg>
  </pc:docChgLst>
  <pc:docChgLst>
    <pc:chgData name="Ryan E Elstad" userId="b305b66b-ce08-47c9-976c-ee384b1f1d1f" providerId="ADAL" clId="{79FCC1E2-34AE-4420-BC94-53A716585569}"/>
    <pc:docChg chg="custSel modSld">
      <pc:chgData name="Ryan E Elstad" userId="b305b66b-ce08-47c9-976c-ee384b1f1d1f" providerId="ADAL" clId="{79FCC1E2-34AE-4420-BC94-53A716585569}" dt="2022-09-14T20:33:38.670" v="0" actId="478"/>
      <pc:docMkLst>
        <pc:docMk/>
      </pc:docMkLst>
      <pc:sldChg chg="delSp mod">
        <pc:chgData name="Ryan E Elstad" userId="b305b66b-ce08-47c9-976c-ee384b1f1d1f" providerId="ADAL" clId="{79FCC1E2-34AE-4420-BC94-53A716585569}" dt="2022-09-14T20:33:38.670" v="0" actId="478"/>
        <pc:sldMkLst>
          <pc:docMk/>
          <pc:sldMk cId="4166794519" sldId="289"/>
        </pc:sldMkLst>
        <pc:inkChg chg="del">
          <ac:chgData name="Ryan E Elstad" userId="b305b66b-ce08-47c9-976c-ee384b1f1d1f" providerId="ADAL" clId="{79FCC1E2-34AE-4420-BC94-53A716585569}" dt="2022-09-14T20:33:38.670" v="0" actId="478"/>
          <ac:inkMkLst>
            <pc:docMk/>
            <pc:sldMk cId="4166794519" sldId="289"/>
            <ac:inkMk id="4" creationId="{446B9BB4-FC9B-4501-9637-B7DCA460B24D}"/>
          </ac:inkMkLst>
        </pc:inkChg>
      </pc:sldChg>
    </pc:docChg>
  </pc:docChgLst>
  <pc:docChgLst>
    <pc:chgData name="Ryan E Elstad" userId="b305b66b-ce08-47c9-976c-ee384b1f1d1f" providerId="ADAL" clId="{4E91E01A-CD70-4949-A88E-FEB0E106A981}"/>
    <pc:docChg chg="modSld">
      <pc:chgData name="Ryan E Elstad" userId="b305b66b-ce08-47c9-976c-ee384b1f1d1f" providerId="ADAL" clId="{4E91E01A-CD70-4949-A88E-FEB0E106A981}" dt="2021-09-15T17:59:36.013" v="0"/>
      <pc:docMkLst>
        <pc:docMk/>
      </pc:docMkLst>
      <pc:sldChg chg="addSp">
        <pc:chgData name="Ryan E Elstad" userId="b305b66b-ce08-47c9-976c-ee384b1f1d1f" providerId="ADAL" clId="{4E91E01A-CD70-4949-A88E-FEB0E106A981}" dt="2021-09-15T17:59:36.013" v="0"/>
        <pc:sldMkLst>
          <pc:docMk/>
          <pc:sldMk cId="4166794519" sldId="289"/>
        </pc:sldMkLst>
        <pc:inkChg chg="add">
          <ac:chgData name="Ryan E Elstad" userId="b305b66b-ce08-47c9-976c-ee384b1f1d1f" providerId="ADAL" clId="{4E91E01A-CD70-4949-A88E-FEB0E106A981}" dt="2021-09-15T17:59:36.013" v="0"/>
          <ac:inkMkLst>
            <pc:docMk/>
            <pc:sldMk cId="4166794519" sldId="289"/>
            <ac:inkMk id="3" creationId="{58E70A64-EE4F-49EE-8CCF-4BD5087C89F8}"/>
          </ac:inkMkLst>
        </pc:inkChg>
      </pc:sldChg>
    </pc:docChg>
  </pc:docChgLst>
  <pc:docChgLst>
    <pc:chgData name="Ryan E Elstad" userId="b305b66b-ce08-47c9-976c-ee384b1f1d1f" providerId="ADAL" clId="{007B5472-20AA-4FC9-8751-D86A3325F54D}"/>
    <pc:docChg chg="custSel modSld">
      <pc:chgData name="Ryan E Elstad" userId="b305b66b-ce08-47c9-976c-ee384b1f1d1f" providerId="ADAL" clId="{007B5472-20AA-4FC9-8751-D86A3325F54D}" dt="2022-02-07T23:47:12.116" v="1"/>
      <pc:docMkLst>
        <pc:docMk/>
      </pc:docMkLst>
      <pc:sldChg chg="addSp delSp mod">
        <pc:chgData name="Ryan E Elstad" userId="b305b66b-ce08-47c9-976c-ee384b1f1d1f" providerId="ADAL" clId="{007B5472-20AA-4FC9-8751-D86A3325F54D}" dt="2022-02-07T23:47:12.116" v="1"/>
        <pc:sldMkLst>
          <pc:docMk/>
          <pc:sldMk cId="4166794519" sldId="289"/>
        </pc:sldMkLst>
        <pc:inkChg chg="del">
          <ac:chgData name="Ryan E Elstad" userId="b305b66b-ce08-47c9-976c-ee384b1f1d1f" providerId="ADAL" clId="{007B5472-20AA-4FC9-8751-D86A3325F54D}" dt="2022-02-07T22:16:50.650" v="0" actId="478"/>
          <ac:inkMkLst>
            <pc:docMk/>
            <pc:sldMk cId="4166794519" sldId="289"/>
            <ac:inkMk id="3" creationId="{58E70A64-EE4F-49EE-8CCF-4BD5087C89F8}"/>
          </ac:inkMkLst>
        </pc:inkChg>
        <pc:inkChg chg="add">
          <ac:chgData name="Ryan E Elstad" userId="b305b66b-ce08-47c9-976c-ee384b1f1d1f" providerId="ADAL" clId="{007B5472-20AA-4FC9-8751-D86A3325F54D}" dt="2022-02-07T23:47:12.116" v="1"/>
          <ac:inkMkLst>
            <pc:docMk/>
            <pc:sldMk cId="4166794519" sldId="289"/>
            <ac:inkMk id="4" creationId="{446B9BB4-FC9B-4501-9637-B7DCA460B24D}"/>
          </ac:inkMkLst>
        </pc:inkChg>
      </pc:sldChg>
      <pc:sldChg chg="addSp">
        <pc:chgData name="Ryan E Elstad" userId="b305b66b-ce08-47c9-976c-ee384b1f1d1f" providerId="ADAL" clId="{007B5472-20AA-4FC9-8751-D86A3325F54D}" dt="2022-02-07T23:47:12.116" v="1"/>
        <pc:sldMkLst>
          <pc:docMk/>
          <pc:sldMk cId="1015118015" sldId="299"/>
        </pc:sldMkLst>
        <pc:inkChg chg="add">
          <ac:chgData name="Ryan E Elstad" userId="b305b66b-ce08-47c9-976c-ee384b1f1d1f" providerId="ADAL" clId="{007B5472-20AA-4FC9-8751-D86A3325F54D}" dt="2022-02-07T23:47:12.116" v="1"/>
          <ac:inkMkLst>
            <pc:docMk/>
            <pc:sldMk cId="1015118015" sldId="299"/>
            <ac:inkMk id="4" creationId="{F6468972-498A-447B-A756-68D956951A8B}"/>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E4C69-96C1-40D8-AB5B-B7E8FFE6F228}" type="doc">
      <dgm:prSet loTypeId="urn:microsoft.com/office/officeart/2005/8/layout/equation1" loCatId="relationship" qsTypeId="urn:microsoft.com/office/officeart/2005/8/quickstyle/simple1" qsCatId="simple" csTypeId="urn:microsoft.com/office/officeart/2005/8/colors/accent2_1" csCatId="accent2" phldr="1"/>
      <dgm:spPr/>
    </dgm:pt>
    <dgm:pt modelId="{13296DD3-3D51-4E8A-8068-B5A5F8BBB3FD}">
      <dgm:prSet phldrT="[Text]"/>
      <dgm:spPr/>
      <dgm:t>
        <a:bodyPr/>
        <a:lstStyle/>
        <a:p>
          <a:r>
            <a:rPr lang="en-US" dirty="0"/>
            <a:t>Image</a:t>
          </a:r>
        </a:p>
      </dgm:t>
    </dgm:pt>
    <dgm:pt modelId="{02EA7956-62D3-485E-9CD6-A38467F81C1B}" type="parTrans" cxnId="{F2E1A8F1-750A-4C1A-9B34-84393FE3C073}">
      <dgm:prSet/>
      <dgm:spPr/>
      <dgm:t>
        <a:bodyPr/>
        <a:lstStyle/>
        <a:p>
          <a:endParaRPr lang="en-US"/>
        </a:p>
      </dgm:t>
    </dgm:pt>
    <dgm:pt modelId="{70079203-35D9-4575-9979-A045DBD35BFF}" type="sibTrans" cxnId="{F2E1A8F1-750A-4C1A-9B34-84393FE3C073}">
      <dgm:prSet/>
      <dgm:spPr/>
      <dgm:t>
        <a:bodyPr/>
        <a:lstStyle/>
        <a:p>
          <a:endParaRPr lang="en-US"/>
        </a:p>
      </dgm:t>
    </dgm:pt>
    <dgm:pt modelId="{9504C15E-4608-461B-925D-28CBB8F4E350}">
      <dgm:prSet phldrT="[Text]"/>
      <dgm:spPr/>
      <dgm:t>
        <a:bodyPr/>
        <a:lstStyle/>
        <a:p>
          <a:r>
            <a:rPr lang="en-US" dirty="0"/>
            <a:t>Volume (Config)</a:t>
          </a:r>
        </a:p>
      </dgm:t>
    </dgm:pt>
    <dgm:pt modelId="{116C1FE5-A860-4CC7-8E33-C7186E1A6CA7}" type="parTrans" cxnId="{487C4096-C51F-4FC7-8B86-A469FB0BBE44}">
      <dgm:prSet/>
      <dgm:spPr/>
      <dgm:t>
        <a:bodyPr/>
        <a:lstStyle/>
        <a:p>
          <a:endParaRPr lang="en-US"/>
        </a:p>
      </dgm:t>
    </dgm:pt>
    <dgm:pt modelId="{C949135E-F681-4252-B8CC-1254B4D67E6B}" type="sibTrans" cxnId="{487C4096-C51F-4FC7-8B86-A469FB0BBE44}">
      <dgm:prSet/>
      <dgm:spPr/>
      <dgm:t>
        <a:bodyPr/>
        <a:lstStyle/>
        <a:p>
          <a:endParaRPr lang="en-US"/>
        </a:p>
      </dgm:t>
    </dgm:pt>
    <dgm:pt modelId="{955A8F5C-EEE2-4E8A-B0A8-AA634E8F0831}">
      <dgm:prSet phldrT="[Text]"/>
      <dgm:spPr/>
      <dgm:t>
        <a:bodyPr/>
        <a:lstStyle/>
        <a:p>
          <a:r>
            <a:rPr lang="en-US" dirty="0"/>
            <a:t>Network (Config)</a:t>
          </a:r>
        </a:p>
      </dgm:t>
    </dgm:pt>
    <dgm:pt modelId="{559C5BFA-5E9C-4C59-8B52-96ED870530DD}" type="parTrans" cxnId="{6CEE689A-94AB-45B0-9CE9-C45005EE750B}">
      <dgm:prSet/>
      <dgm:spPr/>
      <dgm:t>
        <a:bodyPr/>
        <a:lstStyle/>
        <a:p>
          <a:endParaRPr lang="en-US"/>
        </a:p>
      </dgm:t>
    </dgm:pt>
    <dgm:pt modelId="{53EB70E1-D287-4E21-BF75-2B700C2091DE}" type="sibTrans" cxnId="{6CEE689A-94AB-45B0-9CE9-C45005EE750B}">
      <dgm:prSet/>
      <dgm:spPr/>
      <dgm:t>
        <a:bodyPr/>
        <a:lstStyle/>
        <a:p>
          <a:endParaRPr lang="en-US"/>
        </a:p>
      </dgm:t>
    </dgm:pt>
    <dgm:pt modelId="{58D2AB74-0BF9-4861-8B60-0AF85C529D96}">
      <dgm:prSet phldrT="[Text]"/>
      <dgm:spPr/>
      <dgm:t>
        <a:bodyPr/>
        <a:lstStyle/>
        <a:p>
          <a:r>
            <a:rPr lang="en-US" dirty="0"/>
            <a:t>Container</a:t>
          </a:r>
        </a:p>
      </dgm:t>
    </dgm:pt>
    <dgm:pt modelId="{501CDF93-ABD2-48D5-8B8A-507CF13758AF}" type="parTrans" cxnId="{BD4CF6E8-3122-4BD4-90A3-0B25F9F00F6D}">
      <dgm:prSet/>
      <dgm:spPr/>
      <dgm:t>
        <a:bodyPr/>
        <a:lstStyle/>
        <a:p>
          <a:endParaRPr lang="en-US"/>
        </a:p>
      </dgm:t>
    </dgm:pt>
    <dgm:pt modelId="{59CBD334-8454-424F-BE17-144C87708A41}" type="sibTrans" cxnId="{BD4CF6E8-3122-4BD4-90A3-0B25F9F00F6D}">
      <dgm:prSet/>
      <dgm:spPr/>
      <dgm:t>
        <a:bodyPr/>
        <a:lstStyle/>
        <a:p>
          <a:endParaRPr lang="en-US"/>
        </a:p>
      </dgm:t>
    </dgm:pt>
    <dgm:pt modelId="{3F5CBCC3-2DA5-41E0-8220-D18BCB5B3333}" type="pres">
      <dgm:prSet presAssocID="{E07E4C69-96C1-40D8-AB5B-B7E8FFE6F228}" presName="linearFlow" presStyleCnt="0">
        <dgm:presLayoutVars>
          <dgm:dir/>
          <dgm:resizeHandles val="exact"/>
        </dgm:presLayoutVars>
      </dgm:prSet>
      <dgm:spPr/>
    </dgm:pt>
    <dgm:pt modelId="{71861447-190D-4C6D-97C3-F765B04E05A7}" type="pres">
      <dgm:prSet presAssocID="{13296DD3-3D51-4E8A-8068-B5A5F8BBB3FD}" presName="node" presStyleLbl="node1" presStyleIdx="0" presStyleCnt="4">
        <dgm:presLayoutVars>
          <dgm:bulletEnabled val="1"/>
        </dgm:presLayoutVars>
      </dgm:prSet>
      <dgm:spPr/>
    </dgm:pt>
    <dgm:pt modelId="{8D7C6A4A-33B3-4688-BD5F-F5E98168EEBA}" type="pres">
      <dgm:prSet presAssocID="{70079203-35D9-4575-9979-A045DBD35BFF}" presName="spacerL" presStyleCnt="0"/>
      <dgm:spPr/>
    </dgm:pt>
    <dgm:pt modelId="{BC264EA7-A3C5-4F84-8138-665CE06E5509}" type="pres">
      <dgm:prSet presAssocID="{70079203-35D9-4575-9979-A045DBD35BFF}" presName="sibTrans" presStyleLbl="sibTrans2D1" presStyleIdx="0" presStyleCnt="3"/>
      <dgm:spPr/>
    </dgm:pt>
    <dgm:pt modelId="{DC5D52DA-94C1-407B-80EE-1733C3CDC6E3}" type="pres">
      <dgm:prSet presAssocID="{70079203-35D9-4575-9979-A045DBD35BFF}" presName="spacerR" presStyleCnt="0"/>
      <dgm:spPr/>
    </dgm:pt>
    <dgm:pt modelId="{11DB31FB-7E4C-4C33-B9C4-7C4A3A6AC837}" type="pres">
      <dgm:prSet presAssocID="{9504C15E-4608-461B-925D-28CBB8F4E350}" presName="node" presStyleLbl="node1" presStyleIdx="1" presStyleCnt="4" custLinFactNeighborY="-2550">
        <dgm:presLayoutVars>
          <dgm:bulletEnabled val="1"/>
        </dgm:presLayoutVars>
      </dgm:prSet>
      <dgm:spPr/>
    </dgm:pt>
    <dgm:pt modelId="{28E0BF0B-58F7-4CBA-AE28-3D73074B124B}" type="pres">
      <dgm:prSet presAssocID="{C949135E-F681-4252-B8CC-1254B4D67E6B}" presName="spacerL" presStyleCnt="0"/>
      <dgm:spPr/>
    </dgm:pt>
    <dgm:pt modelId="{CBF8CC2A-8B85-41D5-9F52-26B163B629A0}" type="pres">
      <dgm:prSet presAssocID="{C949135E-F681-4252-B8CC-1254B4D67E6B}" presName="sibTrans" presStyleLbl="sibTrans2D1" presStyleIdx="1" presStyleCnt="3"/>
      <dgm:spPr/>
    </dgm:pt>
    <dgm:pt modelId="{72A92C5E-707E-438C-B146-27A2FEEB2528}" type="pres">
      <dgm:prSet presAssocID="{C949135E-F681-4252-B8CC-1254B4D67E6B}" presName="spacerR" presStyleCnt="0"/>
      <dgm:spPr/>
    </dgm:pt>
    <dgm:pt modelId="{B80C7259-A2EE-4B44-BD67-991AB2805535}" type="pres">
      <dgm:prSet presAssocID="{955A8F5C-EEE2-4E8A-B0A8-AA634E8F0831}" presName="node" presStyleLbl="node1" presStyleIdx="2" presStyleCnt="4">
        <dgm:presLayoutVars>
          <dgm:bulletEnabled val="1"/>
        </dgm:presLayoutVars>
      </dgm:prSet>
      <dgm:spPr/>
    </dgm:pt>
    <dgm:pt modelId="{3AB127AE-2D4F-46A8-BC74-46D22B61A1F1}" type="pres">
      <dgm:prSet presAssocID="{53EB70E1-D287-4E21-BF75-2B700C2091DE}" presName="spacerL" presStyleCnt="0"/>
      <dgm:spPr/>
    </dgm:pt>
    <dgm:pt modelId="{0402460E-EFB8-4CA1-A242-CFBCB2AF01D6}" type="pres">
      <dgm:prSet presAssocID="{53EB70E1-D287-4E21-BF75-2B700C2091DE}" presName="sibTrans" presStyleLbl="sibTrans2D1" presStyleIdx="2" presStyleCnt="3"/>
      <dgm:spPr/>
    </dgm:pt>
    <dgm:pt modelId="{34E93B62-5B54-4A09-9F44-D3D2D09D997B}" type="pres">
      <dgm:prSet presAssocID="{53EB70E1-D287-4E21-BF75-2B700C2091DE}" presName="spacerR" presStyleCnt="0"/>
      <dgm:spPr/>
    </dgm:pt>
    <dgm:pt modelId="{5E8D3F0A-277F-4B54-AACE-B770EC4AE979}" type="pres">
      <dgm:prSet presAssocID="{58D2AB74-0BF9-4861-8B60-0AF85C529D96}" presName="node" presStyleLbl="node1" presStyleIdx="3" presStyleCnt="4">
        <dgm:presLayoutVars>
          <dgm:bulletEnabled val="1"/>
        </dgm:presLayoutVars>
      </dgm:prSet>
      <dgm:spPr/>
    </dgm:pt>
  </dgm:ptLst>
  <dgm:cxnLst>
    <dgm:cxn modelId="{941ACF01-CDED-4DCD-8CDB-2856BE20ED5A}" type="presOf" srcId="{9504C15E-4608-461B-925D-28CBB8F4E350}" destId="{11DB31FB-7E4C-4C33-B9C4-7C4A3A6AC837}" srcOrd="0" destOrd="0" presId="urn:microsoft.com/office/officeart/2005/8/layout/equation1"/>
    <dgm:cxn modelId="{79D4B610-5E91-443A-87EB-9DBCD2C37D69}" type="presOf" srcId="{70079203-35D9-4575-9979-A045DBD35BFF}" destId="{BC264EA7-A3C5-4F84-8138-665CE06E5509}" srcOrd="0" destOrd="0" presId="urn:microsoft.com/office/officeart/2005/8/layout/equation1"/>
    <dgm:cxn modelId="{6391F328-4A31-476D-BB08-4E85D68CE8FF}" type="presOf" srcId="{955A8F5C-EEE2-4E8A-B0A8-AA634E8F0831}" destId="{B80C7259-A2EE-4B44-BD67-991AB2805535}" srcOrd="0" destOrd="0" presId="urn:microsoft.com/office/officeart/2005/8/layout/equation1"/>
    <dgm:cxn modelId="{B91F0A5F-4DC0-49B6-9F73-111229751F90}" type="presOf" srcId="{58D2AB74-0BF9-4861-8B60-0AF85C529D96}" destId="{5E8D3F0A-277F-4B54-AACE-B770EC4AE979}" srcOrd="0" destOrd="0" presId="urn:microsoft.com/office/officeart/2005/8/layout/equation1"/>
    <dgm:cxn modelId="{94397C70-489B-43B4-9361-1517ACAAB4F9}" type="presOf" srcId="{E07E4C69-96C1-40D8-AB5B-B7E8FFE6F228}" destId="{3F5CBCC3-2DA5-41E0-8220-D18BCB5B3333}" srcOrd="0" destOrd="0" presId="urn:microsoft.com/office/officeart/2005/8/layout/equation1"/>
    <dgm:cxn modelId="{A576C873-F03B-40F8-B4D7-732958E5EB3F}" type="presOf" srcId="{13296DD3-3D51-4E8A-8068-B5A5F8BBB3FD}" destId="{71861447-190D-4C6D-97C3-F765B04E05A7}" srcOrd="0" destOrd="0" presId="urn:microsoft.com/office/officeart/2005/8/layout/equation1"/>
    <dgm:cxn modelId="{6803DB8D-06AD-430F-9C7C-ABCF1812D53C}" type="presOf" srcId="{53EB70E1-D287-4E21-BF75-2B700C2091DE}" destId="{0402460E-EFB8-4CA1-A242-CFBCB2AF01D6}" srcOrd="0" destOrd="0" presId="urn:microsoft.com/office/officeart/2005/8/layout/equation1"/>
    <dgm:cxn modelId="{487C4096-C51F-4FC7-8B86-A469FB0BBE44}" srcId="{E07E4C69-96C1-40D8-AB5B-B7E8FFE6F228}" destId="{9504C15E-4608-461B-925D-28CBB8F4E350}" srcOrd="1" destOrd="0" parTransId="{116C1FE5-A860-4CC7-8E33-C7186E1A6CA7}" sibTransId="{C949135E-F681-4252-B8CC-1254B4D67E6B}"/>
    <dgm:cxn modelId="{6CEE689A-94AB-45B0-9CE9-C45005EE750B}" srcId="{E07E4C69-96C1-40D8-AB5B-B7E8FFE6F228}" destId="{955A8F5C-EEE2-4E8A-B0A8-AA634E8F0831}" srcOrd="2" destOrd="0" parTransId="{559C5BFA-5E9C-4C59-8B52-96ED870530DD}" sibTransId="{53EB70E1-D287-4E21-BF75-2B700C2091DE}"/>
    <dgm:cxn modelId="{909053C8-F921-4EAF-A07E-689FBB02E141}" type="presOf" srcId="{C949135E-F681-4252-B8CC-1254B4D67E6B}" destId="{CBF8CC2A-8B85-41D5-9F52-26B163B629A0}" srcOrd="0" destOrd="0" presId="urn:microsoft.com/office/officeart/2005/8/layout/equation1"/>
    <dgm:cxn modelId="{BD4CF6E8-3122-4BD4-90A3-0B25F9F00F6D}" srcId="{E07E4C69-96C1-40D8-AB5B-B7E8FFE6F228}" destId="{58D2AB74-0BF9-4861-8B60-0AF85C529D96}" srcOrd="3" destOrd="0" parTransId="{501CDF93-ABD2-48D5-8B8A-507CF13758AF}" sibTransId="{59CBD334-8454-424F-BE17-144C87708A41}"/>
    <dgm:cxn modelId="{F2E1A8F1-750A-4C1A-9B34-84393FE3C073}" srcId="{E07E4C69-96C1-40D8-AB5B-B7E8FFE6F228}" destId="{13296DD3-3D51-4E8A-8068-B5A5F8BBB3FD}" srcOrd="0" destOrd="0" parTransId="{02EA7956-62D3-485E-9CD6-A38467F81C1B}" sibTransId="{70079203-35D9-4575-9979-A045DBD35BFF}"/>
    <dgm:cxn modelId="{A720F4F7-947B-42E5-9191-94FC2E1410CA}" type="presParOf" srcId="{3F5CBCC3-2DA5-41E0-8220-D18BCB5B3333}" destId="{71861447-190D-4C6D-97C3-F765B04E05A7}" srcOrd="0" destOrd="0" presId="urn:microsoft.com/office/officeart/2005/8/layout/equation1"/>
    <dgm:cxn modelId="{C54BA736-3AF7-4D67-A04A-E4DF99303DA1}" type="presParOf" srcId="{3F5CBCC3-2DA5-41E0-8220-D18BCB5B3333}" destId="{8D7C6A4A-33B3-4688-BD5F-F5E98168EEBA}" srcOrd="1" destOrd="0" presId="urn:microsoft.com/office/officeart/2005/8/layout/equation1"/>
    <dgm:cxn modelId="{3F75EAFA-EC87-4801-B57C-D94932415521}" type="presParOf" srcId="{3F5CBCC3-2DA5-41E0-8220-D18BCB5B3333}" destId="{BC264EA7-A3C5-4F84-8138-665CE06E5509}" srcOrd="2" destOrd="0" presId="urn:microsoft.com/office/officeart/2005/8/layout/equation1"/>
    <dgm:cxn modelId="{024F396A-99D8-465A-8A09-F9D8771E65F1}" type="presParOf" srcId="{3F5CBCC3-2DA5-41E0-8220-D18BCB5B3333}" destId="{DC5D52DA-94C1-407B-80EE-1733C3CDC6E3}" srcOrd="3" destOrd="0" presId="urn:microsoft.com/office/officeart/2005/8/layout/equation1"/>
    <dgm:cxn modelId="{AEBF1854-0692-489D-A5BC-3965399FD965}" type="presParOf" srcId="{3F5CBCC3-2DA5-41E0-8220-D18BCB5B3333}" destId="{11DB31FB-7E4C-4C33-B9C4-7C4A3A6AC837}" srcOrd="4" destOrd="0" presId="urn:microsoft.com/office/officeart/2005/8/layout/equation1"/>
    <dgm:cxn modelId="{F9CC545E-1B01-4127-B400-CF14BB836036}" type="presParOf" srcId="{3F5CBCC3-2DA5-41E0-8220-D18BCB5B3333}" destId="{28E0BF0B-58F7-4CBA-AE28-3D73074B124B}" srcOrd="5" destOrd="0" presId="urn:microsoft.com/office/officeart/2005/8/layout/equation1"/>
    <dgm:cxn modelId="{0CB1E947-32BD-4DA7-A9AC-D676347EA01B}" type="presParOf" srcId="{3F5CBCC3-2DA5-41E0-8220-D18BCB5B3333}" destId="{CBF8CC2A-8B85-41D5-9F52-26B163B629A0}" srcOrd="6" destOrd="0" presId="urn:microsoft.com/office/officeart/2005/8/layout/equation1"/>
    <dgm:cxn modelId="{3F5E0D94-469A-48C2-825F-548C392E4A96}" type="presParOf" srcId="{3F5CBCC3-2DA5-41E0-8220-D18BCB5B3333}" destId="{72A92C5E-707E-438C-B146-27A2FEEB2528}" srcOrd="7" destOrd="0" presId="urn:microsoft.com/office/officeart/2005/8/layout/equation1"/>
    <dgm:cxn modelId="{FEB7D26D-4DF0-47A2-A957-26250F207D9F}" type="presParOf" srcId="{3F5CBCC3-2DA5-41E0-8220-D18BCB5B3333}" destId="{B80C7259-A2EE-4B44-BD67-991AB2805535}" srcOrd="8" destOrd="0" presId="urn:microsoft.com/office/officeart/2005/8/layout/equation1"/>
    <dgm:cxn modelId="{66C6A4D1-3DB9-4B1A-A933-05793974FE4D}" type="presParOf" srcId="{3F5CBCC3-2DA5-41E0-8220-D18BCB5B3333}" destId="{3AB127AE-2D4F-46A8-BC74-46D22B61A1F1}" srcOrd="9" destOrd="0" presId="urn:microsoft.com/office/officeart/2005/8/layout/equation1"/>
    <dgm:cxn modelId="{99089482-608B-4438-BE68-877DFEFCB7DE}" type="presParOf" srcId="{3F5CBCC3-2DA5-41E0-8220-D18BCB5B3333}" destId="{0402460E-EFB8-4CA1-A242-CFBCB2AF01D6}" srcOrd="10" destOrd="0" presId="urn:microsoft.com/office/officeart/2005/8/layout/equation1"/>
    <dgm:cxn modelId="{31476514-FEEF-4FBE-A710-45591B398650}" type="presParOf" srcId="{3F5CBCC3-2DA5-41E0-8220-D18BCB5B3333}" destId="{34E93B62-5B54-4A09-9F44-D3D2D09D997B}" srcOrd="11" destOrd="0" presId="urn:microsoft.com/office/officeart/2005/8/layout/equation1"/>
    <dgm:cxn modelId="{1EE60FFA-C1B3-4AD8-A8F7-0156BB90C8FC}" type="presParOf" srcId="{3F5CBCC3-2DA5-41E0-8220-D18BCB5B3333}" destId="{5E8D3F0A-277F-4B54-AACE-B770EC4AE979}" srcOrd="12" destOrd="0" presId="urn:microsoft.com/office/officeart/2005/8/layout/equati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61447-190D-4C6D-97C3-F765B04E05A7}">
      <dsp:nvSpPr>
        <dsp:cNvPr id="0" name=""/>
        <dsp:cNvSpPr/>
      </dsp:nvSpPr>
      <dsp:spPr>
        <a:xfrm>
          <a:off x="3519" y="834830"/>
          <a:ext cx="977800" cy="9778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Image</a:t>
          </a:r>
        </a:p>
      </dsp:txBody>
      <dsp:txXfrm>
        <a:off x="146714" y="978025"/>
        <a:ext cx="691410" cy="691410"/>
      </dsp:txXfrm>
    </dsp:sp>
    <dsp:sp modelId="{BC264EA7-A3C5-4F84-8138-665CE06E5509}">
      <dsp:nvSpPr>
        <dsp:cNvPr id="0" name=""/>
        <dsp:cNvSpPr/>
      </dsp:nvSpPr>
      <dsp:spPr>
        <a:xfrm>
          <a:off x="1060717" y="1040168"/>
          <a:ext cx="567124" cy="567124"/>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135889" y="1257036"/>
        <a:ext cx="416780" cy="133388"/>
      </dsp:txXfrm>
    </dsp:sp>
    <dsp:sp modelId="{11DB31FB-7E4C-4C33-B9C4-7C4A3A6AC837}">
      <dsp:nvSpPr>
        <dsp:cNvPr id="0" name=""/>
        <dsp:cNvSpPr/>
      </dsp:nvSpPr>
      <dsp:spPr>
        <a:xfrm>
          <a:off x="1707239" y="809896"/>
          <a:ext cx="977800" cy="9778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Volume (Config)</a:t>
          </a:r>
        </a:p>
      </dsp:txBody>
      <dsp:txXfrm>
        <a:off x="1850434" y="953091"/>
        <a:ext cx="691410" cy="691410"/>
      </dsp:txXfrm>
    </dsp:sp>
    <dsp:sp modelId="{CBF8CC2A-8B85-41D5-9F52-26B163B629A0}">
      <dsp:nvSpPr>
        <dsp:cNvPr id="0" name=""/>
        <dsp:cNvSpPr/>
      </dsp:nvSpPr>
      <dsp:spPr>
        <a:xfrm>
          <a:off x="2764437" y="1040168"/>
          <a:ext cx="567124" cy="567124"/>
        </a:xfrm>
        <a:prstGeom prst="mathPlus">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839609" y="1257036"/>
        <a:ext cx="416780" cy="133388"/>
      </dsp:txXfrm>
    </dsp:sp>
    <dsp:sp modelId="{B80C7259-A2EE-4B44-BD67-991AB2805535}">
      <dsp:nvSpPr>
        <dsp:cNvPr id="0" name=""/>
        <dsp:cNvSpPr/>
      </dsp:nvSpPr>
      <dsp:spPr>
        <a:xfrm>
          <a:off x="3410959" y="834830"/>
          <a:ext cx="977800" cy="9778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Network (Config)</a:t>
          </a:r>
        </a:p>
      </dsp:txBody>
      <dsp:txXfrm>
        <a:off x="3554154" y="978025"/>
        <a:ext cx="691410" cy="691410"/>
      </dsp:txXfrm>
    </dsp:sp>
    <dsp:sp modelId="{0402460E-EFB8-4CA1-A242-CFBCB2AF01D6}">
      <dsp:nvSpPr>
        <dsp:cNvPr id="0" name=""/>
        <dsp:cNvSpPr/>
      </dsp:nvSpPr>
      <dsp:spPr>
        <a:xfrm>
          <a:off x="4468157" y="1040168"/>
          <a:ext cx="567124" cy="567124"/>
        </a:xfrm>
        <a:prstGeom prst="mathEqual">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543329" y="1156996"/>
        <a:ext cx="416780" cy="333468"/>
      </dsp:txXfrm>
    </dsp:sp>
    <dsp:sp modelId="{5E8D3F0A-277F-4B54-AACE-B770EC4AE979}">
      <dsp:nvSpPr>
        <dsp:cNvPr id="0" name=""/>
        <dsp:cNvSpPr/>
      </dsp:nvSpPr>
      <dsp:spPr>
        <a:xfrm>
          <a:off x="5114679" y="834830"/>
          <a:ext cx="977800" cy="9778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Container</a:t>
          </a:r>
        </a:p>
      </dsp:txBody>
      <dsp:txXfrm>
        <a:off x="5257874" y="978025"/>
        <a:ext cx="691410" cy="69141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5.59055" units="1/cm"/>
          <inkml:channelProperty channel="Y" name="resolution" value="37.76224" units="1/cm"/>
          <inkml:channelProperty channel="T" name="resolution" value="1" units="1/dev"/>
        </inkml:channelProperties>
      </inkml:inkSource>
      <inkml:timestamp xml:id="ts0" timeString="2022-02-07T23:43:52.714"/>
    </inkml:context>
    <inkml:brush xml:id="br0">
      <inkml:brushProperty name="width" value="0.05292" units="cm"/>
      <inkml:brushProperty name="height" value="0.05292" units="cm"/>
      <inkml:brushProperty name="color" value="#FF0000"/>
    </inkml:brush>
  </inkml:definitions>
  <inkml:trace contextRef="#ctx0" brushRef="#br0">26189 6257 0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D1512-2882-4C2C-B434-887E483D5F8F}" type="datetimeFigureOut">
              <a:rPr lang="en-US" smtClean="0"/>
              <a:t>9/14/2022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B844BF-3202-4618-BFC2-EE32DE4BEBCC}" type="slidenum">
              <a:rPr lang="en-US" smtClean="0"/>
              <a:t>‹#›</a:t>
            </a:fld>
            <a:endParaRPr lang="en-US"/>
          </a:p>
        </p:txBody>
      </p:sp>
    </p:spTree>
    <p:extLst>
      <p:ext uri="{BB962C8B-B14F-4D97-AF65-F5344CB8AC3E}">
        <p14:creationId xmlns:p14="http://schemas.microsoft.com/office/powerpoint/2010/main" val="155792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evopsdictionary.com/wiki/Damon_Edward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devopsdictionary.com/index.php?title=DevOps&amp;action=edit&amp;redlink=1" TargetMode="External"/><Relationship Id="rId4" Type="http://schemas.openxmlformats.org/officeDocument/2006/relationships/hyperlink" Target="http://devopsdictionary.com/index.php?title=John_Willis&amp;action=edit&amp;redlink=1"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finally now that we understand how systems come together, how data science products are deployed, and the complexities with managing the process we can now define DevOps because we can see the need for it. </a:t>
            </a:r>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2</a:t>
            </a:fld>
            <a:endParaRPr lang="en-US"/>
          </a:p>
        </p:txBody>
      </p:sp>
    </p:spTree>
    <p:extLst>
      <p:ext uri="{BB962C8B-B14F-4D97-AF65-F5344CB8AC3E}">
        <p14:creationId xmlns:p14="http://schemas.microsoft.com/office/powerpoint/2010/main" val="164325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446d77e98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g446d77e98a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46d77e98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446d77e98a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CAMS</a:t>
            </a:r>
            <a:r>
              <a:rPr lang="en-US" sz="1200" b="0" i="0" kern="1200" dirty="0">
                <a:solidFill>
                  <a:schemeClr val="tx1"/>
                </a:solidFill>
                <a:effectLst/>
                <a:latin typeface="+mn-lt"/>
                <a:ea typeface="+mn-ea"/>
                <a:cs typeface="+mn-cs"/>
              </a:rPr>
              <a:t> was first coined by </a:t>
            </a:r>
            <a:r>
              <a:rPr lang="en-US" sz="1200" b="0" i="0" u="none" strike="noStrike" kern="1200" dirty="0">
                <a:solidFill>
                  <a:schemeClr val="tx1"/>
                </a:solidFill>
                <a:effectLst/>
                <a:latin typeface="+mn-lt"/>
                <a:ea typeface="+mn-ea"/>
                <a:cs typeface="+mn-cs"/>
                <a:hlinkClick r:id="rId3" tooltip="Damon Edwards"/>
              </a:rPr>
              <a:t>Damon Edwards</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4" tooltip="John Willis (page does not exist)"/>
              </a:rPr>
              <a:t>John Willis</a:t>
            </a:r>
            <a:r>
              <a:rPr lang="en-US" sz="1200" b="0" i="0" kern="1200" dirty="0">
                <a:solidFill>
                  <a:schemeClr val="tx1"/>
                </a:solidFill>
                <a:effectLst/>
                <a:latin typeface="+mn-lt"/>
                <a:ea typeface="+mn-ea"/>
                <a:cs typeface="+mn-cs"/>
              </a:rPr>
              <a:t> at </a:t>
            </a:r>
            <a:r>
              <a:rPr lang="en-US" sz="1200" b="0" i="0" kern="1200" dirty="0" err="1">
                <a:solidFill>
                  <a:schemeClr val="tx1"/>
                </a:solidFill>
                <a:effectLst/>
                <a:latin typeface="+mn-lt"/>
                <a:ea typeface="+mn-ea"/>
                <a:cs typeface="+mn-cs"/>
              </a:rPr>
              <a:t>DevOpsDays</a:t>
            </a:r>
            <a:r>
              <a:rPr lang="en-US" sz="1200" b="0" i="0" kern="1200" dirty="0">
                <a:solidFill>
                  <a:schemeClr val="tx1"/>
                </a:solidFill>
                <a:effectLst/>
                <a:latin typeface="+mn-lt"/>
                <a:ea typeface="+mn-ea"/>
                <a:cs typeface="+mn-cs"/>
              </a:rPr>
              <a:t> Mountainview 2010 It is an acronym describing the core values of the </a:t>
            </a:r>
            <a:r>
              <a:rPr lang="en-US" sz="1200" b="0" i="0" u="none" strike="noStrike" kern="1200" dirty="0">
                <a:solidFill>
                  <a:schemeClr val="tx1"/>
                </a:solidFill>
                <a:effectLst/>
                <a:latin typeface="+mn-lt"/>
                <a:ea typeface="+mn-ea"/>
                <a:cs typeface="+mn-cs"/>
                <a:hlinkClick r:id="rId5" tooltip="DevOps (page does not exist)"/>
              </a:rPr>
              <a:t>DevOps Movement</a:t>
            </a:r>
            <a:r>
              <a:rPr lang="en-US" sz="1200" b="0" i="0" kern="1200" dirty="0">
                <a:solidFill>
                  <a:schemeClr val="tx1"/>
                </a:solidFill>
                <a:effectLst/>
                <a:latin typeface="+mn-lt"/>
                <a:ea typeface="+mn-ea"/>
                <a:cs typeface="+mn-cs"/>
              </a:rPr>
              <a:t>: Culture, Automation, Measurement, and Sharing.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t>
            </a:r>
            <a:r>
              <a:rPr lang="en-US" sz="1200" b="0" i="0" kern="1200" baseline="0" dirty="0">
                <a:solidFill>
                  <a:schemeClr val="tx1"/>
                </a:solidFill>
                <a:effectLst/>
                <a:latin typeface="+mn-lt"/>
                <a:ea typeface="+mn-ea"/>
                <a:cs typeface="+mn-cs"/>
              </a:rPr>
              <a:t> BULLETS]</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4</a:t>
            </a:fld>
            <a:endParaRPr lang="en-US"/>
          </a:p>
        </p:txBody>
      </p:sp>
    </p:spTree>
    <p:extLst>
      <p:ext uri="{BB962C8B-B14F-4D97-AF65-F5344CB8AC3E}">
        <p14:creationId xmlns:p14="http://schemas.microsoft.com/office/powerpoint/2010/main" val="186205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Systems thinking</a:t>
            </a:r>
            <a:r>
              <a:rPr lang="en-US" dirty="0"/>
              <a:t>  - imagine your systems as a whole not as parts</a:t>
            </a:r>
          </a:p>
          <a:p>
            <a:r>
              <a:rPr lang="en-US" b="1" dirty="0"/>
              <a:t>Culture of ownership</a:t>
            </a:r>
            <a:r>
              <a:rPr lang="en-US" dirty="0"/>
              <a:t> – over the entire system and process. Everyone on the team has the same vested interest whether you’re a DBA, Developer, Data Scientist, Systems Administrator</a:t>
            </a:r>
          </a:p>
          <a:p>
            <a:r>
              <a:rPr lang="en-US" b="1" dirty="0"/>
              <a:t>Shortening feedback loops</a:t>
            </a:r>
            <a:r>
              <a:rPr lang="en-US" dirty="0"/>
              <a:t> -  take less time to fix problems and achieve goals. Try not to bog yourself down in bureaucracy and process. </a:t>
            </a:r>
          </a:p>
          <a:p>
            <a:r>
              <a:rPr lang="en-US" b="1" dirty="0"/>
              <a:t>Culture of experimentation and learning - </a:t>
            </a:r>
            <a:r>
              <a:rPr lang="en-US" b="0" dirty="0"/>
              <a:t> focus on learning from your mistakes, and setup a technology environment which encourages and supports this.</a:t>
            </a:r>
            <a:endParaRPr lang="en-US" b="1" dirty="0"/>
          </a:p>
          <a:p>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5</a:t>
            </a:fld>
            <a:endParaRPr lang="en-US"/>
          </a:p>
        </p:txBody>
      </p:sp>
    </p:spTree>
    <p:extLst>
      <p:ext uri="{BB962C8B-B14F-4D97-AF65-F5344CB8AC3E}">
        <p14:creationId xmlns:p14="http://schemas.microsoft.com/office/powerpoint/2010/main" val="1564446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the Infrastructure as Code methodology we our systems </a:t>
            </a:r>
            <a:r>
              <a:rPr lang="en-US" dirty="0"/>
              <a:t>infrastructure as if it were code! </a:t>
            </a:r>
          </a:p>
          <a:p>
            <a:endParaRPr lang="en-US" dirty="0"/>
          </a:p>
          <a:p>
            <a:r>
              <a:rPr lang="en-US" dirty="0"/>
              <a:t>We Store configurations, dependencies and scripts to bootstrap your systems in a source code management (SCM) system like Git.</a:t>
            </a:r>
          </a:p>
          <a:p>
            <a:endParaRPr lang="en-US" dirty="0"/>
          </a:p>
          <a:p>
            <a:r>
              <a:rPr lang="en-US" dirty="0"/>
              <a:t>This allows you set-up and tear down environments and dependencies quickly and easily and deploy your systems in Dev, Test or Production.</a:t>
            </a:r>
          </a:p>
          <a:p>
            <a:endParaRPr lang="en-US" dirty="0"/>
          </a:p>
          <a:p>
            <a:r>
              <a:rPr lang="en-US" dirty="0"/>
              <a:t>In the grand scheme of things the servers (hardware and networks)</a:t>
            </a:r>
            <a:r>
              <a:rPr lang="en-US" baseline="0" dirty="0"/>
              <a:t> </a:t>
            </a:r>
            <a:r>
              <a:rPr lang="en-US" dirty="0"/>
              <a:t>are simply</a:t>
            </a:r>
            <a:r>
              <a:rPr lang="en-US" baseline="0" dirty="0"/>
              <a:t> a commodity or utility and have no strategic value at all.</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6</a:t>
            </a:fld>
            <a:endParaRPr lang="en-US"/>
          </a:p>
        </p:txBody>
      </p:sp>
    </p:spTree>
    <p:extLst>
      <p:ext uri="{BB962C8B-B14F-4D97-AF65-F5344CB8AC3E}">
        <p14:creationId xmlns:p14="http://schemas.microsoft.com/office/powerpoint/2010/main" val="4227259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mantra</a:t>
            </a:r>
            <a:r>
              <a:rPr lang="en-US" baseline="0" dirty="0"/>
              <a:t> of DevOps is “Treat Servers like Cattle, Not Pets”   </a:t>
            </a:r>
            <a:r>
              <a:rPr lang="en-US" dirty="0"/>
              <a:t>It’s important to recognize we’re talking about</a:t>
            </a:r>
            <a:r>
              <a:rPr lang="en-US" baseline="0" dirty="0"/>
              <a:t> HARDWARE here not the applications running on the hardware. We want the underlying infrastructure to be a commodity of storage network and compute . So the when we can design our application so that it is free to scale.  The big internet companies like Google, Facebook, and Yahoo learned this early on.</a:t>
            </a:r>
            <a:endParaRPr lang="en-US" dirty="0"/>
          </a:p>
        </p:txBody>
      </p:sp>
      <p:sp>
        <p:nvSpPr>
          <p:cNvPr id="4" name="Slide Number Placeholder 3"/>
          <p:cNvSpPr>
            <a:spLocks noGrp="1"/>
          </p:cNvSpPr>
          <p:nvPr>
            <p:ph type="sldNum" sz="quarter" idx="10"/>
          </p:nvPr>
        </p:nvSpPr>
        <p:spPr/>
        <p:txBody>
          <a:bodyPr/>
          <a:lstStyle/>
          <a:p>
            <a:fld id="{3E2FC9AB-7B39-4BAC-9708-E80D5B372A62}" type="slidenum">
              <a:rPr lang="en-US" smtClean="0"/>
              <a:t>7</a:t>
            </a:fld>
            <a:endParaRPr lang="en-US"/>
          </a:p>
        </p:txBody>
      </p:sp>
    </p:spTree>
    <p:extLst>
      <p:ext uri="{BB962C8B-B14F-4D97-AF65-F5344CB8AC3E}">
        <p14:creationId xmlns:p14="http://schemas.microsoft.com/office/powerpoint/2010/main" val="219302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tools which help us execute the philosophy behind DevOps. </a:t>
            </a:r>
          </a:p>
          <a:p>
            <a:endParaRPr lang="en-US" dirty="0"/>
          </a:p>
          <a:p>
            <a:pPr marL="171450" indent="-171450">
              <a:buFontTx/>
              <a:buChar char="-"/>
            </a:pPr>
            <a:r>
              <a:rPr lang="en-US" b="1" dirty="0"/>
              <a:t>Source Code Management </a:t>
            </a:r>
            <a:r>
              <a:rPr lang="en-US" b="0" dirty="0"/>
              <a:t>tools </a:t>
            </a:r>
            <a:r>
              <a:rPr lang="en-US" dirty="0"/>
              <a:t>like </a:t>
            </a:r>
            <a:r>
              <a:rPr lang="en-US" dirty="0" err="1"/>
              <a:t>Git</a:t>
            </a:r>
            <a:r>
              <a:rPr lang="en-US" baseline="0" dirty="0"/>
              <a:t> allow us to work collaboratively, store multiple versions of our code and configurations, manage releases, and track changes to not only our applications but our infrastructure dependencies too.</a:t>
            </a:r>
            <a:br>
              <a:rPr lang="en-US" baseline="0" dirty="0"/>
            </a:br>
            <a:endParaRPr lang="en-US" baseline="0" dirty="0"/>
          </a:p>
          <a:p>
            <a:pPr marL="171450" indent="-171450">
              <a:buFontTx/>
              <a:buChar char="-"/>
            </a:pPr>
            <a:r>
              <a:rPr lang="en-US" b="1" baseline="0" dirty="0"/>
              <a:t>Virtualization  and Containerization </a:t>
            </a:r>
            <a:r>
              <a:rPr lang="en-US" baseline="0" dirty="0"/>
              <a:t>tools are a key component which allows us to treat our servers like cattle, abstracting away an application’s dependencies so that they can be deployed easily to different hardware.</a:t>
            </a:r>
            <a:br>
              <a:rPr lang="en-US" baseline="0" dirty="0"/>
            </a:br>
            <a:endParaRPr lang="en-US" baseline="0" dirty="0"/>
          </a:p>
          <a:p>
            <a:pPr marL="171450" indent="-171450">
              <a:buFontTx/>
              <a:buChar char="-"/>
            </a:pPr>
            <a:r>
              <a:rPr lang="en-US" b="1" baseline="0" dirty="0"/>
              <a:t>Configuration Management </a:t>
            </a:r>
            <a:r>
              <a:rPr lang="en-US" b="0" baseline="0" dirty="0"/>
              <a:t> tools allow us to manage complete environment tools allow us to control and manage an application’s dependencies as a whole. In addition these tools allow us to push changes to existing systems.</a:t>
            </a:r>
          </a:p>
          <a:p>
            <a:pPr marL="171450" indent="-171450">
              <a:buFontTx/>
              <a:buChar char="-"/>
            </a:pPr>
            <a:endParaRPr lang="en-US" b="0" baseline="0" dirty="0"/>
          </a:p>
          <a:p>
            <a:pPr marL="171450" indent="-171450">
              <a:buFontTx/>
              <a:buChar char="-"/>
            </a:pPr>
            <a:r>
              <a:rPr lang="en-US" b="1" baseline="0" dirty="0"/>
              <a:t>Orchestration </a:t>
            </a:r>
            <a:r>
              <a:rPr lang="en-US" b="0" baseline="0" dirty="0"/>
              <a:t>tools are best thought of as the combination of containerization + configuration management. These platforms abstract away the compute, network and storage of your hardware resources into a virtual pool of resources which can be allocated to your application as needed.  Orchestration tools  represent the next logical progression of containerization and configuration management and many of them incorporate such technologies into their platform.</a:t>
            </a:r>
          </a:p>
          <a:p>
            <a:pPr marL="171450" indent="-171450">
              <a:buFontTx/>
              <a:buChar char="-"/>
            </a:pPr>
            <a:endParaRPr lang="en-US" b="0" baseline="0" dirty="0"/>
          </a:p>
          <a:p>
            <a:pPr marL="171450" indent="-171450">
              <a:buFontTx/>
              <a:buChar char="-"/>
            </a:pPr>
            <a:r>
              <a:rPr lang="en-US" b="1" dirty="0"/>
              <a:t>Continuous</a:t>
            </a:r>
            <a:r>
              <a:rPr lang="en-US" b="1" baseline="0" dirty="0"/>
              <a:t> Integration / Continuous Delivery </a:t>
            </a:r>
            <a:r>
              <a:rPr lang="en-US" b="0" baseline="0" dirty="0"/>
              <a:t> tools pick up code commits from source code management tools and execute a task. They can test committed code to ensure no new bugs were introduced, or work with orchestration tools to automatically deploy an application to a test environment for use by beta testers. Likewise, they can even deploy changes into production!</a:t>
            </a:r>
          </a:p>
          <a:p>
            <a:pPr marL="171450" indent="-171450">
              <a:buFontTx/>
              <a:buChar char="-"/>
            </a:pPr>
            <a:endParaRPr lang="en-US" b="0" baseline="0" dirty="0"/>
          </a:p>
          <a:p>
            <a:pPr marL="171450" indent="-171450">
              <a:buFontTx/>
              <a:buChar char="-"/>
            </a:pPr>
            <a:r>
              <a:rPr lang="en-US" b="1" baseline="0" dirty="0"/>
              <a:t>Monitoring / Logging </a:t>
            </a:r>
            <a:r>
              <a:rPr lang="en-US" b="0" baseline="0" dirty="0"/>
              <a:t>– one of the core values of </a:t>
            </a:r>
            <a:r>
              <a:rPr lang="en-US" b="0" baseline="0" dirty="0" err="1"/>
              <a:t>devops</a:t>
            </a:r>
            <a:r>
              <a:rPr lang="en-US" b="0" baseline="0" dirty="0"/>
              <a:t> is measurement, and these tools assist with that.  They help us determine if services crash and why, and can perform auto-restarts. They can collect </a:t>
            </a:r>
            <a:r>
              <a:rPr lang="en-US" b="0" baseline="0" dirty="0" err="1"/>
              <a:t>useage</a:t>
            </a:r>
            <a:r>
              <a:rPr lang="en-US" b="0" baseline="0" dirty="0"/>
              <a:t> data (telemetry) so we can measure how our users interact with our applications – valuable information which can be used to create new features and enhancements.</a:t>
            </a:r>
          </a:p>
          <a:p>
            <a:pPr marL="171450" indent="-171450">
              <a:buFontTx/>
              <a:buChar char="-"/>
            </a:pPr>
            <a:endParaRPr lang="en-US" b="0" baseline="0" dirty="0"/>
          </a:p>
          <a:p>
            <a:pPr marL="171450" indent="-171450">
              <a:buFontTx/>
              <a:buChar char="-"/>
            </a:pPr>
            <a:endParaRPr lang="en-US" b="0" baseline="0" dirty="0"/>
          </a:p>
          <a:p>
            <a:pPr marL="171450" indent="-171450">
              <a:buFontTx/>
              <a:buChar char="-"/>
            </a:pPr>
            <a:r>
              <a:rPr lang="en-US" b="0" baseline="0" dirty="0"/>
              <a:t>ELK </a:t>
            </a:r>
            <a:r>
              <a:rPr lang="en-US" b="0" baseline="0" dirty="0" err="1"/>
              <a:t>Elasticsearch</a:t>
            </a:r>
            <a:r>
              <a:rPr lang="en-US" b="0" baseline="0" dirty="0"/>
              <a:t> </a:t>
            </a:r>
            <a:r>
              <a:rPr lang="en-US" b="0" baseline="0" dirty="0" err="1"/>
              <a:t>Logstash</a:t>
            </a:r>
            <a:r>
              <a:rPr lang="en-US" b="0" baseline="0" dirty="0"/>
              <a:t> </a:t>
            </a:r>
            <a:r>
              <a:rPr lang="en-US" b="0" baseline="0" dirty="0" err="1"/>
              <a:t>Kibana</a:t>
            </a:r>
            <a:endParaRPr lang="en-US" b="1" dirty="0"/>
          </a:p>
        </p:txBody>
      </p:sp>
      <p:sp>
        <p:nvSpPr>
          <p:cNvPr id="4" name="Slide Number Placeholder 3"/>
          <p:cNvSpPr>
            <a:spLocks noGrp="1"/>
          </p:cNvSpPr>
          <p:nvPr>
            <p:ph type="sldNum" sz="quarter" idx="10"/>
          </p:nvPr>
        </p:nvSpPr>
        <p:spPr/>
        <p:txBody>
          <a:bodyPr/>
          <a:lstStyle/>
          <a:p>
            <a:fld id="{3E2FC9AB-7B39-4BAC-9708-E80D5B372A62}" type="slidenum">
              <a:rPr lang="en-US" smtClean="0"/>
              <a:t>8</a:t>
            </a:fld>
            <a:endParaRPr lang="en-US"/>
          </a:p>
        </p:txBody>
      </p:sp>
    </p:spTree>
    <p:extLst>
      <p:ext uri="{BB962C8B-B14F-4D97-AF65-F5344CB8AC3E}">
        <p14:creationId xmlns:p14="http://schemas.microsoft.com/office/powerpoint/2010/main" val="1731589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46d77e98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446d77e98a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46d77e98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446d77e98a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46d77e98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g446d77e98a_0_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1A7C-490B-4D50-8D29-61DD3DCDB2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7CCB1E-832F-4D0D-8779-C011A348A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D91701-6394-4CA0-82D3-9C6B7DFF954B}"/>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5" name="Footer Placeholder 4">
            <a:extLst>
              <a:ext uri="{FF2B5EF4-FFF2-40B4-BE49-F238E27FC236}">
                <a16:creationId xmlns:a16="http://schemas.microsoft.com/office/drawing/2014/main" id="{44AD7EFC-29CD-4FA4-99CB-BAF12B5DC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312CD-CA61-4F4C-8083-D496E16D85D1}"/>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384829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B0B45-12E3-447E-A5D4-451E68F3C6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8E1417-E04A-4B14-A9F6-2B9F4A38A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5CB77-979C-4359-806F-B22D1B671145}"/>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5" name="Footer Placeholder 4">
            <a:extLst>
              <a:ext uri="{FF2B5EF4-FFF2-40B4-BE49-F238E27FC236}">
                <a16:creationId xmlns:a16="http://schemas.microsoft.com/office/drawing/2014/main" id="{E5F8CA3B-6E61-478E-8542-697CF9CD34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2F9FD6-04C7-4029-8EB1-5045574A8F9A}"/>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17352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3350C-AEA2-4990-9615-0C96577A3D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1042B3-4D11-4464-B838-EE2FA4D374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47C885-F92B-4833-829E-894AD4531C13}"/>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5" name="Footer Placeholder 4">
            <a:extLst>
              <a:ext uri="{FF2B5EF4-FFF2-40B4-BE49-F238E27FC236}">
                <a16:creationId xmlns:a16="http://schemas.microsoft.com/office/drawing/2014/main" id="{4A88735D-1097-45C1-B1CB-75043B2D3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C7D3A-C17F-4670-AEC8-F825FFD5B061}"/>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193081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FDAAC-89C8-4E17-B884-ECC9C1ABB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E1DC1-A8B7-4E2B-ADB4-A38942F18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726F4-A807-41C5-8C17-9C8662F42315}"/>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5" name="Footer Placeholder 4">
            <a:extLst>
              <a:ext uri="{FF2B5EF4-FFF2-40B4-BE49-F238E27FC236}">
                <a16:creationId xmlns:a16="http://schemas.microsoft.com/office/drawing/2014/main" id="{53597AF5-8521-4F01-BB39-0E1A6C11E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814ED-5F14-438C-AF25-402FE49613C5}"/>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135918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A23E-1F00-4C08-871A-E07218964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B5AD9F-168D-4CD1-A95A-5596E7326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33F778-BFF5-4F6E-9052-DEF56CB1F710}"/>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5" name="Footer Placeholder 4">
            <a:extLst>
              <a:ext uri="{FF2B5EF4-FFF2-40B4-BE49-F238E27FC236}">
                <a16:creationId xmlns:a16="http://schemas.microsoft.com/office/drawing/2014/main" id="{0E3C983D-45D2-43A0-B21D-B13C9D26B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655B1-714A-4A9F-897D-79F37D4B4678}"/>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250451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27DE-4197-4A0F-BC50-48A2F7C156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11B74-483F-4B24-99FE-96ED0DC89C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CD5C9F-F932-4786-B8D6-D70EFABBE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6D4F33-4261-4039-A3DC-F3CC2D7136F6}"/>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6" name="Footer Placeholder 5">
            <a:extLst>
              <a:ext uri="{FF2B5EF4-FFF2-40B4-BE49-F238E27FC236}">
                <a16:creationId xmlns:a16="http://schemas.microsoft.com/office/drawing/2014/main" id="{08564D33-0F83-4F4F-B292-529479D2D0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25EEB-203D-49DB-8188-F130D9BB783D}"/>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354276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5146-E78B-4C9D-9CE2-8FD81CC168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FC3930-9832-454D-8686-9F0E68EF0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D961E-D0DB-4C74-AA1A-609A9EE5F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40CBC-2258-4C70-9E0A-5CDF22ED1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77A0DE-BA9A-48F6-860E-3CD323EC60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B6E5FC-309F-49C5-8F5E-8723760FB0F2}"/>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8" name="Footer Placeholder 7">
            <a:extLst>
              <a:ext uri="{FF2B5EF4-FFF2-40B4-BE49-F238E27FC236}">
                <a16:creationId xmlns:a16="http://schemas.microsoft.com/office/drawing/2014/main" id="{DD4563B9-F341-4898-9411-BDB7975D42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04C281-BF34-4237-BE85-FAF9B51CAE32}"/>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72217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A57D-2824-468C-9552-C922608F3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AC0915-4899-4A8C-AA7E-91B79447FE87}"/>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4" name="Footer Placeholder 3">
            <a:extLst>
              <a:ext uri="{FF2B5EF4-FFF2-40B4-BE49-F238E27FC236}">
                <a16:creationId xmlns:a16="http://schemas.microsoft.com/office/drawing/2014/main" id="{521E6113-EDAB-4525-BFAF-E488B38819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7A104F-5DD0-46F9-924D-8DDCC2FFD1A6}"/>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313011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D2768-403A-45F4-AEB9-B1E692EBD1AC}"/>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3" name="Footer Placeholder 2">
            <a:extLst>
              <a:ext uri="{FF2B5EF4-FFF2-40B4-BE49-F238E27FC236}">
                <a16:creationId xmlns:a16="http://schemas.microsoft.com/office/drawing/2014/main" id="{004D689C-BC5E-4141-BC18-C453CBC97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FC10B8-FC7B-43C3-A943-D94C6E41D410}"/>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2045230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43A27-4D3A-48D1-8411-DD579B9564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2F651A-4FD8-4ED6-9822-D3F1F414AC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1A349E-75CD-4994-849B-1EE2AEE4E7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AFF2B-260B-4A7B-A0E3-51D3284CFFA1}"/>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6" name="Footer Placeholder 5">
            <a:extLst>
              <a:ext uri="{FF2B5EF4-FFF2-40B4-BE49-F238E27FC236}">
                <a16:creationId xmlns:a16="http://schemas.microsoft.com/office/drawing/2014/main" id="{D4E3A07A-6D1B-42C5-A226-506FB9D96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9734B-A3DD-46F8-B92A-9DC0BD483B25}"/>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235786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8B3D-972F-41E4-BF85-BDC4E7C7F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0E28CE-0AD6-4E42-9C26-D5D4208AE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8246B-04C7-4E70-85C5-CC40790D3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2C327-75F5-4C27-99E0-7C5977A17D6F}"/>
              </a:ext>
            </a:extLst>
          </p:cNvPr>
          <p:cNvSpPr>
            <a:spLocks noGrp="1"/>
          </p:cNvSpPr>
          <p:nvPr>
            <p:ph type="dt" sz="half" idx="10"/>
          </p:nvPr>
        </p:nvSpPr>
        <p:spPr/>
        <p:txBody>
          <a:bodyPr/>
          <a:lstStyle/>
          <a:p>
            <a:fld id="{9CA03200-0C26-4A7A-9929-CE78C2C7D2E3}" type="datetimeFigureOut">
              <a:rPr lang="en-US" smtClean="0"/>
              <a:t>9/14/2022</a:t>
            </a:fld>
            <a:endParaRPr lang="en-US"/>
          </a:p>
        </p:txBody>
      </p:sp>
      <p:sp>
        <p:nvSpPr>
          <p:cNvPr id="6" name="Footer Placeholder 5">
            <a:extLst>
              <a:ext uri="{FF2B5EF4-FFF2-40B4-BE49-F238E27FC236}">
                <a16:creationId xmlns:a16="http://schemas.microsoft.com/office/drawing/2014/main" id="{B0782D61-B105-4033-8A75-61E2B6B774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FA03C-C6CD-4127-8CD7-6DDE24CD8A68}"/>
              </a:ext>
            </a:extLst>
          </p:cNvPr>
          <p:cNvSpPr>
            <a:spLocks noGrp="1"/>
          </p:cNvSpPr>
          <p:nvPr>
            <p:ph type="sldNum" sz="quarter" idx="12"/>
          </p:nvPr>
        </p:nvSpPr>
        <p:spPr/>
        <p:txBody>
          <a:bodyPr/>
          <a:lstStyle/>
          <a:p>
            <a:fld id="{D09515B7-E621-4CBE-9D08-066A984C60D0}" type="slidenum">
              <a:rPr lang="en-US" smtClean="0"/>
              <a:t>‹#›</a:t>
            </a:fld>
            <a:endParaRPr lang="en-US"/>
          </a:p>
        </p:txBody>
      </p:sp>
    </p:spTree>
    <p:extLst>
      <p:ext uri="{BB962C8B-B14F-4D97-AF65-F5344CB8AC3E}">
        <p14:creationId xmlns:p14="http://schemas.microsoft.com/office/powerpoint/2010/main" val="154526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3CA955-9353-4058-A249-9E96FBA15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630307-1C5D-4F10-8836-F56E88CFBC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ACDF4-691B-4392-830D-B2FEF53197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03200-0C26-4A7A-9929-CE78C2C7D2E3}" type="datetimeFigureOut">
              <a:rPr lang="en-US" smtClean="0"/>
              <a:t>9/14/2022</a:t>
            </a:fld>
            <a:endParaRPr lang="en-US"/>
          </a:p>
        </p:txBody>
      </p:sp>
      <p:sp>
        <p:nvSpPr>
          <p:cNvPr id="5" name="Footer Placeholder 4">
            <a:extLst>
              <a:ext uri="{FF2B5EF4-FFF2-40B4-BE49-F238E27FC236}">
                <a16:creationId xmlns:a16="http://schemas.microsoft.com/office/drawing/2014/main" id="{998765E8-1903-44D0-B84B-D17FCBD8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2B323C-84D0-4FCE-8860-8402C5D97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515B7-E621-4CBE-9D08-066A984C60D0}" type="slidenum">
              <a:rPr lang="en-US" smtClean="0"/>
              <a:t>‹#›</a:t>
            </a:fld>
            <a:endParaRPr lang="en-US"/>
          </a:p>
        </p:txBody>
      </p:sp>
    </p:spTree>
    <p:extLst>
      <p:ext uri="{BB962C8B-B14F-4D97-AF65-F5344CB8AC3E}">
        <p14:creationId xmlns:p14="http://schemas.microsoft.com/office/powerpoint/2010/main" val="56503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microsoft.com/en-us/azure/virtual-machines/linux/expand-disk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ecr/" TargetMode="External"/><Relationship Id="rId2" Type="http://schemas.openxmlformats.org/officeDocument/2006/relationships/hyperlink" Target="https://azure.microsoft.com/en-us/services/container-registry/"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39DB1E-1BEE-43EC-B440-4FE1BAE2298F}"/>
              </a:ext>
            </a:extLst>
          </p:cNvPr>
          <p:cNvSpPr>
            <a:spLocks noGrp="1"/>
          </p:cNvSpPr>
          <p:nvPr>
            <p:ph type="ctrTitle"/>
          </p:nvPr>
        </p:nvSpPr>
        <p:spPr/>
        <p:txBody>
          <a:bodyPr/>
          <a:lstStyle/>
          <a:p>
            <a:r>
              <a:rPr lang="en-US" dirty="0"/>
              <a:t>DevOps</a:t>
            </a:r>
          </a:p>
        </p:txBody>
      </p:sp>
      <p:sp>
        <p:nvSpPr>
          <p:cNvPr id="5" name="Subtitle 4">
            <a:extLst>
              <a:ext uri="{FF2B5EF4-FFF2-40B4-BE49-F238E27FC236}">
                <a16:creationId xmlns:a16="http://schemas.microsoft.com/office/drawing/2014/main" id="{D229E23D-218A-42D6-B6BC-9A6B003C848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951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Containerization</a:t>
            </a:r>
          </a:p>
        </p:txBody>
      </p:sp>
      <p:sp>
        <p:nvSpPr>
          <p:cNvPr id="3" name="Content Placeholder 2"/>
          <p:cNvSpPr>
            <a:spLocks noGrp="1"/>
          </p:cNvSpPr>
          <p:nvPr>
            <p:ph sz="quarter" idx="1"/>
          </p:nvPr>
        </p:nvSpPr>
        <p:spPr/>
        <p:txBody>
          <a:bodyPr>
            <a:normAutofit/>
          </a:bodyPr>
          <a:lstStyle/>
          <a:p>
            <a:r>
              <a:rPr lang="en-US" dirty="0"/>
              <a:t>Containerization is a form of virtualization at the application level</a:t>
            </a:r>
          </a:p>
          <a:p>
            <a:r>
              <a:rPr lang="en-US" dirty="0"/>
              <a:t>Containers run on the host operating system or in a host-based virtual machine</a:t>
            </a:r>
          </a:p>
          <a:p>
            <a:r>
              <a:rPr lang="en-US" dirty="0"/>
              <a:t>It was designed to overcome a key limitation of host virtualization </a:t>
            </a:r>
          </a:p>
          <a:p>
            <a:endParaRPr lang="en-US" dirty="0"/>
          </a:p>
        </p:txBody>
      </p:sp>
      <p:sp>
        <p:nvSpPr>
          <p:cNvPr id="4" name="Date Placeholder 3"/>
          <p:cNvSpPr>
            <a:spLocks noGrp="1"/>
          </p:cNvSpPr>
          <p:nvPr>
            <p:ph type="dt" sz="half" idx="10"/>
          </p:nvPr>
        </p:nvSpPr>
        <p:spPr/>
        <p:txBody>
          <a:bodyPr/>
          <a:lstStyle/>
          <a:p>
            <a:fld id="{75210D0A-D8E8-49BD-8842-56A2441833BC}" type="datetime1">
              <a:rPr lang="en-US" smtClean="0"/>
              <a:t>9/14/2022</a:t>
            </a:fld>
            <a:endParaRPr lang="en-US" dirty="0"/>
          </a:p>
        </p:txBody>
      </p:sp>
      <p:sp>
        <p:nvSpPr>
          <p:cNvPr id="5" name="Footer Placeholder 4"/>
          <p:cNvSpPr>
            <a:spLocks noGrp="1"/>
          </p:cNvSpPr>
          <p:nvPr>
            <p:ph type="ftr" sz="quarter" idx="11"/>
          </p:nvPr>
        </p:nvSpPr>
        <p:spPr/>
        <p:txBody>
          <a:bodyPr/>
          <a:lstStyle/>
          <a:p>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10</a:t>
            </a:fld>
            <a:endParaRPr lang="en-US" dirty="0"/>
          </a:p>
        </p:txBody>
      </p:sp>
    </p:spTree>
    <p:extLst>
      <p:ext uri="{BB962C8B-B14F-4D97-AF65-F5344CB8AC3E}">
        <p14:creationId xmlns:p14="http://schemas.microsoft.com/office/powerpoint/2010/main" val="3629733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11F6-521C-4D2D-A5F7-AEEE33BF0706}"/>
              </a:ext>
            </a:extLst>
          </p:cNvPr>
          <p:cNvSpPr>
            <a:spLocks noGrp="1"/>
          </p:cNvSpPr>
          <p:nvPr>
            <p:ph type="title"/>
          </p:nvPr>
        </p:nvSpPr>
        <p:spPr>
          <a:xfrm>
            <a:off x="2152650" y="365127"/>
            <a:ext cx="7886700" cy="1325563"/>
          </a:xfrm>
        </p:spPr>
        <p:txBody>
          <a:bodyPr/>
          <a:lstStyle/>
          <a:p>
            <a:r>
              <a:rPr lang="en-US" dirty="0"/>
              <a:t>Host based Virtualization Is Heavy</a:t>
            </a:r>
          </a:p>
        </p:txBody>
      </p:sp>
      <p:sp>
        <p:nvSpPr>
          <p:cNvPr id="17" name="Rectangle 16">
            <a:extLst>
              <a:ext uri="{FF2B5EF4-FFF2-40B4-BE49-F238E27FC236}">
                <a16:creationId xmlns:a16="http://schemas.microsoft.com/office/drawing/2014/main" id="{D3F62791-3972-4F7D-9D6B-61468D8151E6}"/>
              </a:ext>
            </a:extLst>
          </p:cNvPr>
          <p:cNvSpPr/>
          <p:nvPr/>
        </p:nvSpPr>
        <p:spPr>
          <a:xfrm>
            <a:off x="3873957" y="2909176"/>
            <a:ext cx="14682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a:t>
            </a:r>
            <a:br>
              <a:rPr lang="en-US" sz="1600" dirty="0"/>
            </a:br>
            <a:r>
              <a:rPr lang="en-US" sz="1600" dirty="0"/>
              <a:t>Server</a:t>
            </a:r>
          </a:p>
        </p:txBody>
      </p:sp>
      <p:sp>
        <p:nvSpPr>
          <p:cNvPr id="19" name="Rectangle 18">
            <a:extLst>
              <a:ext uri="{FF2B5EF4-FFF2-40B4-BE49-F238E27FC236}">
                <a16:creationId xmlns:a16="http://schemas.microsoft.com/office/drawing/2014/main" id="{DC61C19E-57F7-4FCE-9E8F-19A02B4DE84F}"/>
              </a:ext>
            </a:extLst>
          </p:cNvPr>
          <p:cNvSpPr/>
          <p:nvPr/>
        </p:nvSpPr>
        <p:spPr>
          <a:xfrm>
            <a:off x="3862806" y="3499570"/>
            <a:ext cx="1468232"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Web App</a:t>
            </a:r>
            <a:endParaRPr lang="en-US" sz="1600" dirty="0"/>
          </a:p>
        </p:txBody>
      </p:sp>
      <p:sp>
        <p:nvSpPr>
          <p:cNvPr id="21" name="Rectangle 20">
            <a:extLst>
              <a:ext uri="{FF2B5EF4-FFF2-40B4-BE49-F238E27FC236}">
                <a16:creationId xmlns:a16="http://schemas.microsoft.com/office/drawing/2014/main" id="{E6216995-5F09-4F49-8D9C-767F190FF126}"/>
              </a:ext>
            </a:extLst>
          </p:cNvPr>
          <p:cNvSpPr/>
          <p:nvPr/>
        </p:nvSpPr>
        <p:spPr>
          <a:xfrm>
            <a:off x="3873958" y="4158055"/>
            <a:ext cx="1457081"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24" name="Rectangle 23">
            <a:extLst>
              <a:ext uri="{FF2B5EF4-FFF2-40B4-BE49-F238E27FC236}">
                <a16:creationId xmlns:a16="http://schemas.microsoft.com/office/drawing/2014/main" id="{83B355DD-AA91-48AD-9EC1-CAE1E3B5582C}"/>
              </a:ext>
            </a:extLst>
          </p:cNvPr>
          <p:cNvSpPr/>
          <p:nvPr/>
        </p:nvSpPr>
        <p:spPr>
          <a:xfrm>
            <a:off x="3881126" y="4768910"/>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VMWare ESX (Hypervisor)</a:t>
            </a:r>
          </a:p>
        </p:txBody>
      </p:sp>
      <p:sp>
        <p:nvSpPr>
          <p:cNvPr id="25" name="Rectangle 24">
            <a:extLst>
              <a:ext uri="{FF2B5EF4-FFF2-40B4-BE49-F238E27FC236}">
                <a16:creationId xmlns:a16="http://schemas.microsoft.com/office/drawing/2014/main" id="{4053C6C3-D523-4598-AF71-DFF7ADF5C15F}"/>
              </a:ext>
            </a:extLst>
          </p:cNvPr>
          <p:cNvSpPr/>
          <p:nvPr/>
        </p:nvSpPr>
        <p:spPr>
          <a:xfrm>
            <a:off x="3881124" y="5278204"/>
            <a:ext cx="4379914" cy="436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Dell PowerEdge (Hardware)</a:t>
            </a:r>
          </a:p>
        </p:txBody>
      </p:sp>
      <p:sp>
        <p:nvSpPr>
          <p:cNvPr id="26" name="Rectangle 25">
            <a:extLst>
              <a:ext uri="{FF2B5EF4-FFF2-40B4-BE49-F238E27FC236}">
                <a16:creationId xmlns:a16="http://schemas.microsoft.com/office/drawing/2014/main" id="{CB7177C9-8CD7-4413-B1D2-C0524DE49C62}"/>
              </a:ext>
            </a:extLst>
          </p:cNvPr>
          <p:cNvSpPr/>
          <p:nvPr/>
        </p:nvSpPr>
        <p:spPr>
          <a:xfrm>
            <a:off x="6864196" y="4179622"/>
            <a:ext cx="1396842"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27" name="Rectangle 26">
            <a:extLst>
              <a:ext uri="{FF2B5EF4-FFF2-40B4-BE49-F238E27FC236}">
                <a16:creationId xmlns:a16="http://schemas.microsoft.com/office/drawing/2014/main" id="{DA37755E-CFFB-4BC8-A213-1D8DC2FA524B}"/>
              </a:ext>
            </a:extLst>
          </p:cNvPr>
          <p:cNvSpPr/>
          <p:nvPr/>
        </p:nvSpPr>
        <p:spPr>
          <a:xfrm>
            <a:off x="5399196" y="4171984"/>
            <a:ext cx="1396842" cy="5167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Linux (OS)</a:t>
            </a:r>
          </a:p>
        </p:txBody>
      </p:sp>
      <p:sp>
        <p:nvSpPr>
          <p:cNvPr id="28" name="Rectangle 27">
            <a:extLst>
              <a:ext uri="{FF2B5EF4-FFF2-40B4-BE49-F238E27FC236}">
                <a16:creationId xmlns:a16="http://schemas.microsoft.com/office/drawing/2014/main" id="{2ECC27DE-4846-4665-B7EA-754BF0CA1976}"/>
              </a:ext>
            </a:extLst>
          </p:cNvPr>
          <p:cNvSpPr/>
          <p:nvPr/>
        </p:nvSpPr>
        <p:spPr>
          <a:xfrm>
            <a:off x="5399196" y="3499570"/>
            <a:ext cx="1393608"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DNS</a:t>
            </a:r>
            <a:endParaRPr lang="en-US" sz="1600" dirty="0"/>
          </a:p>
        </p:txBody>
      </p:sp>
      <p:sp>
        <p:nvSpPr>
          <p:cNvPr id="29" name="Rectangle 28">
            <a:extLst>
              <a:ext uri="{FF2B5EF4-FFF2-40B4-BE49-F238E27FC236}">
                <a16:creationId xmlns:a16="http://schemas.microsoft.com/office/drawing/2014/main" id="{843FF885-4457-490D-9FC5-A7154B2A65BF}"/>
              </a:ext>
            </a:extLst>
          </p:cNvPr>
          <p:cNvSpPr/>
          <p:nvPr/>
        </p:nvSpPr>
        <p:spPr>
          <a:xfrm>
            <a:off x="6860963" y="3499570"/>
            <a:ext cx="1400075"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Database</a:t>
            </a:r>
            <a:endParaRPr lang="en-US" sz="1600" dirty="0"/>
          </a:p>
        </p:txBody>
      </p:sp>
      <p:sp>
        <p:nvSpPr>
          <p:cNvPr id="30" name="Rectangle 29">
            <a:extLst>
              <a:ext uri="{FF2B5EF4-FFF2-40B4-BE49-F238E27FC236}">
                <a16:creationId xmlns:a16="http://schemas.microsoft.com/office/drawing/2014/main" id="{18000331-2AEB-46AE-A989-3DF9B1A5767C}"/>
              </a:ext>
            </a:extLst>
          </p:cNvPr>
          <p:cNvSpPr/>
          <p:nvPr/>
        </p:nvSpPr>
        <p:spPr>
          <a:xfrm>
            <a:off x="6867429" y="2901789"/>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Database</a:t>
            </a:r>
            <a:br>
              <a:rPr lang="en-US" sz="1600" dirty="0"/>
            </a:br>
            <a:r>
              <a:rPr lang="en-US" sz="1600" dirty="0"/>
              <a:t>Server</a:t>
            </a:r>
          </a:p>
        </p:txBody>
      </p:sp>
      <p:sp>
        <p:nvSpPr>
          <p:cNvPr id="31" name="Rectangle 30">
            <a:extLst>
              <a:ext uri="{FF2B5EF4-FFF2-40B4-BE49-F238E27FC236}">
                <a16:creationId xmlns:a16="http://schemas.microsoft.com/office/drawing/2014/main" id="{12D5543E-4A6D-49EC-8B1B-E16BDC50A343}"/>
              </a:ext>
            </a:extLst>
          </p:cNvPr>
          <p:cNvSpPr/>
          <p:nvPr/>
        </p:nvSpPr>
        <p:spPr>
          <a:xfrm>
            <a:off x="5399196" y="2905068"/>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DNS</a:t>
            </a:r>
            <a:br>
              <a:rPr lang="en-US" sz="1600" dirty="0"/>
            </a:br>
            <a:r>
              <a:rPr lang="en-US" sz="1600" dirty="0"/>
              <a:t>Server</a:t>
            </a:r>
          </a:p>
        </p:txBody>
      </p:sp>
    </p:spTree>
    <p:extLst>
      <p:ext uri="{BB962C8B-B14F-4D97-AF65-F5344CB8AC3E}">
        <p14:creationId xmlns:p14="http://schemas.microsoft.com/office/powerpoint/2010/main" val="4166794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3089-F332-4BAE-B270-6F71C04A9CAA}"/>
              </a:ext>
            </a:extLst>
          </p:cNvPr>
          <p:cNvSpPr>
            <a:spLocks noGrp="1"/>
          </p:cNvSpPr>
          <p:nvPr>
            <p:ph type="title"/>
          </p:nvPr>
        </p:nvSpPr>
        <p:spPr/>
        <p:txBody>
          <a:bodyPr/>
          <a:lstStyle/>
          <a:p>
            <a:r>
              <a:rPr lang="en-US" dirty="0"/>
              <a:t>Why is it heavy?</a:t>
            </a:r>
          </a:p>
        </p:txBody>
      </p:sp>
      <p:sp>
        <p:nvSpPr>
          <p:cNvPr id="3" name="Content Placeholder 2">
            <a:extLst>
              <a:ext uri="{FF2B5EF4-FFF2-40B4-BE49-F238E27FC236}">
                <a16:creationId xmlns:a16="http://schemas.microsoft.com/office/drawing/2014/main" id="{1886624D-5B19-47FB-9E51-10E01B56291C}"/>
              </a:ext>
            </a:extLst>
          </p:cNvPr>
          <p:cNvSpPr>
            <a:spLocks noGrp="1"/>
          </p:cNvSpPr>
          <p:nvPr>
            <p:ph idx="1"/>
          </p:nvPr>
        </p:nvSpPr>
        <p:spPr/>
        <p:txBody>
          <a:bodyPr/>
          <a:lstStyle/>
          <a:p>
            <a:r>
              <a:rPr lang="en-US" dirty="0"/>
              <a:t>With host virtualization the services share hardware resources only</a:t>
            </a:r>
          </a:p>
          <a:p>
            <a:pPr lvl="1"/>
            <a:r>
              <a:rPr lang="en-US" dirty="0"/>
              <a:t>There has to be an OS to use the hardware resources</a:t>
            </a:r>
          </a:p>
          <a:p>
            <a:pPr lvl="1"/>
            <a:r>
              <a:rPr lang="en-US" dirty="0"/>
              <a:t>The default virtual hard disk size for the operating system (OS) is typically 30 GB on a Linux VM in Azure. </a:t>
            </a:r>
            <a:r>
              <a:rPr lang="en-US" sz="1200" dirty="0"/>
              <a:t>(</a:t>
            </a:r>
            <a:r>
              <a:rPr lang="en-US" sz="1200" dirty="0">
                <a:hlinkClick r:id="rId2"/>
              </a:rPr>
              <a:t>https://docs.microsoft.com/en-us/azure/virtual-machines/linux/expand-disks</a:t>
            </a:r>
            <a:r>
              <a:rPr lang="en-US" sz="1200" dirty="0"/>
              <a:t>)</a:t>
            </a:r>
          </a:p>
          <a:p>
            <a:pPr lvl="1"/>
            <a:r>
              <a:rPr lang="en-US" dirty="0"/>
              <a:t>NodeJS docker container size is &lt; 1GB</a:t>
            </a:r>
          </a:p>
          <a:p>
            <a:pPr lvl="1"/>
            <a:endParaRPr lang="en-US" dirty="0"/>
          </a:p>
        </p:txBody>
      </p:sp>
      <p:sp>
        <p:nvSpPr>
          <p:cNvPr id="4" name="Content Placeholder 2">
            <a:extLst>
              <a:ext uri="{FF2B5EF4-FFF2-40B4-BE49-F238E27FC236}">
                <a16:creationId xmlns:a16="http://schemas.microsoft.com/office/drawing/2014/main" id="{8BA64ED3-9D02-4333-ACD0-AF526B22DC17}"/>
              </a:ext>
            </a:extLst>
          </p:cNvPr>
          <p:cNvSpPr txBox="1">
            <a:spLocks/>
          </p:cNvSpPr>
          <p:nvPr/>
        </p:nvSpPr>
        <p:spPr>
          <a:xfrm>
            <a:off x="2152651" y="1825625"/>
            <a:ext cx="3389897" cy="4540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56291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3089-F332-4BAE-B270-6F71C04A9CAA}"/>
              </a:ext>
            </a:extLst>
          </p:cNvPr>
          <p:cNvSpPr>
            <a:spLocks noGrp="1"/>
          </p:cNvSpPr>
          <p:nvPr>
            <p:ph type="title"/>
          </p:nvPr>
        </p:nvSpPr>
        <p:spPr/>
        <p:txBody>
          <a:bodyPr/>
          <a:lstStyle/>
          <a:p>
            <a:r>
              <a:rPr lang="en-US" dirty="0"/>
              <a:t>Why is it heavy?</a:t>
            </a:r>
          </a:p>
        </p:txBody>
      </p:sp>
      <p:sp>
        <p:nvSpPr>
          <p:cNvPr id="3" name="Content Placeholder 2">
            <a:extLst>
              <a:ext uri="{FF2B5EF4-FFF2-40B4-BE49-F238E27FC236}">
                <a16:creationId xmlns:a16="http://schemas.microsoft.com/office/drawing/2014/main" id="{1886624D-5B19-47FB-9E51-10E01B56291C}"/>
              </a:ext>
            </a:extLst>
          </p:cNvPr>
          <p:cNvSpPr>
            <a:spLocks noGrp="1"/>
          </p:cNvSpPr>
          <p:nvPr>
            <p:ph idx="1"/>
          </p:nvPr>
        </p:nvSpPr>
        <p:spPr/>
        <p:txBody>
          <a:bodyPr/>
          <a:lstStyle/>
          <a:p>
            <a:r>
              <a:rPr lang="en-US" dirty="0"/>
              <a:t>The operating system and configuration settings must be maintained on each virtual host</a:t>
            </a:r>
          </a:p>
          <a:p>
            <a:r>
              <a:rPr lang="en-US" dirty="0"/>
              <a:t>This creates a maintenance nightmare as it is easy to setup virtualized hosts but difficult and time consuming to maintain them.</a:t>
            </a:r>
          </a:p>
          <a:p>
            <a:endParaRPr lang="en-US" dirty="0"/>
          </a:p>
        </p:txBody>
      </p:sp>
      <p:sp>
        <p:nvSpPr>
          <p:cNvPr id="4" name="Content Placeholder 2">
            <a:extLst>
              <a:ext uri="{FF2B5EF4-FFF2-40B4-BE49-F238E27FC236}">
                <a16:creationId xmlns:a16="http://schemas.microsoft.com/office/drawing/2014/main" id="{8BA64ED3-9D02-4333-ACD0-AF526B22DC17}"/>
              </a:ext>
            </a:extLst>
          </p:cNvPr>
          <p:cNvSpPr txBox="1">
            <a:spLocks/>
          </p:cNvSpPr>
          <p:nvPr/>
        </p:nvSpPr>
        <p:spPr>
          <a:xfrm>
            <a:off x="2152651" y="1825625"/>
            <a:ext cx="3389897" cy="4540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7470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E86B-7F4D-4182-BBA7-D5CC022DA7FB}"/>
              </a:ext>
            </a:extLst>
          </p:cNvPr>
          <p:cNvSpPr>
            <a:spLocks noGrp="1"/>
          </p:cNvSpPr>
          <p:nvPr>
            <p:ph type="title"/>
          </p:nvPr>
        </p:nvSpPr>
        <p:spPr/>
        <p:txBody>
          <a:bodyPr/>
          <a:lstStyle/>
          <a:p>
            <a:r>
              <a:rPr lang="en-US" dirty="0"/>
              <a:t>Containers are lighter weight</a:t>
            </a:r>
          </a:p>
        </p:txBody>
      </p:sp>
      <p:sp>
        <p:nvSpPr>
          <p:cNvPr id="4" name="Rectangle 3">
            <a:extLst>
              <a:ext uri="{FF2B5EF4-FFF2-40B4-BE49-F238E27FC236}">
                <a16:creationId xmlns:a16="http://schemas.microsoft.com/office/drawing/2014/main" id="{3CBFC005-6529-406F-AB65-1F91C955A4E1}"/>
              </a:ext>
            </a:extLst>
          </p:cNvPr>
          <p:cNvSpPr/>
          <p:nvPr/>
        </p:nvSpPr>
        <p:spPr>
          <a:xfrm>
            <a:off x="3958465" y="2314674"/>
            <a:ext cx="1468231"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Web</a:t>
            </a:r>
            <a:br>
              <a:rPr lang="en-US" sz="1600" dirty="0"/>
            </a:br>
            <a:r>
              <a:rPr lang="en-US" sz="1600" dirty="0"/>
              <a:t>Server</a:t>
            </a:r>
          </a:p>
        </p:txBody>
      </p:sp>
      <p:sp>
        <p:nvSpPr>
          <p:cNvPr id="5" name="Rectangle 4">
            <a:extLst>
              <a:ext uri="{FF2B5EF4-FFF2-40B4-BE49-F238E27FC236}">
                <a16:creationId xmlns:a16="http://schemas.microsoft.com/office/drawing/2014/main" id="{EBA09DC2-5141-4ACD-B7BD-5293616F9510}"/>
              </a:ext>
            </a:extLst>
          </p:cNvPr>
          <p:cNvSpPr/>
          <p:nvPr/>
        </p:nvSpPr>
        <p:spPr>
          <a:xfrm>
            <a:off x="3947314" y="2905068"/>
            <a:ext cx="1468232"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Web App</a:t>
            </a:r>
            <a:endParaRPr lang="en-US" sz="1600" dirty="0"/>
          </a:p>
        </p:txBody>
      </p:sp>
      <p:sp>
        <p:nvSpPr>
          <p:cNvPr id="6" name="Rectangle 5">
            <a:extLst>
              <a:ext uri="{FF2B5EF4-FFF2-40B4-BE49-F238E27FC236}">
                <a16:creationId xmlns:a16="http://schemas.microsoft.com/office/drawing/2014/main" id="{F2F82FA0-96B1-45BC-A05F-EE7B1BEC19FE}"/>
              </a:ext>
            </a:extLst>
          </p:cNvPr>
          <p:cNvSpPr/>
          <p:nvPr/>
        </p:nvSpPr>
        <p:spPr>
          <a:xfrm>
            <a:off x="3965634" y="4499733"/>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VMWare ESX (Hypervisor)</a:t>
            </a:r>
          </a:p>
        </p:txBody>
      </p:sp>
      <p:sp>
        <p:nvSpPr>
          <p:cNvPr id="7" name="Rectangle 6">
            <a:extLst>
              <a:ext uri="{FF2B5EF4-FFF2-40B4-BE49-F238E27FC236}">
                <a16:creationId xmlns:a16="http://schemas.microsoft.com/office/drawing/2014/main" id="{CDCD2968-C3A9-400E-B245-2FC5F1A4F673}"/>
              </a:ext>
            </a:extLst>
          </p:cNvPr>
          <p:cNvSpPr/>
          <p:nvPr/>
        </p:nvSpPr>
        <p:spPr>
          <a:xfrm>
            <a:off x="3965632" y="5009027"/>
            <a:ext cx="4379914" cy="4367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Dell PowerEdge (Hardware)</a:t>
            </a:r>
          </a:p>
        </p:txBody>
      </p:sp>
      <p:sp>
        <p:nvSpPr>
          <p:cNvPr id="8" name="Rectangle 7">
            <a:extLst>
              <a:ext uri="{FF2B5EF4-FFF2-40B4-BE49-F238E27FC236}">
                <a16:creationId xmlns:a16="http://schemas.microsoft.com/office/drawing/2014/main" id="{47947CAA-A259-45DB-9C4B-EB861E2E057B}"/>
              </a:ext>
            </a:extLst>
          </p:cNvPr>
          <p:cNvSpPr/>
          <p:nvPr/>
        </p:nvSpPr>
        <p:spPr>
          <a:xfrm>
            <a:off x="5483704" y="2905068"/>
            <a:ext cx="1393608"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DNS</a:t>
            </a:r>
            <a:endParaRPr lang="en-US" sz="1600" dirty="0"/>
          </a:p>
        </p:txBody>
      </p:sp>
      <p:sp>
        <p:nvSpPr>
          <p:cNvPr id="9" name="Rectangle 8">
            <a:extLst>
              <a:ext uri="{FF2B5EF4-FFF2-40B4-BE49-F238E27FC236}">
                <a16:creationId xmlns:a16="http://schemas.microsoft.com/office/drawing/2014/main" id="{8FD26A48-396B-4D00-91BE-625CF00A8A77}"/>
              </a:ext>
            </a:extLst>
          </p:cNvPr>
          <p:cNvSpPr/>
          <p:nvPr/>
        </p:nvSpPr>
        <p:spPr>
          <a:xfrm>
            <a:off x="6945471" y="2905068"/>
            <a:ext cx="1400075" cy="5239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Database</a:t>
            </a:r>
            <a:endParaRPr lang="en-US" sz="1600" dirty="0"/>
          </a:p>
        </p:txBody>
      </p:sp>
      <p:sp>
        <p:nvSpPr>
          <p:cNvPr id="10" name="Rectangle 9">
            <a:extLst>
              <a:ext uri="{FF2B5EF4-FFF2-40B4-BE49-F238E27FC236}">
                <a16:creationId xmlns:a16="http://schemas.microsoft.com/office/drawing/2014/main" id="{CD8105D1-5CD8-4640-BEAE-E2EC053909C2}"/>
              </a:ext>
            </a:extLst>
          </p:cNvPr>
          <p:cNvSpPr/>
          <p:nvPr/>
        </p:nvSpPr>
        <p:spPr>
          <a:xfrm>
            <a:off x="6951937" y="2307287"/>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Database</a:t>
            </a:r>
            <a:br>
              <a:rPr lang="en-US" sz="1600" dirty="0"/>
            </a:br>
            <a:r>
              <a:rPr lang="en-US" sz="1600" dirty="0"/>
              <a:t>Server</a:t>
            </a:r>
          </a:p>
        </p:txBody>
      </p:sp>
      <p:sp>
        <p:nvSpPr>
          <p:cNvPr id="11" name="Rectangle 10">
            <a:extLst>
              <a:ext uri="{FF2B5EF4-FFF2-40B4-BE49-F238E27FC236}">
                <a16:creationId xmlns:a16="http://schemas.microsoft.com/office/drawing/2014/main" id="{D7EF2457-7E9A-43E0-9601-404EA1BDA28F}"/>
              </a:ext>
            </a:extLst>
          </p:cNvPr>
          <p:cNvSpPr/>
          <p:nvPr/>
        </p:nvSpPr>
        <p:spPr>
          <a:xfrm>
            <a:off x="5483704" y="2310566"/>
            <a:ext cx="1393608" cy="523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DNS</a:t>
            </a:r>
            <a:br>
              <a:rPr lang="en-US" sz="1600" dirty="0"/>
            </a:br>
            <a:r>
              <a:rPr lang="en-US" sz="1600" dirty="0"/>
              <a:t>Server</a:t>
            </a:r>
          </a:p>
        </p:txBody>
      </p:sp>
      <p:sp>
        <p:nvSpPr>
          <p:cNvPr id="12" name="Rectangle 11">
            <a:extLst>
              <a:ext uri="{FF2B5EF4-FFF2-40B4-BE49-F238E27FC236}">
                <a16:creationId xmlns:a16="http://schemas.microsoft.com/office/drawing/2014/main" id="{4E7645FC-2178-4337-B64C-41640A6647D5}"/>
              </a:ext>
            </a:extLst>
          </p:cNvPr>
          <p:cNvSpPr/>
          <p:nvPr/>
        </p:nvSpPr>
        <p:spPr>
          <a:xfrm>
            <a:off x="3959773" y="4001502"/>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Linux (Operating System</a:t>
            </a:r>
          </a:p>
        </p:txBody>
      </p:sp>
      <p:sp>
        <p:nvSpPr>
          <p:cNvPr id="13" name="Rectangle 12">
            <a:extLst>
              <a:ext uri="{FF2B5EF4-FFF2-40B4-BE49-F238E27FC236}">
                <a16:creationId xmlns:a16="http://schemas.microsoft.com/office/drawing/2014/main" id="{2397EE9B-B64C-4076-A416-A7D03C3B7A33}"/>
              </a:ext>
            </a:extLst>
          </p:cNvPr>
          <p:cNvSpPr/>
          <p:nvPr/>
        </p:nvSpPr>
        <p:spPr>
          <a:xfrm>
            <a:off x="3950986" y="3517926"/>
            <a:ext cx="4379913" cy="43676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Docker (Container Runtime)</a:t>
            </a:r>
          </a:p>
        </p:txBody>
      </p:sp>
    </p:spTree>
    <p:extLst>
      <p:ext uri="{BB962C8B-B14F-4D97-AF65-F5344CB8AC3E}">
        <p14:creationId xmlns:p14="http://schemas.microsoft.com/office/powerpoint/2010/main" val="305880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59AA-FB0B-4932-9F95-AA29D75B6504}"/>
              </a:ext>
            </a:extLst>
          </p:cNvPr>
          <p:cNvSpPr>
            <a:spLocks noGrp="1"/>
          </p:cNvSpPr>
          <p:nvPr>
            <p:ph type="title"/>
          </p:nvPr>
        </p:nvSpPr>
        <p:spPr/>
        <p:txBody>
          <a:bodyPr/>
          <a:lstStyle/>
          <a:p>
            <a:r>
              <a:rPr lang="en-US" dirty="0"/>
              <a:t>Benefits of Containerization</a:t>
            </a:r>
          </a:p>
        </p:txBody>
      </p:sp>
      <p:sp>
        <p:nvSpPr>
          <p:cNvPr id="3" name="Content Placeholder 2">
            <a:extLst>
              <a:ext uri="{FF2B5EF4-FFF2-40B4-BE49-F238E27FC236}">
                <a16:creationId xmlns:a16="http://schemas.microsoft.com/office/drawing/2014/main" id="{6CBB4C2F-BF63-4320-8E48-AC9082C15D34}"/>
              </a:ext>
            </a:extLst>
          </p:cNvPr>
          <p:cNvSpPr>
            <a:spLocks noGrp="1"/>
          </p:cNvSpPr>
          <p:nvPr>
            <p:ph idx="1"/>
          </p:nvPr>
        </p:nvSpPr>
        <p:spPr>
          <a:xfrm>
            <a:off x="838199" y="1690688"/>
            <a:ext cx="10515599" cy="4351338"/>
          </a:xfrm>
        </p:spPr>
        <p:txBody>
          <a:bodyPr>
            <a:normAutofit/>
          </a:bodyPr>
          <a:lstStyle/>
          <a:p>
            <a:r>
              <a:rPr lang="en-US" dirty="0"/>
              <a:t>Application components run in a container on the  operating system</a:t>
            </a:r>
          </a:p>
          <a:p>
            <a:r>
              <a:rPr lang="en-US" dirty="0"/>
              <a:t>Operating system and dependencies and configuration of each service are no longer an issue.</a:t>
            </a:r>
          </a:p>
          <a:p>
            <a:r>
              <a:rPr lang="en-US" dirty="0"/>
              <a:t>Can easily re-create the environment multiple times for development and testing</a:t>
            </a:r>
          </a:p>
          <a:p>
            <a:r>
              <a:rPr lang="en-US" dirty="0"/>
              <a:t>Take up less disk space when compared to host virtualization, since one operating system is used.</a:t>
            </a:r>
          </a:p>
          <a:p>
            <a:r>
              <a:rPr lang="en-US" dirty="0"/>
              <a:t>Integration with other components.</a:t>
            </a:r>
          </a:p>
          <a:p>
            <a:endParaRPr lang="en-US" dirty="0"/>
          </a:p>
        </p:txBody>
      </p:sp>
    </p:spTree>
    <p:extLst>
      <p:ext uri="{BB962C8B-B14F-4D97-AF65-F5344CB8AC3E}">
        <p14:creationId xmlns:p14="http://schemas.microsoft.com/office/powerpoint/2010/main" val="310875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p>
        </p:txBody>
      </p:sp>
      <p:sp>
        <p:nvSpPr>
          <p:cNvPr id="3" name="Content Placeholder 2"/>
          <p:cNvSpPr>
            <a:spLocks noGrp="1"/>
          </p:cNvSpPr>
          <p:nvPr>
            <p:ph idx="1"/>
          </p:nvPr>
        </p:nvSpPr>
        <p:spPr/>
        <p:txBody>
          <a:bodyPr/>
          <a:lstStyle/>
          <a:p>
            <a:r>
              <a:rPr lang="en-US" dirty="0"/>
              <a:t>Docker is a popular container </a:t>
            </a:r>
            <a:br>
              <a:rPr lang="en-US" dirty="0"/>
            </a:br>
            <a:r>
              <a:rPr lang="en-US" dirty="0"/>
              <a:t>application. It manages:</a:t>
            </a:r>
          </a:p>
          <a:p>
            <a:r>
              <a:rPr lang="en-US" dirty="0"/>
              <a:t>Building of images</a:t>
            </a:r>
          </a:p>
          <a:p>
            <a:r>
              <a:rPr lang="en-US" dirty="0"/>
              <a:t>Running of containers and managing their run-time resources like memory, CPU, disk and network.</a:t>
            </a:r>
          </a:p>
          <a:p>
            <a:r>
              <a:rPr lang="en-US" dirty="0"/>
              <a:t>Sharing of containers with other people (via registry).</a:t>
            </a:r>
          </a:p>
          <a:p>
            <a:endParaRPr lang="en-US" dirty="0"/>
          </a:p>
        </p:txBody>
      </p:sp>
      <p:sp>
        <p:nvSpPr>
          <p:cNvPr id="4" name="AutoShape 2" descr="Image result for docker"/>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Image result for do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804" y="1"/>
            <a:ext cx="2610196" cy="222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62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2429-46D7-40C2-A6FE-F1E98FABC0DE}"/>
              </a:ext>
            </a:extLst>
          </p:cNvPr>
          <p:cNvSpPr>
            <a:spLocks noGrp="1"/>
          </p:cNvSpPr>
          <p:nvPr>
            <p:ph type="title"/>
          </p:nvPr>
        </p:nvSpPr>
        <p:spPr/>
        <p:txBody>
          <a:bodyPr/>
          <a:lstStyle/>
          <a:p>
            <a:r>
              <a:rPr lang="en-US" dirty="0"/>
              <a:t>Container Concepts</a:t>
            </a:r>
          </a:p>
        </p:txBody>
      </p:sp>
      <p:sp>
        <p:nvSpPr>
          <p:cNvPr id="3" name="Content Placeholder 2">
            <a:extLst>
              <a:ext uri="{FF2B5EF4-FFF2-40B4-BE49-F238E27FC236}">
                <a16:creationId xmlns:a16="http://schemas.microsoft.com/office/drawing/2014/main" id="{80B4AE6D-D20D-44AD-AED5-E1CD92404F8E}"/>
              </a:ext>
            </a:extLst>
          </p:cNvPr>
          <p:cNvSpPr>
            <a:spLocks noGrp="1"/>
          </p:cNvSpPr>
          <p:nvPr>
            <p:ph idx="1"/>
          </p:nvPr>
        </p:nvSpPr>
        <p:spPr>
          <a:xfrm>
            <a:off x="2152650" y="1825626"/>
            <a:ext cx="7886700" cy="3452957"/>
          </a:xfrm>
        </p:spPr>
        <p:txBody>
          <a:bodyPr>
            <a:normAutofit fontScale="85000" lnSpcReduction="10000"/>
          </a:bodyPr>
          <a:lstStyle/>
          <a:p>
            <a:r>
              <a:rPr lang="en-US" b="1" dirty="0"/>
              <a:t>Image</a:t>
            </a:r>
            <a:r>
              <a:rPr lang="en-US" dirty="0"/>
              <a:t> – holds the software, it dependencies and information necessary to run the application</a:t>
            </a:r>
          </a:p>
          <a:p>
            <a:r>
              <a:rPr lang="en-US" b="1" dirty="0"/>
              <a:t>Container</a:t>
            </a:r>
            <a:r>
              <a:rPr lang="en-US" dirty="0"/>
              <a:t> – Self-contained unit of software. It is a running image plus the configuration and state. At the time the container runs network and storage information is provided.</a:t>
            </a:r>
          </a:p>
          <a:p>
            <a:r>
              <a:rPr lang="en-US" b="1" dirty="0"/>
              <a:t>Volume</a:t>
            </a:r>
            <a:r>
              <a:rPr lang="en-US" dirty="0"/>
              <a:t> – persistent storage mechanism for the container.</a:t>
            </a:r>
          </a:p>
          <a:p>
            <a:r>
              <a:rPr lang="en-US" b="1" dirty="0"/>
              <a:t>Network</a:t>
            </a:r>
            <a:r>
              <a:rPr lang="en-US" dirty="0"/>
              <a:t> – containers have virtual network similar to host-based virtualization</a:t>
            </a:r>
          </a:p>
          <a:p>
            <a:r>
              <a:rPr lang="en-US" b="1" dirty="0"/>
              <a:t>Registry</a:t>
            </a:r>
            <a:r>
              <a:rPr lang="en-US" dirty="0"/>
              <a:t> – an online source of images.</a:t>
            </a:r>
          </a:p>
        </p:txBody>
      </p:sp>
      <p:graphicFrame>
        <p:nvGraphicFramePr>
          <p:cNvPr id="4" name="Diagram 3">
            <a:extLst>
              <a:ext uri="{FF2B5EF4-FFF2-40B4-BE49-F238E27FC236}">
                <a16:creationId xmlns:a16="http://schemas.microsoft.com/office/drawing/2014/main" id="{D72089BC-055E-4793-8A7B-7F0A1CC99E19}"/>
              </a:ext>
            </a:extLst>
          </p:cNvPr>
          <p:cNvGraphicFramePr/>
          <p:nvPr/>
        </p:nvGraphicFramePr>
        <p:xfrm>
          <a:off x="3139440" y="4633546"/>
          <a:ext cx="6096000" cy="2647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3250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5492-7173-46DD-8DE4-0107AA72C54E}"/>
              </a:ext>
            </a:extLst>
          </p:cNvPr>
          <p:cNvSpPr>
            <a:spLocks noGrp="1"/>
          </p:cNvSpPr>
          <p:nvPr>
            <p:ph type="title"/>
          </p:nvPr>
        </p:nvSpPr>
        <p:spPr/>
        <p:txBody>
          <a:bodyPr/>
          <a:lstStyle/>
          <a:p>
            <a:endParaRPr lang="en-US"/>
          </a:p>
        </p:txBody>
      </p:sp>
      <p:pic>
        <p:nvPicPr>
          <p:cNvPr id="4" name="Google Shape;184;p32">
            <a:extLst>
              <a:ext uri="{FF2B5EF4-FFF2-40B4-BE49-F238E27FC236}">
                <a16:creationId xmlns:a16="http://schemas.microsoft.com/office/drawing/2014/main" id="{35AC6C46-1507-41AC-A4D2-89C2C033D6B2}"/>
              </a:ext>
            </a:extLst>
          </p:cNvPr>
          <p:cNvPicPr preferRelativeResize="0">
            <a:picLocks noGrp="1"/>
          </p:cNvPicPr>
          <p:nvPr>
            <p:ph idx="1"/>
          </p:nvPr>
        </p:nvPicPr>
        <p:blipFill rotWithShape="1">
          <a:blip r:embed="rId2">
            <a:alphaModFix/>
          </a:blip>
          <a:srcRect l="14346" t="13362" b="8451"/>
          <a:stretch/>
        </p:blipFill>
        <p:spPr>
          <a:xfrm>
            <a:off x="1856688" y="1825625"/>
            <a:ext cx="8478624" cy="4351338"/>
          </a:xfrm>
          <a:prstGeom prst="rect">
            <a:avLst/>
          </a:prstGeom>
          <a:noFill/>
          <a:ln>
            <a:noFill/>
          </a:ln>
        </p:spPr>
      </p:pic>
    </p:spTree>
    <p:extLst>
      <p:ext uri="{BB962C8B-B14F-4D97-AF65-F5344CB8AC3E}">
        <p14:creationId xmlns:p14="http://schemas.microsoft.com/office/powerpoint/2010/main" val="161850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a:t>
            </a:r>
          </a:p>
        </p:txBody>
      </p:sp>
      <p:sp>
        <p:nvSpPr>
          <p:cNvPr id="3" name="Content Placeholder 2"/>
          <p:cNvSpPr>
            <a:spLocks noGrp="1"/>
          </p:cNvSpPr>
          <p:nvPr>
            <p:ph idx="1"/>
          </p:nvPr>
        </p:nvSpPr>
        <p:spPr/>
        <p:txBody>
          <a:bodyPr/>
          <a:lstStyle/>
          <a:p>
            <a:r>
              <a:rPr lang="en-US" dirty="0"/>
              <a:t>Docker-compose is a tool for running multi-container docker applications.</a:t>
            </a:r>
          </a:p>
          <a:p>
            <a:r>
              <a:rPr lang="en-US" dirty="0"/>
              <a:t>All aspects of each running container are included in the compose file.</a:t>
            </a:r>
          </a:p>
          <a:p>
            <a:pPr lvl="1"/>
            <a:r>
              <a:rPr lang="en-US" dirty="0"/>
              <a:t>Image</a:t>
            </a:r>
          </a:p>
          <a:p>
            <a:pPr lvl="1"/>
            <a:r>
              <a:rPr lang="en-US" dirty="0"/>
              <a:t>Network</a:t>
            </a:r>
          </a:p>
          <a:p>
            <a:pPr lvl="1"/>
            <a:r>
              <a:rPr lang="en-US" dirty="0"/>
              <a:t>Volumes</a:t>
            </a:r>
          </a:p>
          <a:p>
            <a:r>
              <a:rPr lang="en-US" dirty="0"/>
              <a:t>The containers within the compose file are deployed as a single unit.</a:t>
            </a:r>
          </a:p>
          <a:p>
            <a:pPr lvl="1"/>
            <a:endParaRPr lang="en-US" dirty="0"/>
          </a:p>
          <a:p>
            <a:endParaRPr lang="en-US" dirty="0"/>
          </a:p>
        </p:txBody>
      </p:sp>
    </p:spTree>
    <p:extLst>
      <p:ext uri="{BB962C8B-B14F-4D97-AF65-F5344CB8AC3E}">
        <p14:creationId xmlns:p14="http://schemas.microsoft.com/office/powerpoint/2010/main" val="3182814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4C8434-3D2F-43AE-BEB7-76A24A2967B1}"/>
              </a:ext>
            </a:extLst>
          </p:cNvPr>
          <p:cNvSpPr>
            <a:spLocks noGrp="1"/>
          </p:cNvSpPr>
          <p:nvPr>
            <p:ph type="title"/>
          </p:nvPr>
        </p:nvSpPr>
        <p:spPr/>
        <p:txBody>
          <a:bodyPr/>
          <a:lstStyle/>
          <a:p>
            <a:r>
              <a:rPr lang="en-US" dirty="0"/>
              <a:t>What is DevOps?</a:t>
            </a:r>
          </a:p>
        </p:txBody>
      </p:sp>
      <p:sp>
        <p:nvSpPr>
          <p:cNvPr id="5" name="Content Placeholder 4">
            <a:extLst>
              <a:ext uri="{FF2B5EF4-FFF2-40B4-BE49-F238E27FC236}">
                <a16:creationId xmlns:a16="http://schemas.microsoft.com/office/drawing/2014/main" id="{31C5A881-8EA0-4753-880A-87E65879DF4E}"/>
              </a:ext>
            </a:extLst>
          </p:cNvPr>
          <p:cNvSpPr>
            <a:spLocks noGrp="1"/>
          </p:cNvSpPr>
          <p:nvPr>
            <p:ph idx="1"/>
          </p:nvPr>
        </p:nvSpPr>
        <p:spPr>
          <a:xfrm>
            <a:off x="2066366" y="1690689"/>
            <a:ext cx="8263705" cy="4874107"/>
          </a:xfrm>
        </p:spPr>
        <p:txBody>
          <a:bodyPr>
            <a:normAutofit/>
          </a:bodyPr>
          <a:lstStyle/>
          <a:p>
            <a:r>
              <a:rPr lang="en-US" dirty="0"/>
              <a:t>A set of practices to reduce the time between making a change to a system and realizing that change in production (whether on-premises or in the cloud) without sacrificing quality of system stability.</a:t>
            </a:r>
          </a:p>
          <a:p>
            <a:r>
              <a:rPr lang="en-US" dirty="0"/>
              <a:t>Historically slowed down by:</a:t>
            </a:r>
          </a:p>
          <a:p>
            <a:pPr lvl="1"/>
            <a:r>
              <a:rPr lang="en-US" dirty="0"/>
              <a:t>Transitioning to Dev / Test / Prod environments</a:t>
            </a:r>
          </a:p>
          <a:p>
            <a:pPr lvl="1"/>
            <a:r>
              <a:rPr lang="en-US" dirty="0"/>
              <a:t>Pet Servers</a:t>
            </a:r>
          </a:p>
          <a:p>
            <a:pPr lvl="1"/>
            <a:r>
              <a:rPr lang="en-US" dirty="0"/>
              <a:t>Organizational Culture / Mindset</a:t>
            </a:r>
          </a:p>
          <a:p>
            <a:pPr lvl="1"/>
            <a:r>
              <a:rPr lang="en-US" dirty="0"/>
              <a:t>Siloed teams</a:t>
            </a:r>
          </a:p>
          <a:p>
            <a:pPr lvl="1"/>
            <a:endParaRPr lang="en-US" dirty="0"/>
          </a:p>
          <a:p>
            <a:pPr marL="0" indent="0">
              <a:buNone/>
            </a:pPr>
            <a:endParaRPr lang="en-US" dirty="0"/>
          </a:p>
        </p:txBody>
      </p:sp>
    </p:spTree>
    <p:extLst>
      <p:ext uri="{BB962C8B-B14F-4D97-AF65-F5344CB8AC3E}">
        <p14:creationId xmlns:p14="http://schemas.microsoft.com/office/powerpoint/2010/main" val="4011929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E27B-DF04-433C-9922-AF743D1861C5}"/>
              </a:ext>
            </a:extLst>
          </p:cNvPr>
          <p:cNvSpPr>
            <a:spLocks noGrp="1"/>
          </p:cNvSpPr>
          <p:nvPr>
            <p:ph type="title"/>
          </p:nvPr>
        </p:nvSpPr>
        <p:spPr/>
        <p:txBody>
          <a:bodyPr/>
          <a:lstStyle/>
          <a:p>
            <a:r>
              <a:rPr lang="en-US" dirty="0"/>
              <a:t>Integration</a:t>
            </a:r>
          </a:p>
        </p:txBody>
      </p:sp>
      <p:sp>
        <p:nvSpPr>
          <p:cNvPr id="3" name="Content Placeholder 2">
            <a:extLst>
              <a:ext uri="{FF2B5EF4-FFF2-40B4-BE49-F238E27FC236}">
                <a16:creationId xmlns:a16="http://schemas.microsoft.com/office/drawing/2014/main" id="{F3E33605-D7B7-424B-BBC3-92DDA1149476}"/>
              </a:ext>
            </a:extLst>
          </p:cNvPr>
          <p:cNvSpPr>
            <a:spLocks noGrp="1"/>
          </p:cNvSpPr>
          <p:nvPr>
            <p:ph idx="1"/>
          </p:nvPr>
        </p:nvSpPr>
        <p:spPr/>
        <p:txBody>
          <a:bodyPr/>
          <a:lstStyle/>
          <a:p>
            <a:endParaRPr lang="en-US" dirty="0"/>
          </a:p>
        </p:txBody>
      </p:sp>
      <p:pic>
        <p:nvPicPr>
          <p:cNvPr id="4" name="Google Shape;196;p34">
            <a:extLst>
              <a:ext uri="{FF2B5EF4-FFF2-40B4-BE49-F238E27FC236}">
                <a16:creationId xmlns:a16="http://schemas.microsoft.com/office/drawing/2014/main" id="{4028CB01-58CB-49DA-B6D3-9B957CCB9462}"/>
              </a:ext>
            </a:extLst>
          </p:cNvPr>
          <p:cNvPicPr preferRelativeResize="0">
            <a:picLocks/>
          </p:cNvPicPr>
          <p:nvPr/>
        </p:nvPicPr>
        <p:blipFill rotWithShape="1">
          <a:blip r:embed="rId2">
            <a:alphaModFix/>
          </a:blip>
          <a:srcRect l="14346" t="13369" b="8444"/>
          <a:stretch/>
        </p:blipFill>
        <p:spPr>
          <a:xfrm>
            <a:off x="838200" y="1821125"/>
            <a:ext cx="4518435" cy="2626052"/>
          </a:xfrm>
          <a:prstGeom prst="rect">
            <a:avLst/>
          </a:prstGeom>
          <a:noFill/>
          <a:ln>
            <a:noFill/>
          </a:ln>
        </p:spPr>
      </p:pic>
      <p:pic>
        <p:nvPicPr>
          <p:cNvPr id="5" name="Google Shape;197;p34">
            <a:extLst>
              <a:ext uri="{FF2B5EF4-FFF2-40B4-BE49-F238E27FC236}">
                <a16:creationId xmlns:a16="http://schemas.microsoft.com/office/drawing/2014/main" id="{DDD79C52-2FF7-4ADC-977B-803602F5C1D2}"/>
              </a:ext>
            </a:extLst>
          </p:cNvPr>
          <p:cNvPicPr preferRelativeResize="0">
            <a:picLocks/>
          </p:cNvPicPr>
          <p:nvPr/>
        </p:nvPicPr>
        <p:blipFill rotWithShape="1">
          <a:blip r:embed="rId3">
            <a:alphaModFix/>
          </a:blip>
          <a:srcRect l="14346" t="13059" b="9064"/>
          <a:stretch/>
        </p:blipFill>
        <p:spPr>
          <a:xfrm>
            <a:off x="5306700" y="1825625"/>
            <a:ext cx="4518435" cy="2615746"/>
          </a:xfrm>
          <a:prstGeom prst="rect">
            <a:avLst/>
          </a:prstGeom>
          <a:noFill/>
          <a:ln>
            <a:noFill/>
          </a:ln>
        </p:spPr>
      </p:pic>
    </p:spTree>
    <p:extLst>
      <p:ext uri="{BB962C8B-B14F-4D97-AF65-F5344CB8AC3E}">
        <p14:creationId xmlns:p14="http://schemas.microsoft.com/office/powerpoint/2010/main" val="296059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88FC6-2E48-4BAF-B448-D70E278ACC36}"/>
              </a:ext>
            </a:extLst>
          </p:cNvPr>
          <p:cNvSpPr>
            <a:spLocks noGrp="1"/>
          </p:cNvSpPr>
          <p:nvPr>
            <p:ph type="title"/>
          </p:nvPr>
        </p:nvSpPr>
        <p:spPr/>
        <p:txBody>
          <a:bodyPr/>
          <a:lstStyle/>
          <a:p>
            <a:r>
              <a:rPr lang="en" dirty="0">
                <a:solidFill>
                  <a:schemeClr val="dk1"/>
                </a:solidFill>
                <a:latin typeface="Calibri"/>
                <a:ea typeface="Calibri"/>
                <a:cs typeface="Calibri"/>
                <a:sym typeface="Calibri"/>
              </a:rPr>
              <a:t>Docker Architecture</a:t>
            </a:r>
            <a:endParaRPr lang="en-US" dirty="0"/>
          </a:p>
        </p:txBody>
      </p:sp>
      <p:sp>
        <p:nvSpPr>
          <p:cNvPr id="3" name="Content Placeholder 2">
            <a:extLst>
              <a:ext uri="{FF2B5EF4-FFF2-40B4-BE49-F238E27FC236}">
                <a16:creationId xmlns:a16="http://schemas.microsoft.com/office/drawing/2014/main" id="{0FC9D857-A941-43AD-A1E7-EFCA1CF6D31D}"/>
              </a:ext>
            </a:extLst>
          </p:cNvPr>
          <p:cNvSpPr>
            <a:spLocks noGrp="1"/>
          </p:cNvSpPr>
          <p:nvPr>
            <p:ph idx="1"/>
          </p:nvPr>
        </p:nvSpPr>
        <p:spPr/>
        <p:txBody>
          <a:bodyPr/>
          <a:lstStyle/>
          <a:p>
            <a:endParaRPr lang="en-US"/>
          </a:p>
        </p:txBody>
      </p:sp>
      <p:pic>
        <p:nvPicPr>
          <p:cNvPr id="4" name="Google Shape;221;p38">
            <a:extLst>
              <a:ext uri="{FF2B5EF4-FFF2-40B4-BE49-F238E27FC236}">
                <a16:creationId xmlns:a16="http://schemas.microsoft.com/office/drawing/2014/main" id="{4A9C6194-69AC-4A0F-984C-91FF8E7D3357}"/>
              </a:ext>
            </a:extLst>
          </p:cNvPr>
          <p:cNvPicPr preferRelativeResize="0">
            <a:picLocks/>
          </p:cNvPicPr>
          <p:nvPr/>
        </p:nvPicPr>
        <p:blipFill rotWithShape="1">
          <a:blip r:embed="rId2">
            <a:alphaModFix/>
          </a:blip>
          <a:srcRect t="13171" b="9164"/>
          <a:stretch/>
        </p:blipFill>
        <p:spPr>
          <a:xfrm>
            <a:off x="1695255" y="2048272"/>
            <a:ext cx="8801489" cy="3839344"/>
          </a:xfrm>
          <a:prstGeom prst="rect">
            <a:avLst/>
          </a:prstGeom>
          <a:noFill/>
          <a:ln>
            <a:noFill/>
          </a:ln>
        </p:spPr>
      </p:pic>
    </p:spTree>
    <p:extLst>
      <p:ext uri="{BB962C8B-B14F-4D97-AF65-F5344CB8AC3E}">
        <p14:creationId xmlns:p14="http://schemas.microsoft.com/office/powerpoint/2010/main" val="186693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7"/>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a:solidFill>
                  <a:schemeClr val="dk1"/>
                </a:solidFill>
                <a:latin typeface="Calibri"/>
                <a:ea typeface="Calibri"/>
                <a:cs typeface="Calibri"/>
                <a:sym typeface="Calibri"/>
              </a:rPr>
              <a:t>Who can use Docker</a:t>
            </a:r>
            <a:endParaRPr/>
          </a:p>
        </p:txBody>
      </p:sp>
      <p:pic>
        <p:nvPicPr>
          <p:cNvPr id="215" name="Google Shape;215;p37"/>
          <p:cNvPicPr preferRelativeResize="0">
            <a:picLocks noGrp="1"/>
          </p:cNvPicPr>
          <p:nvPr>
            <p:ph type="body" idx="1"/>
          </p:nvPr>
        </p:nvPicPr>
        <p:blipFill rotWithShape="1">
          <a:blip r:embed="rId3">
            <a:alphaModFix/>
          </a:blip>
          <a:srcRect t="13223" b="8810"/>
          <a:stretch/>
        </p:blipFill>
        <p:spPr>
          <a:xfrm>
            <a:off x="838200" y="1868555"/>
            <a:ext cx="10200800" cy="4471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8"/>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dirty="0">
                <a:solidFill>
                  <a:schemeClr val="dk1"/>
                </a:solidFill>
                <a:latin typeface="Calibri"/>
                <a:ea typeface="Calibri"/>
                <a:cs typeface="Calibri"/>
                <a:sym typeface="Calibri"/>
              </a:rPr>
              <a:t>Docker Architecture</a:t>
            </a:r>
            <a:endParaRPr dirty="0"/>
          </a:p>
        </p:txBody>
      </p:sp>
      <p:pic>
        <p:nvPicPr>
          <p:cNvPr id="221" name="Google Shape;221;p38"/>
          <p:cNvPicPr preferRelativeResize="0">
            <a:picLocks noGrp="1"/>
          </p:cNvPicPr>
          <p:nvPr>
            <p:ph type="body" idx="1"/>
          </p:nvPr>
        </p:nvPicPr>
        <p:blipFill rotWithShape="1">
          <a:blip r:embed="rId3">
            <a:alphaModFix/>
          </a:blip>
          <a:srcRect t="13171" b="9164"/>
          <a:stretch/>
        </p:blipFill>
        <p:spPr>
          <a:xfrm>
            <a:off x="838200" y="1934817"/>
            <a:ext cx="10515600" cy="459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9"/>
          <p:cNvSpPr txBox="1">
            <a:spLocks noGrp="1"/>
          </p:cNvSpPr>
          <p:nvPr>
            <p:ph type="title"/>
          </p:nvPr>
        </p:nvSpPr>
        <p:spPr>
          <a:xfrm>
            <a:off x="838200" y="232492"/>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a:solidFill>
                  <a:schemeClr val="dk1"/>
                </a:solidFill>
                <a:latin typeface="Calibri"/>
                <a:ea typeface="Calibri"/>
                <a:cs typeface="Calibri"/>
                <a:sym typeface="Calibri"/>
              </a:rPr>
              <a:t>Docker Images &amp; Containers</a:t>
            </a:r>
            <a:endParaRPr/>
          </a:p>
        </p:txBody>
      </p:sp>
      <p:pic>
        <p:nvPicPr>
          <p:cNvPr id="227" name="Google Shape;227;p39"/>
          <p:cNvPicPr preferRelativeResize="0">
            <a:picLocks noGrp="1"/>
          </p:cNvPicPr>
          <p:nvPr>
            <p:ph type="body" idx="1"/>
          </p:nvPr>
        </p:nvPicPr>
        <p:blipFill rotWithShape="1">
          <a:blip r:embed="rId3">
            <a:alphaModFix/>
          </a:blip>
          <a:srcRect t="13360" b="23287"/>
          <a:stretch/>
        </p:blipFill>
        <p:spPr>
          <a:xfrm>
            <a:off x="838200" y="1690688"/>
            <a:ext cx="10457600" cy="3724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838200" y="259033"/>
            <a:ext cx="96648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a:solidFill>
                  <a:schemeClr val="dk1"/>
                </a:solidFill>
                <a:latin typeface="Calibri"/>
                <a:ea typeface="Calibri"/>
                <a:cs typeface="Calibri"/>
                <a:sym typeface="Calibri"/>
              </a:rPr>
              <a:t>Docker Registry</a:t>
            </a:r>
            <a:endParaRPr/>
          </a:p>
        </p:txBody>
      </p:sp>
      <p:pic>
        <p:nvPicPr>
          <p:cNvPr id="233" name="Google Shape;233;p40"/>
          <p:cNvPicPr preferRelativeResize="0">
            <a:picLocks noGrp="1"/>
          </p:cNvPicPr>
          <p:nvPr>
            <p:ph type="body" idx="1"/>
          </p:nvPr>
        </p:nvPicPr>
        <p:blipFill rotWithShape="1">
          <a:blip r:embed="rId3">
            <a:alphaModFix/>
          </a:blip>
          <a:srcRect t="15522" b="22361"/>
          <a:stretch/>
        </p:blipFill>
        <p:spPr>
          <a:xfrm>
            <a:off x="838200" y="1896036"/>
            <a:ext cx="9664800" cy="3375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838200" y="365125"/>
            <a:ext cx="10515600" cy="1325600"/>
          </a:xfrm>
          <a:prstGeom prst="rect">
            <a:avLst/>
          </a:prstGeom>
          <a:noFill/>
          <a:ln>
            <a:noFill/>
          </a:ln>
        </p:spPr>
        <p:txBody>
          <a:bodyPr spcFirstLastPara="1" vert="horz" wrap="square" lIns="91433" tIns="45700" rIns="91433" bIns="45700" rtlCol="0" anchor="ctr" anchorCtr="0">
            <a:noAutofit/>
          </a:bodyPr>
          <a:lstStyle/>
          <a:p>
            <a:pPr>
              <a:spcBef>
                <a:spcPts val="0"/>
              </a:spcBef>
              <a:buClr>
                <a:schemeClr val="dk1"/>
              </a:buClr>
              <a:buSzPts val="3300"/>
            </a:pPr>
            <a:r>
              <a:rPr lang="en">
                <a:solidFill>
                  <a:schemeClr val="dk1"/>
                </a:solidFill>
                <a:latin typeface="Calibri"/>
                <a:ea typeface="Calibri"/>
                <a:cs typeface="Calibri"/>
                <a:sym typeface="Calibri"/>
              </a:rPr>
              <a:t>Docker Commands</a:t>
            </a:r>
            <a:endParaRPr/>
          </a:p>
        </p:txBody>
      </p:sp>
      <p:pic>
        <p:nvPicPr>
          <p:cNvPr id="239" name="Google Shape;239;p41"/>
          <p:cNvPicPr preferRelativeResize="0">
            <a:picLocks noGrp="1"/>
          </p:cNvPicPr>
          <p:nvPr>
            <p:ph type="body" idx="1"/>
          </p:nvPr>
        </p:nvPicPr>
        <p:blipFill rotWithShape="1">
          <a:blip r:embed="rId3">
            <a:alphaModFix/>
          </a:blip>
          <a:srcRect t="14908" b="9069"/>
          <a:stretch/>
        </p:blipFill>
        <p:spPr>
          <a:xfrm>
            <a:off x="838200" y="1917233"/>
            <a:ext cx="10201600" cy="436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4856-ED18-4149-8098-FD01752CB920}"/>
              </a:ext>
            </a:extLst>
          </p:cNvPr>
          <p:cNvSpPr>
            <a:spLocks noGrp="1"/>
          </p:cNvSpPr>
          <p:nvPr>
            <p:ph type="title"/>
          </p:nvPr>
        </p:nvSpPr>
        <p:spPr/>
        <p:txBody>
          <a:bodyPr/>
          <a:lstStyle/>
          <a:p>
            <a:r>
              <a:rPr lang="en-US" dirty="0"/>
              <a:t>Using Containers in the public cloud</a:t>
            </a:r>
          </a:p>
        </p:txBody>
      </p:sp>
      <p:sp>
        <p:nvSpPr>
          <p:cNvPr id="3" name="Content Placeholder 2">
            <a:extLst>
              <a:ext uri="{FF2B5EF4-FFF2-40B4-BE49-F238E27FC236}">
                <a16:creationId xmlns:a16="http://schemas.microsoft.com/office/drawing/2014/main" id="{A431F6C8-DC5D-459F-AB9C-B802B49560B5}"/>
              </a:ext>
            </a:extLst>
          </p:cNvPr>
          <p:cNvSpPr>
            <a:spLocks noGrp="1"/>
          </p:cNvSpPr>
          <p:nvPr>
            <p:ph idx="1"/>
          </p:nvPr>
        </p:nvSpPr>
        <p:spPr/>
        <p:txBody>
          <a:bodyPr/>
          <a:lstStyle/>
          <a:p>
            <a:r>
              <a:rPr lang="en-US" dirty="0">
                <a:hlinkClick r:id="rId2"/>
              </a:rPr>
              <a:t>https://azure.microsoft.com/en-us/services/container-registry/</a:t>
            </a:r>
            <a:endParaRPr lang="en-US" dirty="0"/>
          </a:p>
          <a:p>
            <a:r>
              <a:rPr lang="en-US" dirty="0">
                <a:hlinkClick r:id="rId3"/>
              </a:rPr>
              <a:t>https://aws.amazon.com/ecr/</a:t>
            </a:r>
            <a:endParaRPr lang="en-US" dirty="0"/>
          </a:p>
          <a:p>
            <a:endParaRPr lang="en-US"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F6468972-498A-447B-A756-68D956951A8B}"/>
                  </a:ext>
                </a:extLst>
              </p14:cNvPr>
              <p14:cNvContentPartPr/>
              <p14:nvPr/>
            </p14:nvContentPartPr>
            <p14:xfrm>
              <a:off x="9428040" y="2252520"/>
              <a:ext cx="360" cy="360"/>
            </p14:xfrm>
          </p:contentPart>
        </mc:Choice>
        <mc:Fallback xmlns="">
          <p:pic>
            <p:nvPicPr>
              <p:cNvPr id="4" name="Ink 3">
                <a:extLst>
                  <a:ext uri="{FF2B5EF4-FFF2-40B4-BE49-F238E27FC236}">
                    <a16:creationId xmlns:a16="http://schemas.microsoft.com/office/drawing/2014/main" id="{F6468972-498A-447B-A756-68D956951A8B}"/>
                  </a:ext>
                </a:extLst>
              </p:cNvPr>
              <p:cNvPicPr/>
              <p:nvPr/>
            </p:nvPicPr>
            <p:blipFill>
              <a:blip r:embed="rId5"/>
              <a:stretch>
                <a:fillRect/>
              </a:stretch>
            </p:blipFill>
            <p:spPr>
              <a:xfrm>
                <a:off x="9418680" y="2243160"/>
                <a:ext cx="19080" cy="19080"/>
              </a:xfrm>
              <a:prstGeom prst="rect">
                <a:avLst/>
              </a:prstGeom>
            </p:spPr>
          </p:pic>
        </mc:Fallback>
      </mc:AlternateContent>
    </p:spTree>
    <p:extLst>
      <p:ext uri="{BB962C8B-B14F-4D97-AF65-F5344CB8AC3E}">
        <p14:creationId xmlns:p14="http://schemas.microsoft.com/office/powerpoint/2010/main" val="101511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CE73-A298-483F-87DF-4DBC91B53B72}"/>
              </a:ext>
            </a:extLst>
          </p:cNvPr>
          <p:cNvSpPr>
            <a:spLocks noGrp="1"/>
          </p:cNvSpPr>
          <p:nvPr>
            <p:ph type="title"/>
          </p:nvPr>
        </p:nvSpPr>
        <p:spPr/>
        <p:txBody>
          <a:bodyPr/>
          <a:lstStyle/>
          <a:p>
            <a:r>
              <a:rPr lang="en-US" dirty="0"/>
              <a:t>The DevOps Cycle</a:t>
            </a:r>
          </a:p>
        </p:txBody>
      </p:sp>
      <p:pic>
        <p:nvPicPr>
          <p:cNvPr id="4" name="Picture 2" descr="Illustration showing stages in a DevOps toolchain">
            <a:extLst>
              <a:ext uri="{FF2B5EF4-FFF2-40B4-BE49-F238E27FC236}">
                <a16:creationId xmlns:a16="http://schemas.microsoft.com/office/drawing/2014/main" id="{156523E2-CFDE-4DC3-AA68-4566CF4894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4941" y="1808766"/>
            <a:ext cx="7223263" cy="4091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2F0AE20-12B3-4D8B-BB80-8DAD3218DB52}"/>
              </a:ext>
            </a:extLst>
          </p:cNvPr>
          <p:cNvSpPr/>
          <p:nvPr/>
        </p:nvSpPr>
        <p:spPr>
          <a:xfrm>
            <a:off x="4062832" y="6002422"/>
            <a:ext cx="4572000" cy="253916"/>
          </a:xfrm>
          <a:prstGeom prst="rect">
            <a:avLst/>
          </a:prstGeom>
        </p:spPr>
        <p:txBody>
          <a:bodyPr>
            <a:spAutoFit/>
          </a:bodyPr>
          <a:lstStyle/>
          <a:p>
            <a:r>
              <a:rPr lang="en-US" sz="1050" dirty="0"/>
              <a:t>https://en.wikipedia.org/wiki/DevOps#/media/File:Devops-toolchain.svg</a:t>
            </a:r>
          </a:p>
        </p:txBody>
      </p:sp>
    </p:spTree>
    <p:extLst>
      <p:ext uri="{BB962C8B-B14F-4D97-AF65-F5344CB8AC3E}">
        <p14:creationId xmlns:p14="http://schemas.microsoft.com/office/powerpoint/2010/main" val="756346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B891CE-808E-48DA-9AC3-58B4F7F3BAB7}"/>
              </a:ext>
            </a:extLst>
          </p:cNvPr>
          <p:cNvSpPr>
            <a:spLocks noGrp="1"/>
          </p:cNvSpPr>
          <p:nvPr>
            <p:ph type="title"/>
          </p:nvPr>
        </p:nvSpPr>
        <p:spPr>
          <a:xfrm>
            <a:off x="2152650" y="745612"/>
            <a:ext cx="7886700" cy="994172"/>
          </a:xfrm>
        </p:spPr>
        <p:txBody>
          <a:bodyPr/>
          <a:lstStyle/>
          <a:p>
            <a:r>
              <a:rPr lang="en-US" dirty="0"/>
              <a:t>Core Values of DevOps - CAMS</a:t>
            </a:r>
          </a:p>
        </p:txBody>
      </p:sp>
      <p:sp>
        <p:nvSpPr>
          <p:cNvPr id="5" name="Content Placeholder 4">
            <a:extLst>
              <a:ext uri="{FF2B5EF4-FFF2-40B4-BE49-F238E27FC236}">
                <a16:creationId xmlns:a16="http://schemas.microsoft.com/office/drawing/2014/main" id="{711C6A2F-559D-47E9-AA84-2030CCC50FA6}"/>
              </a:ext>
            </a:extLst>
          </p:cNvPr>
          <p:cNvSpPr>
            <a:spLocks noGrp="1"/>
          </p:cNvSpPr>
          <p:nvPr>
            <p:ph idx="1"/>
          </p:nvPr>
        </p:nvSpPr>
        <p:spPr/>
        <p:txBody>
          <a:bodyPr>
            <a:normAutofit/>
          </a:bodyPr>
          <a:lstStyle/>
          <a:p>
            <a:r>
              <a:rPr lang="en-US" b="1" dirty="0"/>
              <a:t>Culture</a:t>
            </a:r>
            <a:r>
              <a:rPr lang="en-US" dirty="0"/>
              <a:t> – breaking down barriers between teams, shortening feedback loops</a:t>
            </a:r>
          </a:p>
          <a:p>
            <a:r>
              <a:rPr lang="en-US" b="1" dirty="0"/>
              <a:t>Automation</a:t>
            </a:r>
            <a:r>
              <a:rPr lang="en-US" dirty="0"/>
              <a:t> – productivity gains in deployment, systems thinking</a:t>
            </a:r>
          </a:p>
          <a:p>
            <a:r>
              <a:rPr lang="en-US" b="1" dirty="0"/>
              <a:t>Measurement</a:t>
            </a:r>
            <a:r>
              <a:rPr lang="en-US" sz="3200" dirty="0"/>
              <a:t> </a:t>
            </a:r>
            <a:r>
              <a:rPr lang="en-US" dirty="0"/>
              <a:t>– basing decisions on data instead of guessing</a:t>
            </a:r>
          </a:p>
          <a:p>
            <a:r>
              <a:rPr lang="en-US" b="1" dirty="0"/>
              <a:t>Sharing</a:t>
            </a:r>
            <a:r>
              <a:rPr lang="en-US" sz="2400" b="1" dirty="0"/>
              <a:t> </a:t>
            </a:r>
            <a:r>
              <a:rPr lang="en-US" dirty="0"/>
              <a:t>– tooling, discoveries and lessons among the team</a:t>
            </a:r>
          </a:p>
          <a:p>
            <a:pPr marL="0" indent="0">
              <a:buNone/>
            </a:pPr>
            <a:endParaRPr lang="en-US" dirty="0"/>
          </a:p>
        </p:txBody>
      </p:sp>
    </p:spTree>
    <p:extLst>
      <p:ext uri="{BB962C8B-B14F-4D97-AF65-F5344CB8AC3E}">
        <p14:creationId xmlns:p14="http://schemas.microsoft.com/office/powerpoint/2010/main" val="29488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0E48-91C4-43CA-A1C4-9A2C80CD629C}"/>
              </a:ext>
            </a:extLst>
          </p:cNvPr>
          <p:cNvSpPr>
            <a:spLocks noGrp="1"/>
          </p:cNvSpPr>
          <p:nvPr>
            <p:ph type="title"/>
          </p:nvPr>
        </p:nvSpPr>
        <p:spPr/>
        <p:txBody>
          <a:bodyPr/>
          <a:lstStyle/>
          <a:p>
            <a:r>
              <a:rPr lang="en-US" dirty="0"/>
              <a:t>DevOps Goals</a:t>
            </a:r>
          </a:p>
        </p:txBody>
      </p:sp>
      <p:sp>
        <p:nvSpPr>
          <p:cNvPr id="3" name="Content Placeholder 2">
            <a:extLst>
              <a:ext uri="{FF2B5EF4-FFF2-40B4-BE49-F238E27FC236}">
                <a16:creationId xmlns:a16="http://schemas.microsoft.com/office/drawing/2014/main" id="{9AA17F7B-0A18-4026-B851-3E252D0884D0}"/>
              </a:ext>
            </a:extLst>
          </p:cNvPr>
          <p:cNvSpPr>
            <a:spLocks noGrp="1"/>
          </p:cNvSpPr>
          <p:nvPr>
            <p:ph idx="1"/>
          </p:nvPr>
        </p:nvSpPr>
        <p:spPr/>
        <p:txBody>
          <a:bodyPr/>
          <a:lstStyle/>
          <a:p>
            <a:r>
              <a:rPr lang="en-US" b="1" dirty="0"/>
              <a:t>Systems thinking</a:t>
            </a:r>
            <a:r>
              <a:rPr lang="en-US" dirty="0"/>
              <a:t>  - imagine your systems as a whole not as parts</a:t>
            </a:r>
          </a:p>
          <a:p>
            <a:r>
              <a:rPr lang="en-US" b="1" dirty="0"/>
              <a:t>Culture of ownership</a:t>
            </a:r>
            <a:r>
              <a:rPr lang="en-US" dirty="0"/>
              <a:t> – everyone involved has ownership over the entire system and process</a:t>
            </a:r>
          </a:p>
          <a:p>
            <a:r>
              <a:rPr lang="en-US" b="1" dirty="0"/>
              <a:t>Shortening feedback loops</a:t>
            </a:r>
            <a:r>
              <a:rPr lang="en-US" dirty="0"/>
              <a:t> -  take less time to fix problems and achieve goals. </a:t>
            </a:r>
          </a:p>
          <a:p>
            <a:r>
              <a:rPr lang="en-US" b="1" dirty="0"/>
              <a:t>Culture of experimentation and learning </a:t>
            </a:r>
            <a:r>
              <a:rPr lang="en-US" dirty="0"/>
              <a:t> - no fear of making changes as you should be able to test them easily.</a:t>
            </a:r>
            <a:endParaRPr lang="en-US" b="1" dirty="0"/>
          </a:p>
        </p:txBody>
      </p:sp>
    </p:spTree>
    <p:extLst>
      <p:ext uri="{BB962C8B-B14F-4D97-AF65-F5344CB8AC3E}">
        <p14:creationId xmlns:p14="http://schemas.microsoft.com/office/powerpoint/2010/main" val="355777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6F999-E16E-42B5-ACA1-CBFC529825FA}"/>
              </a:ext>
            </a:extLst>
          </p:cNvPr>
          <p:cNvSpPr>
            <a:spLocks noGrp="1"/>
          </p:cNvSpPr>
          <p:nvPr>
            <p:ph type="title"/>
          </p:nvPr>
        </p:nvSpPr>
        <p:spPr>
          <a:xfrm>
            <a:off x="905069" y="543906"/>
            <a:ext cx="9526449" cy="994172"/>
          </a:xfrm>
        </p:spPr>
        <p:txBody>
          <a:bodyPr>
            <a:normAutofit fontScale="90000"/>
          </a:bodyPr>
          <a:lstStyle/>
          <a:p>
            <a:r>
              <a:rPr lang="en-US" dirty="0"/>
              <a:t>Infrastructure as Code Methodology for DevOps</a:t>
            </a:r>
          </a:p>
        </p:txBody>
      </p:sp>
      <p:sp>
        <p:nvSpPr>
          <p:cNvPr id="3" name="Content Placeholder 2">
            <a:extLst>
              <a:ext uri="{FF2B5EF4-FFF2-40B4-BE49-F238E27FC236}">
                <a16:creationId xmlns:a16="http://schemas.microsoft.com/office/drawing/2014/main" id="{8D22308B-0DDB-4BA5-A868-A699ED9DC643}"/>
              </a:ext>
            </a:extLst>
          </p:cNvPr>
          <p:cNvSpPr>
            <a:spLocks noGrp="1"/>
          </p:cNvSpPr>
          <p:nvPr>
            <p:ph idx="1"/>
          </p:nvPr>
        </p:nvSpPr>
        <p:spPr/>
        <p:txBody>
          <a:bodyPr>
            <a:normAutofit/>
          </a:bodyPr>
          <a:lstStyle/>
          <a:p>
            <a:r>
              <a:rPr lang="en-US" sz="2400" dirty="0"/>
              <a:t>Treat your infrastructure as if it were code!</a:t>
            </a:r>
          </a:p>
          <a:p>
            <a:r>
              <a:rPr lang="en-US" sz="2400" dirty="0"/>
              <a:t>Store configurations, dependencies and scripts to bootstrap your systems in a source code management (SCM) system like Git.</a:t>
            </a:r>
          </a:p>
          <a:p>
            <a:r>
              <a:rPr lang="en-US" sz="2400" dirty="0"/>
              <a:t>This allows you set-up and tear down environments quickly and easily and deploy your systems in Dev, Test or Production.</a:t>
            </a:r>
          </a:p>
          <a:p>
            <a:r>
              <a:rPr lang="en-US" sz="2400" b="1" dirty="0"/>
              <a:t>Servers are commodity / utility resources, and not at all strategic. A perfect scenario for cloud computing!</a:t>
            </a:r>
          </a:p>
          <a:p>
            <a:pPr marL="0" indent="0">
              <a:buNone/>
            </a:pPr>
            <a:endParaRPr lang="en-US" sz="2400" dirty="0"/>
          </a:p>
          <a:p>
            <a:endParaRPr lang="en-US" sz="2400" dirty="0"/>
          </a:p>
        </p:txBody>
      </p:sp>
    </p:spTree>
    <p:extLst>
      <p:ext uri="{BB962C8B-B14F-4D97-AF65-F5344CB8AC3E}">
        <p14:creationId xmlns:p14="http://schemas.microsoft.com/office/powerpoint/2010/main" val="164261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Servers like Cattle or Chicken, Not Pets</a:t>
            </a:r>
          </a:p>
        </p:txBody>
      </p:sp>
      <p:sp>
        <p:nvSpPr>
          <p:cNvPr id="3" name="Content Placeholder 2"/>
          <p:cNvSpPr>
            <a:spLocks noGrp="1"/>
          </p:cNvSpPr>
          <p:nvPr>
            <p:ph idx="1"/>
          </p:nvPr>
        </p:nvSpPr>
        <p:spPr>
          <a:xfrm>
            <a:off x="4787696" y="1527680"/>
            <a:ext cx="6045145" cy="4571715"/>
          </a:xfrm>
        </p:spPr>
        <p:txBody>
          <a:bodyPr>
            <a:normAutofit fontScale="70000" lnSpcReduction="20000"/>
          </a:bodyPr>
          <a:lstStyle/>
          <a:p>
            <a:r>
              <a:rPr lang="en-US" dirty="0"/>
              <a:t>Pet servers </a:t>
            </a:r>
          </a:p>
          <a:p>
            <a:pPr lvl="1"/>
            <a:r>
              <a:rPr lang="en-US" dirty="0"/>
              <a:t>Few of them</a:t>
            </a:r>
          </a:p>
          <a:p>
            <a:pPr lvl="1"/>
            <a:r>
              <a:rPr lang="en-US" dirty="0"/>
              <a:t>Are given names like mail.mycompany.com</a:t>
            </a:r>
          </a:p>
          <a:p>
            <a:pPr lvl="1"/>
            <a:r>
              <a:rPr lang="en-US" dirty="0"/>
              <a:t>Are built to solve the task at hand (email)</a:t>
            </a:r>
          </a:p>
          <a:p>
            <a:pPr lvl="1"/>
            <a:r>
              <a:rPr lang="en-US" dirty="0"/>
              <a:t>When they are “sick” we “nurse them back to health”</a:t>
            </a:r>
            <a:br>
              <a:rPr lang="en-US" dirty="0"/>
            </a:br>
            <a:endParaRPr lang="en-US" dirty="0"/>
          </a:p>
          <a:p>
            <a:r>
              <a:rPr lang="en-US" dirty="0"/>
              <a:t>Cattle servers:</a:t>
            </a:r>
          </a:p>
          <a:p>
            <a:pPr lvl="1"/>
            <a:r>
              <a:rPr lang="en-US" dirty="0"/>
              <a:t>Lots of them</a:t>
            </a:r>
          </a:p>
          <a:p>
            <a:pPr lvl="1"/>
            <a:r>
              <a:rPr lang="en-US" dirty="0"/>
              <a:t>Are given numbers like s0045.mycompany.com</a:t>
            </a:r>
          </a:p>
          <a:p>
            <a:pPr lvl="1"/>
            <a:r>
              <a:rPr lang="en-US" dirty="0"/>
              <a:t>Are built to do the same thing: compute and storage</a:t>
            </a:r>
          </a:p>
          <a:p>
            <a:pPr lvl="1"/>
            <a:r>
              <a:rPr lang="en-US" dirty="0"/>
              <a:t>When they are “sick” we “take them out of commission” and replace with another.</a:t>
            </a:r>
          </a:p>
          <a:p>
            <a:pPr lvl="1"/>
            <a:r>
              <a:rPr lang="en-US" dirty="0"/>
              <a:t>Cloud Computing Mindset</a:t>
            </a:r>
          </a:p>
          <a:p>
            <a:r>
              <a:rPr lang="en-US" dirty="0"/>
              <a:t>Chicken containers</a:t>
            </a:r>
          </a:p>
          <a:p>
            <a:pPr lvl="1"/>
            <a:r>
              <a:rPr lang="en-US" dirty="0"/>
              <a:t>Lifetime shorter</a:t>
            </a:r>
          </a:p>
          <a:p>
            <a:pPr lvl="1"/>
            <a:r>
              <a:rPr lang="en-US" dirty="0"/>
              <a:t>Take up less space than servers</a:t>
            </a:r>
          </a:p>
        </p:txBody>
      </p:sp>
      <p:pic>
        <p:nvPicPr>
          <p:cNvPr id="1026" name="Picture 2" descr="Image result for pets"/>
          <p:cNvPicPr>
            <a:picLocks noChangeAspect="1" noChangeArrowheads="1"/>
          </p:cNvPicPr>
          <p:nvPr/>
        </p:nvPicPr>
        <p:blipFill rotWithShape="1">
          <a:blip r:embed="rId3">
            <a:extLst>
              <a:ext uri="{28A0092B-C50C-407E-A947-70E740481C1C}">
                <a14:useLocalDpi xmlns:a14="http://schemas.microsoft.com/office/drawing/2010/main" val="0"/>
              </a:ext>
            </a:extLst>
          </a:blip>
          <a:srcRect t="20484" b="8358"/>
          <a:stretch/>
        </p:blipFill>
        <p:spPr bwMode="auto">
          <a:xfrm>
            <a:off x="842962" y="1524285"/>
            <a:ext cx="2305640" cy="1647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attle he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972" y="3172252"/>
            <a:ext cx="2324426" cy="16389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mall chicken farmers are thriving during the pandemic">
            <a:extLst>
              <a:ext uri="{FF2B5EF4-FFF2-40B4-BE49-F238E27FC236}">
                <a16:creationId xmlns:a16="http://schemas.microsoft.com/office/drawing/2014/main" id="{DB1704C5-0589-4E4D-B595-8C3202329F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1" y="4811175"/>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437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7C8906-13BA-470D-9FC2-7DD65D6F9163}"/>
              </a:ext>
            </a:extLst>
          </p:cNvPr>
          <p:cNvSpPr>
            <a:spLocks noGrp="1"/>
          </p:cNvSpPr>
          <p:nvPr>
            <p:ph type="title"/>
          </p:nvPr>
        </p:nvSpPr>
        <p:spPr/>
        <p:txBody>
          <a:bodyPr/>
          <a:lstStyle/>
          <a:p>
            <a:r>
              <a:rPr lang="en-US" dirty="0"/>
              <a:t>Essential DevOps Toolbox for </a:t>
            </a:r>
            <a:r>
              <a:rPr lang="en-US" dirty="0" err="1"/>
              <a:t>IaC</a:t>
            </a:r>
            <a:endParaRPr lang="en-US" dirty="0"/>
          </a:p>
        </p:txBody>
      </p:sp>
      <p:sp>
        <p:nvSpPr>
          <p:cNvPr id="6" name="Content Placeholder 5">
            <a:extLst>
              <a:ext uri="{FF2B5EF4-FFF2-40B4-BE49-F238E27FC236}">
                <a16:creationId xmlns:a16="http://schemas.microsoft.com/office/drawing/2014/main" id="{46EF21E3-23D2-4E52-92DA-040BB6CC8B71}"/>
              </a:ext>
            </a:extLst>
          </p:cNvPr>
          <p:cNvSpPr>
            <a:spLocks noGrp="1"/>
          </p:cNvSpPr>
          <p:nvPr>
            <p:ph idx="1"/>
          </p:nvPr>
        </p:nvSpPr>
        <p:spPr/>
        <p:txBody>
          <a:bodyPr>
            <a:normAutofit/>
          </a:bodyPr>
          <a:lstStyle/>
          <a:p>
            <a:r>
              <a:rPr lang="en-US" b="1" dirty="0"/>
              <a:t>Source Code Management </a:t>
            </a:r>
            <a:r>
              <a:rPr lang="en-US" dirty="0"/>
              <a:t>(</a:t>
            </a:r>
            <a:r>
              <a:rPr lang="en-US" dirty="0" err="1"/>
              <a:t>git</a:t>
            </a:r>
            <a:r>
              <a:rPr lang="en-US" dirty="0"/>
              <a:t>, subversion, mercurial)</a:t>
            </a:r>
          </a:p>
          <a:p>
            <a:r>
              <a:rPr lang="en-US" b="1" dirty="0"/>
              <a:t>Virtualization / Containerization </a:t>
            </a:r>
            <a:r>
              <a:rPr lang="en-US" dirty="0"/>
              <a:t>(VMWare, Vagrant, Docker, CoreOS)</a:t>
            </a:r>
          </a:p>
          <a:p>
            <a:r>
              <a:rPr lang="en-US" b="1" dirty="0"/>
              <a:t>Configuration Management  </a:t>
            </a:r>
            <a:r>
              <a:rPr lang="en-US" dirty="0"/>
              <a:t>(</a:t>
            </a:r>
            <a:r>
              <a:rPr lang="en-US" dirty="0" err="1"/>
              <a:t>Ansible</a:t>
            </a:r>
            <a:r>
              <a:rPr lang="en-US" dirty="0"/>
              <a:t>, Chef, Puppet, Docker-Compose)</a:t>
            </a:r>
          </a:p>
          <a:p>
            <a:r>
              <a:rPr lang="en-US" b="1" dirty="0"/>
              <a:t>Orchestration </a:t>
            </a:r>
            <a:r>
              <a:rPr lang="en-US" dirty="0"/>
              <a:t>(Kubernetes, </a:t>
            </a:r>
            <a:r>
              <a:rPr lang="en-US" dirty="0" err="1"/>
              <a:t>Mesos</a:t>
            </a:r>
            <a:r>
              <a:rPr lang="en-US" dirty="0"/>
              <a:t>, Rancher, Docker Swarm)</a:t>
            </a:r>
          </a:p>
          <a:p>
            <a:r>
              <a:rPr lang="en-US" b="1" dirty="0"/>
              <a:t>Continuous Integration / Continuous Delivery </a:t>
            </a:r>
            <a:r>
              <a:rPr lang="en-US" dirty="0"/>
              <a:t>(Jenkins, TeamCity)</a:t>
            </a:r>
          </a:p>
          <a:p>
            <a:r>
              <a:rPr lang="en-US" b="1" dirty="0"/>
              <a:t>Monitoring / Logging </a:t>
            </a:r>
            <a:r>
              <a:rPr lang="en-US" dirty="0"/>
              <a:t>(</a:t>
            </a:r>
            <a:r>
              <a:rPr lang="en-US" dirty="0" err="1"/>
              <a:t>Monit</a:t>
            </a:r>
            <a:r>
              <a:rPr lang="en-US" dirty="0"/>
              <a:t>, Nagios, ELK Stack) </a:t>
            </a:r>
          </a:p>
          <a:p>
            <a:endParaRPr lang="en-US" dirty="0"/>
          </a:p>
          <a:p>
            <a:endParaRPr lang="en-US" dirty="0"/>
          </a:p>
          <a:p>
            <a:endParaRPr lang="en-US" dirty="0"/>
          </a:p>
        </p:txBody>
      </p:sp>
    </p:spTree>
    <p:extLst>
      <p:ext uri="{BB962C8B-B14F-4D97-AF65-F5344CB8AC3E}">
        <p14:creationId xmlns:p14="http://schemas.microsoft.com/office/powerpoint/2010/main" val="205387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Containerization?</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9E83788D-6A28-430B-A76E-3015801EEBF5}" type="datetime1">
              <a:rPr lang="en-US" smtClean="0"/>
              <a:t>9/14/2022</a:t>
            </a:fld>
            <a:endParaRPr lang="en-US"/>
          </a:p>
        </p:txBody>
      </p:sp>
      <p:sp>
        <p:nvSpPr>
          <p:cNvPr id="3" name="Footer Placeholder 2"/>
          <p:cNvSpPr>
            <a:spLocks noGrp="1"/>
          </p:cNvSpPr>
          <p:nvPr>
            <p:ph type="ftr" sz="quarter" idx="11"/>
          </p:nvPr>
        </p:nvSpPr>
        <p:spPr/>
        <p:txBody>
          <a:bodyPr/>
          <a:lstStyle/>
          <a:p>
            <a:pPr algn="ctr"/>
            <a:r>
              <a:rPr lang="en-US"/>
              <a:t>IST346: Info Tech Management &amp; Administration</a:t>
            </a:r>
            <a:endParaRPr lang="en-US" dirty="0"/>
          </a:p>
        </p:txBody>
      </p:sp>
      <p:sp>
        <p:nvSpPr>
          <p:cNvPr id="6" name="Slide Number Placeholder 5"/>
          <p:cNvSpPr>
            <a:spLocks noGrp="1"/>
          </p:cNvSpPr>
          <p:nvPr>
            <p:ph type="sldNum" sz="quarter" idx="12"/>
          </p:nvPr>
        </p:nvSpPr>
        <p:spPr/>
        <p:txBody>
          <a:bodyPr/>
          <a:lstStyle/>
          <a:p>
            <a:fld id="{DF6669D1-DB19-4C99-869C-C84252016461}" type="slidenum">
              <a:rPr lang="en-US" smtClean="0"/>
              <a:pPr/>
              <a:t>9</a:t>
            </a:fld>
            <a:endParaRPr lang="en-US"/>
          </a:p>
        </p:txBody>
      </p:sp>
    </p:spTree>
    <p:extLst>
      <p:ext uri="{BB962C8B-B14F-4D97-AF65-F5344CB8AC3E}">
        <p14:creationId xmlns:p14="http://schemas.microsoft.com/office/powerpoint/2010/main" val="3149819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h_Settings xmlns="04ffd851-8d74-4495-b334-4fb98f477c2a" xsi:nil="true"/>
    <Owner xmlns="04ffd851-8d74-4495-b334-4fb98f477c2a">
      <UserInfo>
        <DisplayName/>
        <AccountId xsi:nil="true"/>
        <AccountType/>
      </UserInfo>
    </Owner>
    <Distribution_Groups xmlns="04ffd851-8d74-4495-b334-4fb98f477c2a" xsi:nil="true"/>
    <Invited_Teachers xmlns="04ffd851-8d74-4495-b334-4fb98f477c2a" xsi:nil="true"/>
    <Invited_Students xmlns="04ffd851-8d74-4495-b334-4fb98f477c2a" xsi:nil="true"/>
    <LMS_Mappings xmlns="04ffd851-8d74-4495-b334-4fb98f477c2a" xsi:nil="true"/>
    <Templates xmlns="04ffd851-8d74-4495-b334-4fb98f477c2a" xsi:nil="true"/>
    <FolderType xmlns="04ffd851-8d74-4495-b334-4fb98f477c2a" xsi:nil="true"/>
    <Student_Groups xmlns="04ffd851-8d74-4495-b334-4fb98f477c2a">
      <UserInfo>
        <DisplayName/>
        <AccountId xsi:nil="true"/>
        <AccountType/>
      </UserInfo>
    </Student_Groups>
    <DefaultSectionNames xmlns="04ffd851-8d74-4495-b334-4fb98f477c2a" xsi:nil="true"/>
    <Students xmlns="04ffd851-8d74-4495-b334-4fb98f477c2a">
      <UserInfo>
        <DisplayName/>
        <AccountId xsi:nil="true"/>
        <AccountType/>
      </UserInfo>
    </Students>
    <IsNotebookLocked xmlns="04ffd851-8d74-4495-b334-4fb98f477c2a" xsi:nil="true"/>
    <Is_Collaboration_Space_Locked xmlns="04ffd851-8d74-4495-b334-4fb98f477c2a" xsi:nil="true"/>
    <Self_Registration_Enabled xmlns="04ffd851-8d74-4495-b334-4fb98f477c2a" xsi:nil="true"/>
    <Has_Teacher_Only_SectionGroup xmlns="04ffd851-8d74-4495-b334-4fb98f477c2a" xsi:nil="true"/>
    <CultureName xmlns="04ffd851-8d74-4495-b334-4fb98f477c2a" xsi:nil="true"/>
    <AppVersion xmlns="04ffd851-8d74-4495-b334-4fb98f477c2a" xsi:nil="true"/>
    <TeamsChannelId xmlns="04ffd851-8d74-4495-b334-4fb98f477c2a" xsi:nil="true"/>
    <Self_Registration_Enabled0 xmlns="04ffd851-8d74-4495-b334-4fb98f477c2a" xsi:nil="true"/>
    <NotebookType xmlns="04ffd851-8d74-4495-b334-4fb98f477c2a" xsi:nil="true"/>
    <Teachers xmlns="04ffd851-8d74-4495-b334-4fb98f477c2a">
      <UserInfo>
        <DisplayName/>
        <AccountId xsi:nil="true"/>
        <AccountType/>
      </UserInfo>
    </Teach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F6098ECFDB064AB62C4D3A01CC22CA" ma:contentTypeVersion="34" ma:contentTypeDescription="Create a new document." ma:contentTypeScope="" ma:versionID="406f10ffd7b571fa61c72a9970d6ce07">
  <xsd:schema xmlns:xsd="http://www.w3.org/2001/XMLSchema" xmlns:xs="http://www.w3.org/2001/XMLSchema" xmlns:p="http://schemas.microsoft.com/office/2006/metadata/properties" xmlns:ns3="22f8d90f-3db9-4ce9-973b-d6f017012b77" xmlns:ns4="04ffd851-8d74-4495-b334-4fb98f477c2a" targetNamespace="http://schemas.microsoft.com/office/2006/metadata/properties" ma:root="true" ma:fieldsID="4e728c70a064d4ae52d206827dc7ade7" ns3:_="" ns4:_="">
    <xsd:import namespace="22f8d90f-3db9-4ce9-973b-d6f017012b77"/>
    <xsd:import namespace="04ffd851-8d74-4495-b334-4fb98f477c2a"/>
    <xsd:element name="properties">
      <xsd:complexType>
        <xsd:sequence>
          <xsd:element name="documentManagement">
            <xsd:complexType>
              <xsd:all>
                <xsd:element ref="ns3:SharedWithUsers"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3:SharedWithDetails" minOccurs="0"/>
                <xsd:element ref="ns3:SharingHintHash" minOccurs="0"/>
                <xsd:element ref="ns4:CultureName" minOccurs="0"/>
                <xsd:element ref="ns4:Has_Teacher_Only_SectionGroup" minOccurs="0"/>
                <xsd:element ref="ns4:Is_Collaboration_Space_Locked" minOccurs="0"/>
                <xsd:element ref="ns4:MediaServiceMetadata" minOccurs="0"/>
                <xsd:element ref="ns4:MediaServiceFastMetadata" minOccurs="0"/>
                <xsd:element ref="ns4:MediaServiceAutoTags" minOccurs="0"/>
                <xsd:element ref="ns4:MediaServiceDateTaken" minOccurs="0"/>
                <xsd:element ref="ns4:MediaServiceLocation" minOccurs="0"/>
                <xsd:element ref="ns4:MediaServiceEventHashCode" minOccurs="0"/>
                <xsd:element ref="ns4:MediaServiceGenerationTime" minOccurs="0"/>
                <xsd:element ref="ns4:MediaServiceOCR" minOccurs="0"/>
                <xsd:element ref="ns4:TeamsChannelId" minOccurs="0"/>
                <xsd:element ref="ns4:Templates" minOccurs="0"/>
                <xsd:element ref="ns4:Self_Registration_Enabled0" minOccurs="0"/>
                <xsd:element ref="ns4:IsNotebookLocked" minOccurs="0"/>
                <xsd:element ref="ns4:Math_Settings" minOccurs="0"/>
                <xsd:element ref="ns4:MediaServiceAutoKeyPoints" minOccurs="0"/>
                <xsd:element ref="ns4:MediaServiceKeyPoints" minOccurs="0"/>
                <xsd:element ref="ns4:Distribution_Groups" minOccurs="0"/>
                <xsd:element ref="ns4: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f8d90f-3db9-4ce9-973b-d6f017012b7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description="" ma:internalName="SharedWithDetails" ma:readOnly="true">
      <xsd:simpleType>
        <xsd:restriction base="dms:Note">
          <xsd:maxLength value="255"/>
        </xsd:restriction>
      </xsd:simpleType>
    </xsd:element>
    <xsd:element name="SharingHintHash" ma:index="21"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ffd851-8d74-4495-b334-4fb98f477c2a" elementFormDefault="qualified">
    <xsd:import namespace="http://schemas.microsoft.com/office/2006/documentManagement/types"/>
    <xsd:import namespace="http://schemas.microsoft.com/office/infopath/2007/PartnerControls"/>
    <xsd:element name="NotebookType" ma:index="9" nillable="true" ma:displayName="Notebook Type" ma:indexed="true" ma:internalName="NotebookType">
      <xsd:simpleType>
        <xsd:restriction base="dms:Text"/>
      </xsd:simpleType>
    </xsd:element>
    <xsd:element name="FolderType" ma:index="10" nillable="true" ma:displayName="Folder Type" ma:internalName="FolderType">
      <xsd:simpleType>
        <xsd:restriction base="dms:Text"/>
      </xsd:simpleType>
    </xsd:element>
    <xsd:element name="Owner" ma:index="1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2" nillable="true" ma:displayName="Default Section Names" ma:internalName="DefaultSectionNames">
      <xsd:simpleType>
        <xsd:restriction base="dms:Note">
          <xsd:maxLength value="255"/>
        </xsd:restriction>
      </xsd:simpleType>
    </xsd:element>
    <xsd:element name="AppVersion" ma:index="13" nillable="true" ma:displayName="App Version" ma:internalName="AppVersion">
      <xsd:simpleType>
        <xsd:restriction base="dms:Text"/>
      </xsd:simpleType>
    </xsd:element>
    <xsd:element name="Teachers" ma:index="1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7" nillable="true" ma:displayName="Invited Teachers" ma:internalName="Invited_Teachers">
      <xsd:simpleType>
        <xsd:restriction base="dms:Note">
          <xsd:maxLength value="255"/>
        </xsd:restriction>
      </xsd:simpleType>
    </xsd:element>
    <xsd:element name="Invited_Students" ma:index="18" nillable="true" ma:displayName="Invited Students" ma:internalName="Invited_Students">
      <xsd:simpleType>
        <xsd:restriction base="dms:Note">
          <xsd:maxLength value="255"/>
        </xsd:restriction>
      </xsd:simpleType>
    </xsd:element>
    <xsd:element name="Self_Registration_Enabled" ma:index="19" nillable="true" ma:displayName="Self_Registration_Enabled" ma:internalName="Self_Registration_Enabled">
      <xsd:simpleType>
        <xsd:restriction base="dms:Boolean"/>
      </xsd:simpleType>
    </xsd:element>
    <xsd:element name="CultureName" ma:index="22" nillable="true" ma:displayName="Culture Name" ma:internalName="CultureName">
      <xsd:simpleType>
        <xsd:restriction base="dms:Text"/>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AutoTags" ma:index="27" nillable="true" ma:displayName="MediaServiceAutoTags" ma:description="" ma:internalName="MediaServiceAutoTags" ma:readOnly="true">
      <xsd:simpleType>
        <xsd:restriction base="dms:Text"/>
      </xsd:simpleType>
    </xsd:element>
    <xsd:element name="MediaServiceDateTaken" ma:index="28" nillable="true" ma:displayName="MediaServiceDateTaken" ma:hidden="true" ma:internalName="MediaServiceDateTaken" ma:readOnly="true">
      <xsd:simpleType>
        <xsd:restriction base="dms:Text"/>
      </xsd:simpleType>
    </xsd:element>
    <xsd:element name="MediaServiceLocation" ma:index="29" nillable="true" ma:displayName="MediaServiceLocation" ma:internalName="MediaServiceLocation" ma:readOnly="true">
      <xsd:simpleType>
        <xsd:restriction base="dms:Text"/>
      </xsd:simpleType>
    </xsd:element>
    <xsd:element name="MediaServiceEventHashCode" ma:index="30" nillable="true" ma:displayName="MediaServiceEventHashCode" ma:hidden="true" ma:internalName="MediaServiceEventHashCode" ma:readOnly="true">
      <xsd:simpleType>
        <xsd:restriction base="dms:Text"/>
      </xsd:simpleType>
    </xsd:element>
    <xsd:element name="MediaServiceGenerationTime" ma:index="31" nillable="true" ma:displayName="MediaServiceGenerationTime" ma:hidden="true" ma:internalName="MediaServiceGenerationTime" ma:readOnly="true">
      <xsd:simpleType>
        <xsd:restriction base="dms:Text"/>
      </xsd:simpleType>
    </xsd:element>
    <xsd:element name="MediaServiceOCR" ma:index="32" nillable="true" ma:displayName="MediaServiceOCR" ma:internalName="MediaServiceOCR" ma:readOnly="true">
      <xsd:simpleType>
        <xsd:restriction base="dms:Note">
          <xsd:maxLength value="255"/>
        </xsd:restriction>
      </xsd:simpleType>
    </xsd:element>
    <xsd:element name="TeamsChannelId" ma:index="33" nillable="true" ma:displayName="Teams Channel Id" ma:internalName="TeamsChannelId">
      <xsd:simpleType>
        <xsd:restriction base="dms:Text"/>
      </xsd:simpleType>
    </xsd:element>
    <xsd:element name="Templates" ma:index="34" nillable="true" ma:displayName="Templates" ma:internalName="Templates">
      <xsd:simpleType>
        <xsd:restriction base="dms:Note">
          <xsd:maxLength value="255"/>
        </xsd:restriction>
      </xsd:simpleType>
    </xsd:element>
    <xsd:element name="Self_Registration_Enabled0" ma:index="35" nillable="true" ma:displayName="Self Registration Enabled" ma:internalName="Self_Registration_Enabled0">
      <xsd:simpleType>
        <xsd:restriction base="dms:Boolean"/>
      </xsd:simpleType>
    </xsd:element>
    <xsd:element name="IsNotebookLocked" ma:index="36" nillable="true" ma:displayName="Is Notebook Locked" ma:internalName="IsNotebookLocked">
      <xsd:simpleType>
        <xsd:restriction base="dms:Boolean"/>
      </xsd:simpleType>
    </xsd:element>
    <xsd:element name="Math_Settings" ma:index="37" nillable="true" ma:displayName="Math Settings" ma:internalName="Math_Settings">
      <xsd:simpleType>
        <xsd:restriction base="dms:Text"/>
      </xsd:simpleType>
    </xsd:element>
    <xsd:element name="MediaServiceAutoKeyPoints" ma:index="38" nillable="true" ma:displayName="MediaServiceAutoKeyPoints" ma:hidden="true" ma:internalName="MediaServiceAutoKeyPoints" ma:readOnly="true">
      <xsd:simpleType>
        <xsd:restriction base="dms:Note"/>
      </xsd:simpleType>
    </xsd:element>
    <xsd:element name="MediaServiceKeyPoints" ma:index="39" nillable="true" ma:displayName="KeyPoints" ma:internalName="MediaServiceKeyPoints" ma:readOnly="true">
      <xsd:simpleType>
        <xsd:restriction base="dms:Note">
          <xsd:maxLength value="255"/>
        </xsd:restriction>
      </xsd:simpleType>
    </xsd:element>
    <xsd:element name="Distribution_Groups" ma:index="40" nillable="true" ma:displayName="Distribution Groups" ma:internalName="Distribution_Groups">
      <xsd:simpleType>
        <xsd:restriction base="dms:Note">
          <xsd:maxLength value="255"/>
        </xsd:restriction>
      </xsd:simpleType>
    </xsd:element>
    <xsd:element name="LMS_Mappings" ma:index="41" nillable="true" ma:displayName="LMS Mappings" ma:internalName="LMS_Mapping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3CBCE1-12BC-4393-8FE1-11919A3A6610}">
  <ds:schemaRefs>
    <ds:schemaRef ds:uri="http://schemas.microsoft.com/office/2006/metadata/properties"/>
    <ds:schemaRef ds:uri="http://schemas.microsoft.com/office/infopath/2007/PartnerControls"/>
    <ds:schemaRef ds:uri="04ffd851-8d74-4495-b334-4fb98f477c2a"/>
  </ds:schemaRefs>
</ds:datastoreItem>
</file>

<file path=customXml/itemProps2.xml><?xml version="1.0" encoding="utf-8"?>
<ds:datastoreItem xmlns:ds="http://schemas.openxmlformats.org/officeDocument/2006/customXml" ds:itemID="{EA8520AD-01E3-4213-B21C-65E50168F3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f8d90f-3db9-4ce9-973b-d6f017012b77"/>
    <ds:schemaRef ds:uri="04ffd851-8d74-4495-b334-4fb98f477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6F0ED7B-5C3A-42E8-BCA1-21466A79AA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224</TotalTime>
  <Words>1646</Words>
  <Application>Microsoft Office PowerPoint</Application>
  <PresentationFormat>Widescreen</PresentationFormat>
  <Paragraphs>164</Paragraphs>
  <Slides>27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DevOps</vt:lpstr>
      <vt:lpstr>What is DevOps?</vt:lpstr>
      <vt:lpstr>The DevOps Cycle</vt:lpstr>
      <vt:lpstr>Core Values of DevOps - CAMS</vt:lpstr>
      <vt:lpstr>DevOps Goals</vt:lpstr>
      <vt:lpstr>Infrastructure as Code Methodology for DevOps</vt:lpstr>
      <vt:lpstr>Treat Servers like Cattle or Chicken, Not Pets</vt:lpstr>
      <vt:lpstr>Essential DevOps Toolbox for IaC</vt:lpstr>
      <vt:lpstr>What is Containerization?</vt:lpstr>
      <vt:lpstr>Containerization</vt:lpstr>
      <vt:lpstr>Host based Virtualization Is Heavy</vt:lpstr>
      <vt:lpstr>Why is it heavy?</vt:lpstr>
      <vt:lpstr>Why is it heavy?</vt:lpstr>
      <vt:lpstr>Containers are lighter weight</vt:lpstr>
      <vt:lpstr>Benefits of Containerization</vt:lpstr>
      <vt:lpstr>Docker</vt:lpstr>
      <vt:lpstr>Container Concepts</vt:lpstr>
      <vt:lpstr>PowerPoint Presentation</vt:lpstr>
      <vt:lpstr>Docker Compose</vt:lpstr>
      <vt:lpstr>Integration</vt:lpstr>
      <vt:lpstr>Docker Architecture</vt:lpstr>
      <vt:lpstr>Who can use Docker</vt:lpstr>
      <vt:lpstr>Docker Architecture</vt:lpstr>
      <vt:lpstr>Docker Images &amp; Containers</vt:lpstr>
      <vt:lpstr>Docker Registry</vt:lpstr>
      <vt:lpstr>Docker Commands</vt:lpstr>
      <vt:lpstr>Using Containers in the public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E Elstad</dc:creator>
  <cp:lastModifiedBy>Ryan E Elstad</cp:lastModifiedBy>
  <cp:revision>2</cp:revision>
  <dcterms:created xsi:type="dcterms:W3CDTF">2020-01-28T14:54:30Z</dcterms:created>
  <dcterms:modified xsi:type="dcterms:W3CDTF">2022-09-14T20:33:41Z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0x010100A9F6098ECFDB064AB62C4D3A01CC22CA</vt:lpwstr>
  </property>
</Properties>
</file>