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62" r:id="rId6"/>
    <p:sldId id="271" r:id="rId7"/>
    <p:sldId id="263" r:id="rId8"/>
    <p:sldId id="269" r:id="rId9"/>
    <p:sldId id="270" r:id="rId10"/>
    <p:sldId id="264" r:id="rId11"/>
    <p:sldId id="260" r:id="rId12"/>
    <p:sldId id="275" r:id="rId13"/>
    <p:sldId id="272" r:id="rId14"/>
    <p:sldId id="283" r:id="rId15"/>
    <p:sldId id="273" r:id="rId16"/>
    <p:sldId id="284" r:id="rId17"/>
    <p:sldId id="274" r:id="rId18"/>
    <p:sldId id="285" r:id="rId19"/>
    <p:sldId id="278" r:id="rId20"/>
    <p:sldId id="286" r:id="rId21"/>
    <p:sldId id="257" r:id="rId22"/>
    <p:sldId id="258" r:id="rId23"/>
    <p:sldId id="259" r:id="rId24"/>
    <p:sldId id="287" r:id="rId25"/>
    <p:sldId id="261" r:id="rId26"/>
    <p:sldId id="276" r:id="rId27"/>
    <p:sldId id="288" r:id="rId28"/>
    <p:sldId id="289" r:id="rId29"/>
    <p:sldId id="290" r:id="rId30"/>
    <p:sldId id="265" r:id="rId31"/>
    <p:sldId id="266" r:id="rId32"/>
    <p:sldId id="267" r:id="rId33"/>
    <p:sldId id="268" r:id="rId34"/>
    <p:sldId id="291" r:id="rId35"/>
    <p:sldId id="292" r:id="rId36"/>
    <p:sldId id="293" r:id="rId37"/>
    <p:sldId id="294" r:id="rId38"/>
    <p:sldId id="295" r:id="rId39"/>
    <p:sldId id="296" r:id="rId40"/>
    <p:sldId id="297"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D9D75-7469-465E-8F53-E44AA6DA3E15}" v="1" dt="2022-02-14T14:08:17.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varScale="1">
        <p:scale>
          <a:sx n="103" d="100"/>
          <a:sy n="103"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 Elstad" userId="b305b66b-ce08-47c9-976c-ee384b1f1d1f" providerId="ADAL" clId="{4F5CE262-C331-4C49-8AA1-FEEEA864A8D7}"/>
    <pc:docChg chg="addSld delSld modSld sldOrd">
      <pc:chgData name="Ryan E Elstad" userId="b305b66b-ce08-47c9-976c-ee384b1f1d1f" providerId="ADAL" clId="{4F5CE262-C331-4C49-8AA1-FEEEA864A8D7}" dt="2021-09-22T15:33:40.674" v="34" actId="2696"/>
      <pc:docMkLst>
        <pc:docMk/>
      </pc:docMkLst>
      <pc:sldChg chg="ord">
        <pc:chgData name="Ryan E Elstad" userId="b305b66b-ce08-47c9-976c-ee384b1f1d1f" providerId="ADAL" clId="{4F5CE262-C331-4C49-8AA1-FEEEA864A8D7}" dt="2021-09-22T15:33:20.740" v="33"/>
        <pc:sldMkLst>
          <pc:docMk/>
          <pc:sldMk cId="11749833" sldId="275"/>
        </pc:sldMkLst>
      </pc:sldChg>
      <pc:sldChg chg="del">
        <pc:chgData name="Ryan E Elstad" userId="b305b66b-ce08-47c9-976c-ee384b1f1d1f" providerId="ADAL" clId="{4F5CE262-C331-4C49-8AA1-FEEEA864A8D7}" dt="2021-09-22T15:33:40.674" v="34" actId="2696"/>
        <pc:sldMkLst>
          <pc:docMk/>
          <pc:sldMk cId="4197525344" sldId="282"/>
        </pc:sldMkLst>
      </pc:sldChg>
      <pc:sldChg chg="modSp new mod">
        <pc:chgData name="Ryan E Elstad" userId="b305b66b-ce08-47c9-976c-ee384b1f1d1f" providerId="ADAL" clId="{4F5CE262-C331-4C49-8AA1-FEEEA864A8D7}" dt="2021-09-22T13:53:25.720" v="13"/>
        <pc:sldMkLst>
          <pc:docMk/>
          <pc:sldMk cId="602829603" sldId="283"/>
        </pc:sldMkLst>
        <pc:spChg chg="mod">
          <ac:chgData name="Ryan E Elstad" userId="b305b66b-ce08-47c9-976c-ee384b1f1d1f" providerId="ADAL" clId="{4F5CE262-C331-4C49-8AA1-FEEEA864A8D7}" dt="2021-09-22T13:53:25.720" v="13"/>
          <ac:spMkLst>
            <pc:docMk/>
            <pc:sldMk cId="602829603" sldId="283"/>
            <ac:spMk id="3" creationId="{77686A01-85E2-4BF5-8B8E-0C86F05B7F58}"/>
          </ac:spMkLst>
        </pc:spChg>
      </pc:sldChg>
      <pc:sldChg chg="modSp new mod">
        <pc:chgData name="Ryan E Elstad" userId="b305b66b-ce08-47c9-976c-ee384b1f1d1f" providerId="ADAL" clId="{4F5CE262-C331-4C49-8AA1-FEEEA864A8D7}" dt="2021-09-22T15:21:41.811" v="20"/>
        <pc:sldMkLst>
          <pc:docMk/>
          <pc:sldMk cId="2639001631" sldId="284"/>
        </pc:sldMkLst>
        <pc:spChg chg="mod">
          <ac:chgData name="Ryan E Elstad" userId="b305b66b-ce08-47c9-976c-ee384b1f1d1f" providerId="ADAL" clId="{4F5CE262-C331-4C49-8AA1-FEEEA864A8D7}" dt="2021-09-22T15:21:41.811" v="20"/>
          <ac:spMkLst>
            <pc:docMk/>
            <pc:sldMk cId="2639001631" sldId="284"/>
            <ac:spMk id="3" creationId="{581207FE-037A-4689-9B46-AA4BCA6B9629}"/>
          </ac:spMkLst>
        </pc:spChg>
      </pc:sldChg>
      <pc:sldChg chg="modSp new mod">
        <pc:chgData name="Ryan E Elstad" userId="b305b66b-ce08-47c9-976c-ee384b1f1d1f" providerId="ADAL" clId="{4F5CE262-C331-4C49-8AA1-FEEEA864A8D7}" dt="2021-09-22T15:33:09.503" v="31"/>
        <pc:sldMkLst>
          <pc:docMk/>
          <pc:sldMk cId="3394079184" sldId="285"/>
        </pc:sldMkLst>
        <pc:spChg chg="mod">
          <ac:chgData name="Ryan E Elstad" userId="b305b66b-ce08-47c9-976c-ee384b1f1d1f" providerId="ADAL" clId="{4F5CE262-C331-4C49-8AA1-FEEEA864A8D7}" dt="2021-09-22T15:33:09.503" v="31"/>
          <ac:spMkLst>
            <pc:docMk/>
            <pc:sldMk cId="3394079184" sldId="285"/>
            <ac:spMk id="3" creationId="{1EC4BD4F-92D2-42BC-8D48-B6CC48E0309F}"/>
          </ac:spMkLst>
        </pc:spChg>
      </pc:sldChg>
    </pc:docChg>
  </pc:docChgLst>
  <pc:docChgLst>
    <pc:chgData name="Ryan E Elstad" userId="b305b66b-ce08-47c9-976c-ee384b1f1d1f" providerId="ADAL" clId="{24DD9D75-7469-465E-8F53-E44AA6DA3E15}"/>
    <pc:docChg chg="delSld modSld sldOrd">
      <pc:chgData name="Ryan E Elstad" userId="b305b66b-ce08-47c9-976c-ee384b1f1d1f" providerId="ADAL" clId="{24DD9D75-7469-465E-8F53-E44AA6DA3E15}" dt="2022-02-14T14:30:17.653" v="5" actId="2696"/>
      <pc:docMkLst>
        <pc:docMk/>
      </pc:docMkLst>
      <pc:sldChg chg="ord">
        <pc:chgData name="Ryan E Elstad" userId="b305b66b-ce08-47c9-976c-ee384b1f1d1f" providerId="ADAL" clId="{24DD9D75-7469-465E-8F53-E44AA6DA3E15}" dt="2022-02-14T14:08:22.657" v="2"/>
        <pc:sldMkLst>
          <pc:docMk/>
          <pc:sldMk cId="4217991518" sldId="257"/>
        </pc:sldMkLst>
      </pc:sldChg>
      <pc:sldChg chg="ord">
        <pc:chgData name="Ryan E Elstad" userId="b305b66b-ce08-47c9-976c-ee384b1f1d1f" providerId="ADAL" clId="{24DD9D75-7469-465E-8F53-E44AA6DA3E15}" dt="2022-02-14T14:08:22.657" v="2"/>
        <pc:sldMkLst>
          <pc:docMk/>
          <pc:sldMk cId="1778773646" sldId="258"/>
        </pc:sldMkLst>
      </pc:sldChg>
      <pc:sldChg chg="ord">
        <pc:chgData name="Ryan E Elstad" userId="b305b66b-ce08-47c9-976c-ee384b1f1d1f" providerId="ADAL" clId="{24DD9D75-7469-465E-8F53-E44AA6DA3E15}" dt="2022-02-14T14:08:22.657" v="2"/>
        <pc:sldMkLst>
          <pc:docMk/>
          <pc:sldMk cId="4081016768" sldId="259"/>
        </pc:sldMkLst>
      </pc:sldChg>
      <pc:sldChg chg="ord">
        <pc:chgData name="Ryan E Elstad" userId="b305b66b-ce08-47c9-976c-ee384b1f1d1f" providerId="ADAL" clId="{24DD9D75-7469-465E-8F53-E44AA6DA3E15}" dt="2022-02-14T14:08:22.657" v="2"/>
        <pc:sldMkLst>
          <pc:docMk/>
          <pc:sldMk cId="3353778184" sldId="261"/>
        </pc:sldMkLst>
      </pc:sldChg>
      <pc:sldChg chg="ord">
        <pc:chgData name="Ryan E Elstad" userId="b305b66b-ce08-47c9-976c-ee384b1f1d1f" providerId="ADAL" clId="{24DD9D75-7469-465E-8F53-E44AA6DA3E15}" dt="2022-02-14T14:08:22.657" v="2"/>
        <pc:sldMkLst>
          <pc:docMk/>
          <pc:sldMk cId="3770861100" sldId="265"/>
        </pc:sldMkLst>
      </pc:sldChg>
      <pc:sldChg chg="ord">
        <pc:chgData name="Ryan E Elstad" userId="b305b66b-ce08-47c9-976c-ee384b1f1d1f" providerId="ADAL" clId="{24DD9D75-7469-465E-8F53-E44AA6DA3E15}" dt="2022-02-14T14:08:22.657" v="2"/>
        <pc:sldMkLst>
          <pc:docMk/>
          <pc:sldMk cId="2413214826" sldId="266"/>
        </pc:sldMkLst>
      </pc:sldChg>
      <pc:sldChg chg="ord">
        <pc:chgData name="Ryan E Elstad" userId="b305b66b-ce08-47c9-976c-ee384b1f1d1f" providerId="ADAL" clId="{24DD9D75-7469-465E-8F53-E44AA6DA3E15}" dt="2022-02-14T14:08:22.657" v="2"/>
        <pc:sldMkLst>
          <pc:docMk/>
          <pc:sldMk cId="3113035721" sldId="267"/>
        </pc:sldMkLst>
      </pc:sldChg>
      <pc:sldChg chg="ord">
        <pc:chgData name="Ryan E Elstad" userId="b305b66b-ce08-47c9-976c-ee384b1f1d1f" providerId="ADAL" clId="{24DD9D75-7469-465E-8F53-E44AA6DA3E15}" dt="2022-02-14T14:08:22.657" v="2"/>
        <pc:sldMkLst>
          <pc:docMk/>
          <pc:sldMk cId="3367936780" sldId="268"/>
        </pc:sldMkLst>
      </pc:sldChg>
      <pc:sldChg chg="ord">
        <pc:chgData name="Ryan E Elstad" userId="b305b66b-ce08-47c9-976c-ee384b1f1d1f" providerId="ADAL" clId="{24DD9D75-7469-465E-8F53-E44AA6DA3E15}" dt="2022-02-14T14:08:22.657" v="2"/>
        <pc:sldMkLst>
          <pc:docMk/>
          <pc:sldMk cId="1668313450" sldId="276"/>
        </pc:sldMkLst>
      </pc:sldChg>
      <pc:sldChg chg="ord">
        <pc:chgData name="Ryan E Elstad" userId="b305b66b-ce08-47c9-976c-ee384b1f1d1f" providerId="ADAL" clId="{24DD9D75-7469-465E-8F53-E44AA6DA3E15}" dt="2022-02-14T14:08:22.657" v="2"/>
        <pc:sldMkLst>
          <pc:docMk/>
          <pc:sldMk cId="4056380472" sldId="277"/>
        </pc:sldMkLst>
      </pc:sldChg>
      <pc:sldChg chg="del">
        <pc:chgData name="Ryan E Elstad" userId="b305b66b-ce08-47c9-976c-ee384b1f1d1f" providerId="ADAL" clId="{24DD9D75-7469-465E-8F53-E44AA6DA3E15}" dt="2022-02-14T14:30:12.873" v="3" actId="2696"/>
        <pc:sldMkLst>
          <pc:docMk/>
          <pc:sldMk cId="734660158" sldId="279"/>
        </pc:sldMkLst>
      </pc:sldChg>
      <pc:sldChg chg="del">
        <pc:chgData name="Ryan E Elstad" userId="b305b66b-ce08-47c9-976c-ee384b1f1d1f" providerId="ADAL" clId="{24DD9D75-7469-465E-8F53-E44AA6DA3E15}" dt="2022-02-14T14:30:15.224" v="4" actId="2696"/>
        <pc:sldMkLst>
          <pc:docMk/>
          <pc:sldMk cId="18533496" sldId="280"/>
        </pc:sldMkLst>
      </pc:sldChg>
      <pc:sldChg chg="del">
        <pc:chgData name="Ryan E Elstad" userId="b305b66b-ce08-47c9-976c-ee384b1f1d1f" providerId="ADAL" clId="{24DD9D75-7469-465E-8F53-E44AA6DA3E15}" dt="2022-02-14T14:30:17.653" v="5" actId="2696"/>
        <pc:sldMkLst>
          <pc:docMk/>
          <pc:sldMk cId="921661907" sldId="281"/>
        </pc:sldMkLst>
      </pc:sldChg>
      <pc:sldChg chg="ord delDesignElem">
        <pc:chgData name="Ryan E Elstad" userId="b305b66b-ce08-47c9-976c-ee384b1f1d1f" providerId="ADAL" clId="{24DD9D75-7469-465E-8F53-E44AA6DA3E15}" dt="2022-02-14T14:08:22.657" v="2"/>
        <pc:sldMkLst>
          <pc:docMk/>
          <pc:sldMk cId="1122188972" sldId="286"/>
        </pc:sldMkLst>
      </pc:sldChg>
      <pc:sldChg chg="ord">
        <pc:chgData name="Ryan E Elstad" userId="b305b66b-ce08-47c9-976c-ee384b1f1d1f" providerId="ADAL" clId="{24DD9D75-7469-465E-8F53-E44AA6DA3E15}" dt="2022-02-14T14:08:22.657" v="2"/>
        <pc:sldMkLst>
          <pc:docMk/>
          <pc:sldMk cId="737289390" sldId="287"/>
        </pc:sldMkLst>
      </pc:sldChg>
      <pc:sldChg chg="ord">
        <pc:chgData name="Ryan E Elstad" userId="b305b66b-ce08-47c9-976c-ee384b1f1d1f" providerId="ADAL" clId="{24DD9D75-7469-465E-8F53-E44AA6DA3E15}" dt="2022-02-14T14:08:22.657" v="2"/>
        <pc:sldMkLst>
          <pc:docMk/>
          <pc:sldMk cId="1039278947" sldId="288"/>
        </pc:sldMkLst>
      </pc:sldChg>
      <pc:sldChg chg="ord">
        <pc:chgData name="Ryan E Elstad" userId="b305b66b-ce08-47c9-976c-ee384b1f1d1f" providerId="ADAL" clId="{24DD9D75-7469-465E-8F53-E44AA6DA3E15}" dt="2022-02-14T14:08:22.657" v="2"/>
        <pc:sldMkLst>
          <pc:docMk/>
          <pc:sldMk cId="3804735248" sldId="289"/>
        </pc:sldMkLst>
      </pc:sldChg>
      <pc:sldChg chg="ord">
        <pc:chgData name="Ryan E Elstad" userId="b305b66b-ce08-47c9-976c-ee384b1f1d1f" providerId="ADAL" clId="{24DD9D75-7469-465E-8F53-E44AA6DA3E15}" dt="2022-02-14T14:08:22.657" v="2"/>
        <pc:sldMkLst>
          <pc:docMk/>
          <pc:sldMk cId="2069982456" sldId="290"/>
        </pc:sldMkLst>
      </pc:sldChg>
      <pc:sldChg chg="ord">
        <pc:chgData name="Ryan E Elstad" userId="b305b66b-ce08-47c9-976c-ee384b1f1d1f" providerId="ADAL" clId="{24DD9D75-7469-465E-8F53-E44AA6DA3E15}" dt="2022-02-14T14:08:22.657" v="2"/>
        <pc:sldMkLst>
          <pc:docMk/>
          <pc:sldMk cId="2220149581" sldId="291"/>
        </pc:sldMkLst>
      </pc:sldChg>
      <pc:sldChg chg="ord">
        <pc:chgData name="Ryan E Elstad" userId="b305b66b-ce08-47c9-976c-ee384b1f1d1f" providerId="ADAL" clId="{24DD9D75-7469-465E-8F53-E44AA6DA3E15}" dt="2022-02-14T14:08:22.657" v="2"/>
        <pc:sldMkLst>
          <pc:docMk/>
          <pc:sldMk cId="2772401039" sldId="292"/>
        </pc:sldMkLst>
      </pc:sldChg>
      <pc:sldChg chg="ord">
        <pc:chgData name="Ryan E Elstad" userId="b305b66b-ce08-47c9-976c-ee384b1f1d1f" providerId="ADAL" clId="{24DD9D75-7469-465E-8F53-E44AA6DA3E15}" dt="2022-02-14T14:08:22.657" v="2"/>
        <pc:sldMkLst>
          <pc:docMk/>
          <pc:sldMk cId="2239685916" sldId="293"/>
        </pc:sldMkLst>
      </pc:sldChg>
      <pc:sldChg chg="ord">
        <pc:chgData name="Ryan E Elstad" userId="b305b66b-ce08-47c9-976c-ee384b1f1d1f" providerId="ADAL" clId="{24DD9D75-7469-465E-8F53-E44AA6DA3E15}" dt="2022-02-14T14:08:22.657" v="2"/>
        <pc:sldMkLst>
          <pc:docMk/>
          <pc:sldMk cId="70347053" sldId="294"/>
        </pc:sldMkLst>
      </pc:sldChg>
      <pc:sldChg chg="ord">
        <pc:chgData name="Ryan E Elstad" userId="b305b66b-ce08-47c9-976c-ee384b1f1d1f" providerId="ADAL" clId="{24DD9D75-7469-465E-8F53-E44AA6DA3E15}" dt="2022-02-14T14:08:22.657" v="2"/>
        <pc:sldMkLst>
          <pc:docMk/>
          <pc:sldMk cId="3267675299" sldId="295"/>
        </pc:sldMkLst>
      </pc:sldChg>
      <pc:sldChg chg="ord">
        <pc:chgData name="Ryan E Elstad" userId="b305b66b-ce08-47c9-976c-ee384b1f1d1f" providerId="ADAL" clId="{24DD9D75-7469-465E-8F53-E44AA6DA3E15}" dt="2022-02-14T14:08:22.657" v="2"/>
        <pc:sldMkLst>
          <pc:docMk/>
          <pc:sldMk cId="2174822170" sldId="296"/>
        </pc:sldMkLst>
      </pc:sldChg>
      <pc:sldChg chg="ord">
        <pc:chgData name="Ryan E Elstad" userId="b305b66b-ce08-47c9-976c-ee384b1f1d1f" providerId="ADAL" clId="{24DD9D75-7469-465E-8F53-E44AA6DA3E15}" dt="2022-02-14T14:08:22.657" v="2"/>
        <pc:sldMkLst>
          <pc:docMk/>
          <pc:sldMk cId="2021064823"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385A0-8780-4ED7-8CAE-E7C8D3E7FDF1}"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85E29-6C07-43BC-A124-BC226D5D8416}" type="slidenum">
              <a:rPr lang="en-US" smtClean="0"/>
              <a:t>‹#›</a:t>
            </a:fld>
            <a:endParaRPr lang="en-US"/>
          </a:p>
        </p:txBody>
      </p:sp>
    </p:spTree>
    <p:extLst>
      <p:ext uri="{BB962C8B-B14F-4D97-AF65-F5344CB8AC3E}">
        <p14:creationId xmlns:p14="http://schemas.microsoft.com/office/powerpoint/2010/main" val="357656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74804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32C4-474B-43B2-BBAF-7733BD62D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3876A7-700A-4472-A3F8-BB402BD23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C49EEA-2D21-4112-AB4A-777EF9DD0604}"/>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AD34DE5F-FEDC-462A-AB43-E85D24D0B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75C36-C72B-46B4-A70F-1D006FA56248}"/>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404516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E52E-7736-4B36-AB71-E5F047BEA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19E705-74C5-41B0-89B8-AFCF94B48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FFB13-2B2D-4439-B4F9-5765616B9AFB}"/>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0C1B6AEB-DE49-41DC-B3DC-699A3BC25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209FF-B038-4362-AE6D-37DFFD2B4F3F}"/>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119486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2D3DC-F89E-444F-8593-506FD0E42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D41AC0-A1C2-4C12-9FD8-58153B7E3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4687D-EEB3-4C64-BC1B-63E06B9C6A81}"/>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94A91E6A-C8CA-4511-AD31-1141AE72B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BDCA4-2499-49E4-AB33-C9AD16B49A35}"/>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291930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A410-7F4C-42B4-8A3C-359CF73E1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0780A-3DBD-4535-AD39-EA889314C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627DE-85BC-42E8-9F12-FBDB5EFA3DF4}"/>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844D2DDD-D6A2-457B-A25A-7B00AF2A4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4D8E4-4BD3-4DD5-BED5-ECDB211C8749}"/>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12001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69EE-4610-4250-835F-DF2039AE50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97CDA-4CC4-4EE8-AE43-43979047A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4C15E-DC32-43E1-8789-2E9DA3D63D62}"/>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C32DC41E-18C7-4780-ADB7-105892E2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716A7-B4E4-4726-99F1-F55021ACE60D}"/>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56340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4F71-E82D-44B3-A6D0-60F40A763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43BB8-7D45-4351-9FC1-F81A416EB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492FBB-609D-41BF-B118-EEBEB9926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D337E-B2D6-43DD-B997-3015C11A8354}"/>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6" name="Footer Placeholder 5">
            <a:extLst>
              <a:ext uri="{FF2B5EF4-FFF2-40B4-BE49-F238E27FC236}">
                <a16:creationId xmlns:a16="http://schemas.microsoft.com/office/drawing/2014/main" id="{206C8E9A-4A08-463B-B3FC-C2FCAA907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7B998-2891-4DD0-88AC-480671BF0041}"/>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288551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48DF-FDAE-4E0B-B42C-76190111BB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A71E94-E646-4463-A2D8-57FC0F180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58AF1-85D3-4A12-A1CC-2021CA337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CEF622-A004-47E8-89CA-3CAB44816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C6B04-6C0E-4617-8FC5-B6BEFD71A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F502C-1CB3-47E4-B7BC-D0F65DC2F41E}"/>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8" name="Footer Placeholder 7">
            <a:extLst>
              <a:ext uri="{FF2B5EF4-FFF2-40B4-BE49-F238E27FC236}">
                <a16:creationId xmlns:a16="http://schemas.microsoft.com/office/drawing/2014/main" id="{6E89B421-6F43-4E09-8EAA-344E8F084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74DB2-B1FB-4434-B6C2-D6E7CF336774}"/>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7483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5E59-7AC1-4B37-81D0-0A7A2AEFF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1DC56-74D4-4411-8636-70392964102E}"/>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4" name="Footer Placeholder 3">
            <a:extLst>
              <a:ext uri="{FF2B5EF4-FFF2-40B4-BE49-F238E27FC236}">
                <a16:creationId xmlns:a16="http://schemas.microsoft.com/office/drawing/2014/main" id="{778A1D4C-498A-4FA1-9D90-12D11168A7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ED069-9157-4C4E-AFDF-9CFB9AF88CA7}"/>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95162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6DEFD-ABE7-4612-8E9D-81461D7952C1}"/>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3" name="Footer Placeholder 2">
            <a:extLst>
              <a:ext uri="{FF2B5EF4-FFF2-40B4-BE49-F238E27FC236}">
                <a16:creationId xmlns:a16="http://schemas.microsoft.com/office/drawing/2014/main" id="{49F8A7D0-028C-4480-A6D8-42464FF5B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7AF3D6-4A52-49BD-8543-925A93A644D0}"/>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08246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A941-A28C-4284-9E72-D74D4BF71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77CA7-DA99-420E-9871-EFE04B6E0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2E938-CAD8-4BE6-B40F-204BB9690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E8C15-17C0-42F3-8DEF-354009AD20FF}"/>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6" name="Footer Placeholder 5">
            <a:extLst>
              <a:ext uri="{FF2B5EF4-FFF2-40B4-BE49-F238E27FC236}">
                <a16:creationId xmlns:a16="http://schemas.microsoft.com/office/drawing/2014/main" id="{BD3D70AF-A2A6-4F67-8B2E-5519DC37D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8E185-A0B4-4AA1-A5F5-AE095B05420F}"/>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242128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E1BB-AC8E-410B-954A-ED4796B04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714409-C104-478A-8BF2-473C60D72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CCA79-3E96-41DF-9E5A-99C0421ED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1C80F-099E-4564-9632-12912E788102}"/>
              </a:ext>
            </a:extLst>
          </p:cNvPr>
          <p:cNvSpPr>
            <a:spLocks noGrp="1"/>
          </p:cNvSpPr>
          <p:nvPr>
            <p:ph type="dt" sz="half" idx="10"/>
          </p:nvPr>
        </p:nvSpPr>
        <p:spPr/>
        <p:txBody>
          <a:bodyPr/>
          <a:lstStyle/>
          <a:p>
            <a:fld id="{2F6C27E3-ECCF-4448-A42B-8A2041B960EF}" type="datetimeFigureOut">
              <a:rPr lang="en-US" smtClean="0"/>
              <a:t>2/14/2022</a:t>
            </a:fld>
            <a:endParaRPr lang="en-US"/>
          </a:p>
        </p:txBody>
      </p:sp>
      <p:sp>
        <p:nvSpPr>
          <p:cNvPr id="6" name="Footer Placeholder 5">
            <a:extLst>
              <a:ext uri="{FF2B5EF4-FFF2-40B4-BE49-F238E27FC236}">
                <a16:creationId xmlns:a16="http://schemas.microsoft.com/office/drawing/2014/main" id="{8E7E3C0C-5BFD-4DB0-9819-4E3298012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84825-ADD9-4519-BCB8-C05C1309D8A1}"/>
              </a:ext>
            </a:extLst>
          </p:cNvPr>
          <p:cNvSpPr>
            <a:spLocks noGrp="1"/>
          </p:cNvSpPr>
          <p:nvPr>
            <p:ph type="sldNum" sz="quarter" idx="12"/>
          </p:nvPr>
        </p:nvSpPr>
        <p:spPr/>
        <p:txBody>
          <a:bodyPr/>
          <a:lstStyle/>
          <a:p>
            <a:fld id="{9C0FFC3C-51A2-4409-A215-E10FC96B2A52}" type="slidenum">
              <a:rPr lang="en-US" smtClean="0"/>
              <a:t>‹#›</a:t>
            </a:fld>
            <a:endParaRPr lang="en-US"/>
          </a:p>
        </p:txBody>
      </p:sp>
    </p:spTree>
    <p:extLst>
      <p:ext uri="{BB962C8B-B14F-4D97-AF65-F5344CB8AC3E}">
        <p14:creationId xmlns:p14="http://schemas.microsoft.com/office/powerpoint/2010/main" val="319606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9D3BE-AA6F-4FE3-ADEC-2231182DE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4CAA8-CF7E-49B5-9331-EB1B968E0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79429-192B-4CDF-8496-6174154C3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C27E3-ECCF-4448-A42B-8A2041B960EF}" type="datetimeFigureOut">
              <a:rPr lang="en-US" smtClean="0"/>
              <a:t>2/14/2022</a:t>
            </a:fld>
            <a:endParaRPr lang="en-US"/>
          </a:p>
        </p:txBody>
      </p:sp>
      <p:sp>
        <p:nvSpPr>
          <p:cNvPr id="5" name="Footer Placeholder 4">
            <a:extLst>
              <a:ext uri="{FF2B5EF4-FFF2-40B4-BE49-F238E27FC236}">
                <a16:creationId xmlns:a16="http://schemas.microsoft.com/office/drawing/2014/main" id="{956CE971-A77C-4BF9-B2F8-AAA38074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DDADCA-EC94-49C9-88DA-F2D4BCE31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FFC3C-51A2-4409-A215-E10FC96B2A52}" type="slidenum">
              <a:rPr lang="en-US" smtClean="0"/>
              <a:t>‹#›</a:t>
            </a:fld>
            <a:endParaRPr lang="en-US"/>
          </a:p>
        </p:txBody>
      </p:sp>
    </p:spTree>
    <p:extLst>
      <p:ext uri="{BB962C8B-B14F-4D97-AF65-F5344CB8AC3E}">
        <p14:creationId xmlns:p14="http://schemas.microsoft.com/office/powerpoint/2010/main" val="76685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services/virtual-machines/" TargetMode="External"/><Relationship Id="rId7" Type="http://schemas.openxmlformats.org/officeDocument/2006/relationships/hyperlink" Target="https://cloud.google.com/compute" TargetMode="External"/><Relationship Id="rId2" Type="http://schemas.openxmlformats.org/officeDocument/2006/relationships/hyperlink" Target="https://azure.microsoft.com/en-us/overview/what-is-iaas/#faq" TargetMode="External"/><Relationship Id="rId1" Type="http://schemas.openxmlformats.org/officeDocument/2006/relationships/slideLayout" Target="../slideLayouts/slideLayout2.xml"/><Relationship Id="rId6" Type="http://schemas.openxmlformats.org/officeDocument/2006/relationships/hyperlink" Target="https://cloud.google.com/learn/what-is-iaas" TargetMode="External"/><Relationship Id="rId5" Type="http://schemas.openxmlformats.org/officeDocument/2006/relationships/hyperlink" Target="https://aws.amazon.com/ec2/?nc2=h_ql_prod_cp_ec2&amp;ec2-whats-new.sort-by=item.additionalFields.postDateTime&amp;ec2-whats-new.sort-order=desc" TargetMode="External"/><Relationship Id="rId4" Type="http://schemas.openxmlformats.org/officeDocument/2006/relationships/hyperlink" Target="https://aws.amazon.com/types-of-cloud-comput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services/container-instances/" TargetMode="External"/><Relationship Id="rId2" Type="http://schemas.openxmlformats.org/officeDocument/2006/relationships/hyperlink" Target="https://azure.microsoft.com/en-us/overview/what-is-paas/" TargetMode="External"/><Relationship Id="rId1" Type="http://schemas.openxmlformats.org/officeDocument/2006/relationships/slideLayout" Target="../slideLayouts/slideLayout2.xml"/><Relationship Id="rId4" Type="http://schemas.openxmlformats.org/officeDocument/2006/relationships/hyperlink" Target="https://aws.amazon.com/ecs/?nc2=h_ql_prod_ct_ecs&amp;whats-new-cards.sort-by=item.additionalFields.postDateTime&amp;whats-new-cards.sort-order=desc&amp;ecs-blogs.sort-by=item.additionalFields.createdDate&amp;ecs-blogs.sort-order=des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mediaconvert/?c=ms&amp;sec=srv" TargetMode="External"/><Relationship Id="rId2" Type="http://schemas.openxmlformats.org/officeDocument/2006/relationships/hyperlink" Target="https://azure.microsoft.com/en-us/overview/what-is-saas/" TargetMode="External"/><Relationship Id="rId1" Type="http://schemas.openxmlformats.org/officeDocument/2006/relationships/slideLayout" Target="../slideLayouts/slideLayout2.xml"/><Relationship Id="rId5" Type="http://schemas.openxmlformats.org/officeDocument/2006/relationships/hyperlink" Target="https://cloud.google.com/transcoder/docs" TargetMode="External"/><Relationship Id="rId4" Type="http://schemas.openxmlformats.org/officeDocument/2006/relationships/hyperlink" Target="https://cloud.google.com/media-transl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c.europa.eu/justice_home/fsj/privacy/docs/modelcontracts/c_2010_593/c_2010_0593_en.d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ws.amazon.com/compliance/data-center/control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E9F8-D691-4188-BB66-00655EF61285}"/>
              </a:ext>
            </a:extLst>
          </p:cNvPr>
          <p:cNvSpPr>
            <a:spLocks noGrp="1"/>
          </p:cNvSpPr>
          <p:nvPr>
            <p:ph type="ctrTitle"/>
          </p:nvPr>
        </p:nvSpPr>
        <p:spPr/>
        <p:txBody>
          <a:bodyPr/>
          <a:lstStyle/>
          <a:p>
            <a:r>
              <a:rPr lang="en-US" dirty="0"/>
              <a:t>Cloud Computing Types</a:t>
            </a:r>
          </a:p>
        </p:txBody>
      </p:sp>
      <p:sp>
        <p:nvSpPr>
          <p:cNvPr id="3" name="Subtitle 2">
            <a:extLst>
              <a:ext uri="{FF2B5EF4-FFF2-40B4-BE49-F238E27FC236}">
                <a16:creationId xmlns:a16="http://schemas.microsoft.com/office/drawing/2014/main" id="{9D89BF87-8705-4116-8906-3931EC99EC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285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most basic cloud-service model</a:t>
            </a:r>
          </a:p>
          <a:p>
            <a:r>
              <a:rPr lang="en-US" dirty="0"/>
              <a:t>Provides you with virtual infrastructure, for example servers and data storage space. </a:t>
            </a:r>
          </a:p>
          <a:p>
            <a:r>
              <a:rPr lang="en-US" dirty="0"/>
              <a:t>Virtualization plays a major role in this mode, by allowing IaaS-cloud providers to supply resources on-demand extracting them from their large pools installed in data centers.</a:t>
            </a:r>
          </a:p>
          <a:p>
            <a:r>
              <a:rPr lang="en-US" dirty="0"/>
              <a:t>High level of flexibility, but requires greater IT skillsets.</a:t>
            </a:r>
          </a:p>
          <a:p>
            <a:r>
              <a:rPr lang="en-US" b="1" dirty="0"/>
              <a:t>Sales Pitch: </a:t>
            </a:r>
            <a:r>
              <a:rPr lang="en-US" dirty="0"/>
              <a:t>“Let us handle your hardware (as virtual machines). You handle the rest”</a:t>
            </a:r>
          </a:p>
          <a:p>
            <a:r>
              <a:rPr lang="en-US" b="1" dirty="0"/>
              <a:t>Examples: </a:t>
            </a:r>
            <a:r>
              <a:rPr lang="en-US" dirty="0"/>
              <a:t>Amazon EC2, </a:t>
            </a:r>
            <a:r>
              <a:rPr lang="en-US" dirty="0" err="1"/>
              <a:t>GoGrid</a:t>
            </a:r>
            <a:r>
              <a:rPr lang="en-US" dirty="0"/>
              <a:t>, </a:t>
            </a:r>
            <a:r>
              <a:rPr lang="en-US" dirty="0" err="1"/>
              <a:t>RackSpace</a:t>
            </a:r>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2/14/2022</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Title 5"/>
          <p:cNvSpPr>
            <a:spLocks noGrp="1"/>
          </p:cNvSpPr>
          <p:nvPr>
            <p:ph type="title"/>
          </p:nvPr>
        </p:nvSpPr>
        <p:spPr/>
        <p:txBody>
          <a:bodyPr/>
          <a:lstStyle/>
          <a:p>
            <a:r>
              <a:rPr lang="en-US" dirty="0"/>
              <a:t>Infrastructure as a Service (IAAS)</a:t>
            </a:r>
          </a:p>
        </p:txBody>
      </p:sp>
    </p:spTree>
    <p:extLst>
      <p:ext uri="{BB962C8B-B14F-4D97-AF65-F5344CB8AC3E}">
        <p14:creationId xmlns:p14="http://schemas.microsoft.com/office/powerpoint/2010/main" val="176324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FFD2-A48B-4811-98C0-D21635862C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7686A01-85E2-4BF5-8B8E-0C86F05B7F58}"/>
              </a:ext>
            </a:extLst>
          </p:cNvPr>
          <p:cNvSpPr>
            <a:spLocks noGrp="1"/>
          </p:cNvSpPr>
          <p:nvPr>
            <p:ph idx="1"/>
          </p:nvPr>
        </p:nvSpPr>
        <p:spPr/>
        <p:txBody>
          <a:bodyPr/>
          <a:lstStyle/>
          <a:p>
            <a:r>
              <a:rPr lang="en-US" dirty="0">
                <a:hlinkClick r:id="rId2"/>
              </a:rPr>
              <a:t>What is IaaS? Infrastructure as a Service | Microsoft Azure</a:t>
            </a:r>
            <a:endParaRPr lang="en-US" dirty="0"/>
          </a:p>
          <a:p>
            <a:r>
              <a:rPr lang="en-US" dirty="0">
                <a:hlinkClick r:id="rId3"/>
              </a:rPr>
              <a:t>Virtual Machines (VMs) for Linux and Windows | Microsoft Azure</a:t>
            </a:r>
            <a:endParaRPr lang="en-US" dirty="0"/>
          </a:p>
          <a:p>
            <a:endParaRPr lang="en-US" dirty="0"/>
          </a:p>
          <a:p>
            <a:r>
              <a:rPr lang="en-US" dirty="0">
                <a:hlinkClick r:id="rId4"/>
              </a:rPr>
              <a:t>Types of cloud computing (amazon.com)</a:t>
            </a:r>
            <a:endParaRPr lang="en-US" dirty="0"/>
          </a:p>
          <a:p>
            <a:r>
              <a:rPr lang="en-US" dirty="0">
                <a:hlinkClick r:id="rId5"/>
              </a:rPr>
              <a:t>Amazon EC2</a:t>
            </a:r>
            <a:endParaRPr lang="en-US" dirty="0"/>
          </a:p>
          <a:p>
            <a:endParaRPr lang="en-US" dirty="0"/>
          </a:p>
          <a:p>
            <a:r>
              <a:rPr lang="en-US" dirty="0">
                <a:hlinkClick r:id="rId6"/>
              </a:rPr>
              <a:t>What is IaaS (Infrastructure as a Service)?  |  Google Cloud</a:t>
            </a:r>
            <a:endParaRPr lang="en-US" dirty="0"/>
          </a:p>
          <a:p>
            <a:r>
              <a:rPr lang="en-US" dirty="0">
                <a:hlinkClick r:id="rId7"/>
              </a:rPr>
              <a:t>Compute Engine: Virtual Machines (VMs)  |  Google Cloud</a:t>
            </a:r>
            <a:endParaRPr lang="en-US" dirty="0"/>
          </a:p>
        </p:txBody>
      </p:sp>
    </p:spTree>
    <p:extLst>
      <p:ext uri="{BB962C8B-B14F-4D97-AF65-F5344CB8AC3E}">
        <p14:creationId xmlns:p14="http://schemas.microsoft.com/office/powerpoint/2010/main" val="60282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Cloud providers deliver you the development environment for services where the user can develop and run in-house built applications. </a:t>
            </a:r>
          </a:p>
          <a:p>
            <a:r>
              <a:rPr lang="en-US" dirty="0"/>
              <a:t>These services might include an operating system, a programming language execution environment, databases and web servers.</a:t>
            </a:r>
          </a:p>
          <a:p>
            <a:r>
              <a:rPr lang="en-US" dirty="0"/>
              <a:t>Still offers shops flexibility to develop and customize their applications, but requires less of a skillset than IAAS as they no longer need to know how to setup and manage the infrastructure and Operating Systems.</a:t>
            </a:r>
          </a:p>
          <a:p>
            <a:r>
              <a:rPr lang="en-US" dirty="0"/>
              <a:t>Containers in the cloud are an example of PaaS</a:t>
            </a:r>
          </a:p>
          <a:p>
            <a:r>
              <a:rPr lang="en-US" b="1" dirty="0"/>
              <a:t>Sales Pitch: </a:t>
            </a:r>
            <a:r>
              <a:rPr lang="en-US" dirty="0"/>
              <a:t>“We give you a setup so you can install or build your own app. No need to worry about the system administration.”</a:t>
            </a:r>
          </a:p>
          <a:p>
            <a:r>
              <a:rPr lang="en-US" b="1" dirty="0"/>
              <a:t>Examples: </a:t>
            </a:r>
            <a:r>
              <a:rPr lang="en-US" dirty="0"/>
              <a:t>Google App Engine, Heroku, Microsoft Azure App Service, Docker Cloud</a:t>
            </a:r>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2/14/2022</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
        <p:nvSpPr>
          <p:cNvPr id="6" name="Title 5"/>
          <p:cNvSpPr>
            <a:spLocks noGrp="1"/>
          </p:cNvSpPr>
          <p:nvPr>
            <p:ph type="title"/>
          </p:nvPr>
        </p:nvSpPr>
        <p:spPr/>
        <p:txBody>
          <a:bodyPr/>
          <a:lstStyle/>
          <a:p>
            <a:r>
              <a:rPr lang="en-US" dirty="0"/>
              <a:t>Platform as a Service (PAAS)</a:t>
            </a:r>
          </a:p>
        </p:txBody>
      </p:sp>
    </p:spTree>
    <p:extLst>
      <p:ext uri="{BB962C8B-B14F-4D97-AF65-F5344CB8AC3E}">
        <p14:creationId xmlns:p14="http://schemas.microsoft.com/office/powerpoint/2010/main" val="230257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2F6-195F-41B3-8581-18AB74557D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207FE-037A-4689-9B46-AA4BCA6B9629}"/>
              </a:ext>
            </a:extLst>
          </p:cNvPr>
          <p:cNvSpPr>
            <a:spLocks noGrp="1"/>
          </p:cNvSpPr>
          <p:nvPr>
            <p:ph idx="1"/>
          </p:nvPr>
        </p:nvSpPr>
        <p:spPr/>
        <p:txBody>
          <a:bodyPr/>
          <a:lstStyle/>
          <a:p>
            <a:r>
              <a:rPr lang="en-US" dirty="0">
                <a:hlinkClick r:id="rId2"/>
              </a:rPr>
              <a:t>What is PaaS? Platform as a Service | Microsoft Azure</a:t>
            </a:r>
            <a:endParaRPr lang="en-US" dirty="0"/>
          </a:p>
          <a:p>
            <a:r>
              <a:rPr lang="fr-FR" dirty="0">
                <a:hlinkClick r:id="rId3"/>
              </a:rPr>
              <a:t>Azure Container Instances | Microsoft Azure</a:t>
            </a:r>
            <a:endParaRPr lang="en-US" dirty="0"/>
          </a:p>
          <a:p>
            <a:endParaRPr lang="en-US" dirty="0"/>
          </a:p>
          <a:p>
            <a:r>
              <a:rPr lang="en-US" dirty="0">
                <a:hlinkClick r:id="rId4"/>
              </a:rPr>
              <a:t>Amazon ECS | Container Orchestration Service | Amazon Web Services</a:t>
            </a:r>
            <a:endParaRPr lang="en-US" dirty="0"/>
          </a:p>
        </p:txBody>
      </p:sp>
    </p:spTree>
    <p:extLst>
      <p:ext uri="{BB962C8B-B14F-4D97-AF65-F5344CB8AC3E}">
        <p14:creationId xmlns:p14="http://schemas.microsoft.com/office/powerpoint/2010/main" val="263900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Provides you with access to already developed applications that are running in the cloud.</a:t>
            </a:r>
          </a:p>
          <a:p>
            <a:r>
              <a:rPr lang="en-US" dirty="0"/>
              <a:t>The access is achieved by cloud clients and the cloud users do not manage the infrastructure where the application resides, eliminating with this the way the need to install and run the application on the cloud user’s own computers.</a:t>
            </a:r>
          </a:p>
          <a:p>
            <a:r>
              <a:rPr lang="en-US" dirty="0"/>
              <a:t>This is method requires the least amount of IT skillsets in house, but also reduces or eliminates flexibility and control over how the service should function.</a:t>
            </a:r>
          </a:p>
          <a:p>
            <a:r>
              <a:rPr lang="en-US" b="1" dirty="0"/>
              <a:t>Sales Pitch:</a:t>
            </a:r>
            <a:r>
              <a:rPr lang="en-US" dirty="0"/>
              <a:t> “We give you the apps, all you need to do is your job!”</a:t>
            </a:r>
            <a:endParaRPr lang="en-US" b="1" dirty="0"/>
          </a:p>
          <a:p>
            <a:r>
              <a:rPr lang="en-US" b="1" dirty="0"/>
              <a:t>Examples: </a:t>
            </a:r>
            <a:r>
              <a:rPr lang="en-US" dirty="0"/>
              <a:t>Salesforce.com, Office 365, Google Apps, </a:t>
            </a:r>
            <a:r>
              <a:rPr lang="en-US" dirty="0" err="1"/>
              <a:t>Quickbooks</a:t>
            </a:r>
            <a:r>
              <a:rPr lang="en-US" dirty="0"/>
              <a:t> Pro online, Draw.io</a:t>
            </a:r>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2/14/2022</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14</a:t>
            </a:fld>
            <a:endParaRPr lang="en-US" dirty="0"/>
          </a:p>
        </p:txBody>
      </p:sp>
      <p:sp>
        <p:nvSpPr>
          <p:cNvPr id="6" name="Title 5"/>
          <p:cNvSpPr>
            <a:spLocks noGrp="1"/>
          </p:cNvSpPr>
          <p:nvPr>
            <p:ph type="title"/>
          </p:nvPr>
        </p:nvSpPr>
        <p:spPr/>
        <p:txBody>
          <a:bodyPr/>
          <a:lstStyle/>
          <a:p>
            <a:r>
              <a:rPr lang="en-US" dirty="0"/>
              <a:t>Software as a Service (SAAS)</a:t>
            </a:r>
          </a:p>
        </p:txBody>
      </p:sp>
    </p:spTree>
    <p:extLst>
      <p:ext uri="{BB962C8B-B14F-4D97-AF65-F5344CB8AC3E}">
        <p14:creationId xmlns:p14="http://schemas.microsoft.com/office/powerpoint/2010/main" val="331463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39A2-C728-494C-B513-4D853CBD0B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4BD4F-92D2-42BC-8D48-B6CC48E0309F}"/>
              </a:ext>
            </a:extLst>
          </p:cNvPr>
          <p:cNvSpPr>
            <a:spLocks noGrp="1"/>
          </p:cNvSpPr>
          <p:nvPr>
            <p:ph idx="1"/>
          </p:nvPr>
        </p:nvSpPr>
        <p:spPr/>
        <p:txBody>
          <a:bodyPr/>
          <a:lstStyle/>
          <a:p>
            <a:r>
              <a:rPr lang="en-US" dirty="0">
                <a:hlinkClick r:id="rId2"/>
              </a:rPr>
              <a:t>What is SaaS? Software as a Service | Microsoft Azure</a:t>
            </a:r>
            <a:endParaRPr lang="pt-BR" dirty="0">
              <a:hlinkClick r:id="rId3"/>
            </a:endParaRPr>
          </a:p>
          <a:p>
            <a:endParaRPr lang="pt-BR" dirty="0">
              <a:hlinkClick r:id="rId3"/>
            </a:endParaRPr>
          </a:p>
          <a:p>
            <a:r>
              <a:rPr lang="pt-BR" dirty="0">
                <a:hlinkClick r:id="rId3"/>
              </a:rPr>
              <a:t>AWS Elemental MediaConvert (amazon.com)</a:t>
            </a:r>
            <a:endParaRPr lang="pt-BR" dirty="0"/>
          </a:p>
          <a:p>
            <a:endParaRPr lang="pt-BR" dirty="0"/>
          </a:p>
          <a:p>
            <a:r>
              <a:rPr lang="en-US" dirty="0">
                <a:hlinkClick r:id="rId4"/>
              </a:rPr>
              <a:t>Media Translation  |  Google Cloud</a:t>
            </a:r>
            <a:endParaRPr lang="en-US" dirty="0">
              <a:hlinkClick r:id="rId5"/>
            </a:endParaRPr>
          </a:p>
          <a:p>
            <a:r>
              <a:rPr lang="en-US" dirty="0">
                <a:hlinkClick r:id="rId5"/>
              </a:rPr>
              <a:t>Transcoder API documentation  |  Transcoder API Documentation (google.com)</a:t>
            </a:r>
            <a:endParaRPr lang="pt-BR" dirty="0"/>
          </a:p>
          <a:p>
            <a:endParaRPr lang="en-US" dirty="0"/>
          </a:p>
        </p:txBody>
      </p:sp>
    </p:spTree>
    <p:extLst>
      <p:ext uri="{BB962C8B-B14F-4D97-AF65-F5344CB8AC3E}">
        <p14:creationId xmlns:p14="http://schemas.microsoft.com/office/powerpoint/2010/main" val="339407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SLAs and the Cloud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600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A26-9C79-4A1A-884A-D3882E18A956}"/>
              </a:ext>
            </a:extLst>
          </p:cNvPr>
          <p:cNvSpPr>
            <a:spLocks noGrp="1"/>
          </p:cNvSpPr>
          <p:nvPr>
            <p:ph type="ctrTitle"/>
          </p:nvPr>
        </p:nvSpPr>
        <p:spPr>
          <a:xfrm>
            <a:off x="804484" y="4267832"/>
            <a:ext cx="4805996" cy="1297115"/>
          </a:xfrm>
        </p:spPr>
        <p:txBody>
          <a:bodyPr anchor="t">
            <a:normAutofit/>
          </a:bodyPr>
          <a:lstStyle/>
          <a:p>
            <a:pPr algn="l"/>
            <a:r>
              <a:rPr lang="en-US" sz="4400">
                <a:solidFill>
                  <a:srgbClr val="000000"/>
                </a:solidFill>
              </a:rPr>
              <a:t>SLAs for the Cloud</a:t>
            </a:r>
          </a:p>
        </p:txBody>
      </p:sp>
      <p:sp>
        <p:nvSpPr>
          <p:cNvPr id="3" name="Subtitle 2">
            <a:extLst>
              <a:ext uri="{FF2B5EF4-FFF2-40B4-BE49-F238E27FC236}">
                <a16:creationId xmlns:a16="http://schemas.microsoft.com/office/drawing/2014/main" id="{F1F86ABE-2C84-4EEF-A85E-4BA01CE64242}"/>
              </a:ext>
            </a:extLst>
          </p:cNvPr>
          <p:cNvSpPr>
            <a:spLocks noGrp="1"/>
          </p:cNvSpPr>
          <p:nvPr>
            <p:ph type="subTitle" idx="1"/>
          </p:nvPr>
        </p:nvSpPr>
        <p:spPr>
          <a:xfrm>
            <a:off x="804788" y="3428999"/>
            <a:ext cx="4805691" cy="838831"/>
          </a:xfrm>
        </p:spPr>
        <p:txBody>
          <a:bodyPr anchor="b">
            <a:normAutofit/>
          </a:bodyPr>
          <a:lstStyle/>
          <a:p>
            <a:pPr algn="l"/>
            <a:r>
              <a:rPr lang="en-US" sz="1800">
                <a:solidFill>
                  <a:srgbClr val="000000"/>
                </a:solidFill>
              </a:rPr>
              <a:t>Get it in writing!</a:t>
            </a:r>
          </a:p>
        </p:txBody>
      </p:sp>
      <p:pic>
        <p:nvPicPr>
          <p:cNvPr id="7" name="Graphic 6" descr="Syncing Cloud">
            <a:extLst>
              <a:ext uri="{FF2B5EF4-FFF2-40B4-BE49-F238E27FC236}">
                <a16:creationId xmlns:a16="http://schemas.microsoft.com/office/drawing/2014/main" id="{F7C5775D-69E2-4EC3-A23C-A9AA14AF0C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112218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D1DB-1971-4697-A8AD-A42A13D7298B}"/>
              </a:ext>
            </a:extLst>
          </p:cNvPr>
          <p:cNvSpPr>
            <a:spLocks noGrp="1"/>
          </p:cNvSpPr>
          <p:nvPr>
            <p:ph type="title"/>
          </p:nvPr>
        </p:nvSpPr>
        <p:spPr/>
        <p:txBody>
          <a:bodyPr/>
          <a:lstStyle/>
          <a:p>
            <a:r>
              <a:rPr lang="en-US" dirty="0"/>
              <a:t>SLA – What is it?</a:t>
            </a:r>
          </a:p>
        </p:txBody>
      </p:sp>
      <p:sp>
        <p:nvSpPr>
          <p:cNvPr id="3" name="Content Placeholder 2">
            <a:extLst>
              <a:ext uri="{FF2B5EF4-FFF2-40B4-BE49-F238E27FC236}">
                <a16:creationId xmlns:a16="http://schemas.microsoft.com/office/drawing/2014/main" id="{989C71E5-7119-4818-A714-0D2FA6A2EA9E}"/>
              </a:ext>
            </a:extLst>
          </p:cNvPr>
          <p:cNvSpPr>
            <a:spLocks noGrp="1"/>
          </p:cNvSpPr>
          <p:nvPr>
            <p:ph idx="1"/>
          </p:nvPr>
        </p:nvSpPr>
        <p:spPr/>
        <p:txBody>
          <a:bodyPr/>
          <a:lstStyle/>
          <a:p>
            <a:r>
              <a:rPr lang="en-US" dirty="0"/>
              <a:t>A service-level agreement (SLA) defines the level of service expected by a customer from a vendor</a:t>
            </a:r>
          </a:p>
          <a:p>
            <a:r>
              <a:rPr lang="en-US" dirty="0"/>
              <a:t>Lays out the:</a:t>
            </a:r>
          </a:p>
          <a:p>
            <a:pPr lvl="1"/>
            <a:r>
              <a:rPr lang="en-US" dirty="0"/>
              <a:t>Metrics by which that service is measured</a:t>
            </a:r>
          </a:p>
          <a:p>
            <a:pPr lvl="1"/>
            <a:r>
              <a:rPr lang="en-US" dirty="0"/>
              <a:t>Remedies or penalties, if any, should the agreed-on service levels not be achieved. </a:t>
            </a:r>
          </a:p>
          <a:p>
            <a:r>
              <a:rPr lang="en-US" dirty="0"/>
              <a:t>Usually, SLAs are between companies and external suppliers, but they may also be between two departments within a company.</a:t>
            </a:r>
          </a:p>
        </p:txBody>
      </p:sp>
    </p:spTree>
    <p:extLst>
      <p:ext uri="{BB962C8B-B14F-4D97-AF65-F5344CB8AC3E}">
        <p14:creationId xmlns:p14="http://schemas.microsoft.com/office/powerpoint/2010/main" val="421799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C5A5-B46D-4DF2-986D-81EB4A12EDCD}"/>
              </a:ext>
            </a:extLst>
          </p:cNvPr>
          <p:cNvSpPr>
            <a:spLocks noGrp="1"/>
          </p:cNvSpPr>
          <p:nvPr>
            <p:ph type="title"/>
          </p:nvPr>
        </p:nvSpPr>
        <p:spPr/>
        <p:txBody>
          <a:bodyPr/>
          <a:lstStyle/>
          <a:p>
            <a:r>
              <a:rPr lang="en-US" dirty="0"/>
              <a:t>SLA – Why do we need one?</a:t>
            </a:r>
          </a:p>
        </p:txBody>
      </p:sp>
      <p:sp>
        <p:nvSpPr>
          <p:cNvPr id="3" name="Content Placeholder 2">
            <a:extLst>
              <a:ext uri="{FF2B5EF4-FFF2-40B4-BE49-F238E27FC236}">
                <a16:creationId xmlns:a16="http://schemas.microsoft.com/office/drawing/2014/main" id="{460F288A-E44A-4A50-BE3D-3AE3B2C16CD8}"/>
              </a:ext>
            </a:extLst>
          </p:cNvPr>
          <p:cNvSpPr>
            <a:spLocks noGrp="1"/>
          </p:cNvSpPr>
          <p:nvPr>
            <p:ph idx="1"/>
          </p:nvPr>
        </p:nvSpPr>
        <p:spPr/>
        <p:txBody>
          <a:bodyPr/>
          <a:lstStyle/>
          <a:p>
            <a:r>
              <a:rPr lang="en-US" dirty="0"/>
              <a:t>They clearly state metrics, responsibilities and expectations so that, in the event of issues with the service, neither party can plead ignorance. It ensures both sides have the same understanding of requirements.</a:t>
            </a:r>
          </a:p>
          <a:p>
            <a:r>
              <a:rPr lang="en-US" dirty="0"/>
              <a:t>Any significant contract without an associated SLA (reviewed by legal counsel) is open to deliberate or inadvertent misinterpretation. The SLA protects both parties in the agreement.</a:t>
            </a:r>
          </a:p>
          <a:p>
            <a:r>
              <a:rPr lang="en-US" dirty="0"/>
              <a:t>SLAs should be aligned to the technology or business objectives of the engagement. Misalignment can have a negative impact on deal pricing, quality of service delivery, and customer experience.</a:t>
            </a:r>
          </a:p>
        </p:txBody>
      </p:sp>
    </p:spTree>
    <p:extLst>
      <p:ext uri="{BB962C8B-B14F-4D97-AF65-F5344CB8AC3E}">
        <p14:creationId xmlns:p14="http://schemas.microsoft.com/office/powerpoint/2010/main" val="177877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is This “Cloud” thing?</a:t>
            </a:r>
          </a:p>
        </p:txBody>
      </p:sp>
      <p:sp>
        <p:nvSpPr>
          <p:cNvPr id="9" name="Text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94388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1E7-88E4-4E55-A54E-B2C72B891CEE}"/>
              </a:ext>
            </a:extLst>
          </p:cNvPr>
          <p:cNvSpPr>
            <a:spLocks noGrp="1"/>
          </p:cNvSpPr>
          <p:nvPr>
            <p:ph type="title"/>
          </p:nvPr>
        </p:nvSpPr>
        <p:spPr/>
        <p:txBody>
          <a:bodyPr/>
          <a:lstStyle/>
          <a:p>
            <a:r>
              <a:rPr lang="en-US" dirty="0"/>
              <a:t>SLA – Who creates it?</a:t>
            </a:r>
          </a:p>
        </p:txBody>
      </p:sp>
      <p:sp>
        <p:nvSpPr>
          <p:cNvPr id="3" name="Content Placeholder 2">
            <a:extLst>
              <a:ext uri="{FF2B5EF4-FFF2-40B4-BE49-F238E27FC236}">
                <a16:creationId xmlns:a16="http://schemas.microsoft.com/office/drawing/2014/main" id="{50FD3CF6-9370-44BA-A71B-4D81D37A0EE4}"/>
              </a:ext>
            </a:extLst>
          </p:cNvPr>
          <p:cNvSpPr>
            <a:spLocks noGrp="1"/>
          </p:cNvSpPr>
          <p:nvPr>
            <p:ph idx="1"/>
          </p:nvPr>
        </p:nvSpPr>
        <p:spPr/>
        <p:txBody>
          <a:bodyPr/>
          <a:lstStyle/>
          <a:p>
            <a:r>
              <a:rPr lang="en-US" dirty="0"/>
              <a:t>Most service providers have a standard one</a:t>
            </a:r>
          </a:p>
          <a:p>
            <a:r>
              <a:rPr lang="en-US" dirty="0"/>
              <a:t>They can be a good starting point for negotiation. </a:t>
            </a:r>
          </a:p>
          <a:p>
            <a:pPr lvl="1"/>
            <a:r>
              <a:rPr lang="en-US" dirty="0"/>
              <a:t>These should be reviewed and modified by the customer and legal counsel, </a:t>
            </a:r>
          </a:p>
          <a:p>
            <a:r>
              <a:rPr lang="en-US" dirty="0"/>
              <a:t>They are usually slanted in favor of the vendor.</a:t>
            </a:r>
          </a:p>
          <a:p>
            <a:r>
              <a:rPr lang="en-US" dirty="0"/>
              <a:t>Don’t pass off the negotiation process to the legal department</a:t>
            </a:r>
          </a:p>
          <a:p>
            <a:pPr lvl="1"/>
            <a:r>
              <a:rPr lang="en-US" dirty="0"/>
              <a:t>Is legal responsible for delivering and managing your cloud services?</a:t>
            </a:r>
          </a:p>
        </p:txBody>
      </p:sp>
    </p:spTree>
    <p:extLst>
      <p:ext uri="{BB962C8B-B14F-4D97-AF65-F5344CB8AC3E}">
        <p14:creationId xmlns:p14="http://schemas.microsoft.com/office/powerpoint/2010/main" val="408101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36FE-46F5-400D-88F5-55CCEE8AA200}"/>
              </a:ext>
            </a:extLst>
          </p:cNvPr>
          <p:cNvSpPr>
            <a:spLocks noGrp="1"/>
          </p:cNvSpPr>
          <p:nvPr>
            <p:ph type="title"/>
          </p:nvPr>
        </p:nvSpPr>
        <p:spPr/>
        <p:txBody>
          <a:bodyPr/>
          <a:lstStyle/>
          <a:p>
            <a:r>
              <a:rPr lang="en-US" dirty="0"/>
              <a:t>SLA – What is included?</a:t>
            </a:r>
          </a:p>
        </p:txBody>
      </p:sp>
      <p:sp>
        <p:nvSpPr>
          <p:cNvPr id="3" name="Content Placeholder 2">
            <a:extLst>
              <a:ext uri="{FF2B5EF4-FFF2-40B4-BE49-F238E27FC236}">
                <a16:creationId xmlns:a16="http://schemas.microsoft.com/office/drawing/2014/main" id="{2675D54A-C2F2-41C8-B5BB-3D9833CCE6CF}"/>
              </a:ext>
            </a:extLst>
          </p:cNvPr>
          <p:cNvSpPr>
            <a:spLocks noGrp="1"/>
          </p:cNvSpPr>
          <p:nvPr>
            <p:ph idx="1"/>
          </p:nvPr>
        </p:nvSpPr>
        <p:spPr/>
        <p:txBody>
          <a:bodyPr>
            <a:normAutofit fontScale="92500" lnSpcReduction="20000"/>
          </a:bodyPr>
          <a:lstStyle/>
          <a:p>
            <a:r>
              <a:rPr lang="en-US" dirty="0"/>
              <a:t>The SLA should include components in two areas: </a:t>
            </a:r>
          </a:p>
          <a:p>
            <a:pPr lvl="1"/>
            <a:r>
              <a:rPr lang="en-US" dirty="0"/>
              <a:t>Services</a:t>
            </a:r>
          </a:p>
          <a:p>
            <a:pPr lvl="2"/>
            <a:r>
              <a:rPr lang="en-US" dirty="0"/>
              <a:t>include specifics of services provided </a:t>
            </a:r>
          </a:p>
          <a:p>
            <a:pPr lvl="2"/>
            <a:r>
              <a:rPr lang="en-US" dirty="0"/>
              <a:t>standards such as time window for each level of service (prime time and non-prime time may have different service levels, for example)</a:t>
            </a:r>
          </a:p>
          <a:p>
            <a:pPr lvl="2"/>
            <a:r>
              <a:rPr lang="en-US" dirty="0"/>
              <a:t>responsibilities of each party, escalation procedures, and cost/service tradeoffs</a:t>
            </a:r>
          </a:p>
          <a:p>
            <a:pPr lvl="1"/>
            <a:r>
              <a:rPr lang="en-US" dirty="0"/>
              <a:t>Management</a:t>
            </a:r>
          </a:p>
          <a:p>
            <a:pPr lvl="2"/>
            <a:r>
              <a:rPr lang="en-US" dirty="0"/>
              <a:t>definitions of measurement standards and methods</a:t>
            </a:r>
          </a:p>
          <a:p>
            <a:pPr lvl="2"/>
            <a:r>
              <a:rPr lang="en-US" dirty="0"/>
              <a:t>a dispute resolution process</a:t>
            </a:r>
          </a:p>
          <a:p>
            <a:pPr lvl="2"/>
            <a:r>
              <a:rPr lang="en-US" dirty="0"/>
              <a:t>an indemnification clause protecting the customer from third-party litigation resulting from service level breaches (this should already be covered in the contract, however)</a:t>
            </a:r>
          </a:p>
          <a:p>
            <a:pPr lvl="2"/>
            <a:r>
              <a:rPr lang="en-US" dirty="0"/>
              <a:t>a mechanism for updating the agreement as required.</a:t>
            </a:r>
          </a:p>
          <a:p>
            <a:r>
              <a:rPr lang="en-US" dirty="0"/>
              <a:t>This last item is critical; service requirements and vendor capabilities change, so there must be a way to make sure the SLA is kept up-to-date.</a:t>
            </a:r>
          </a:p>
          <a:p>
            <a:endParaRPr lang="en-US" dirty="0"/>
          </a:p>
        </p:txBody>
      </p:sp>
    </p:spTree>
    <p:extLst>
      <p:ext uri="{BB962C8B-B14F-4D97-AF65-F5344CB8AC3E}">
        <p14:creationId xmlns:p14="http://schemas.microsoft.com/office/powerpoint/2010/main" val="73728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F74F-2D3C-4708-B489-7AB3D4D8D0F9}"/>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4C187FCF-969E-4636-B936-8020CBD9F25B}"/>
              </a:ext>
            </a:extLst>
          </p:cNvPr>
          <p:cNvSpPr>
            <a:spLocks noGrp="1"/>
          </p:cNvSpPr>
          <p:nvPr>
            <p:ph idx="1"/>
          </p:nvPr>
        </p:nvSpPr>
        <p:spPr/>
        <p:txBody>
          <a:bodyPr>
            <a:normAutofit lnSpcReduction="10000"/>
          </a:bodyPr>
          <a:lstStyle/>
          <a:p>
            <a:r>
              <a:rPr lang="en-US" dirty="0"/>
              <a:t>Need for CIOs to "negotiate, contract, and work with suppliers has grown significantly and will increase further.</a:t>
            </a:r>
          </a:p>
          <a:p>
            <a:r>
              <a:rPr lang="en-US" dirty="0"/>
              <a:t>Most transitions to a cloud computing solution entail a change from a technically managed solution ("I build it, I maintain it") to a contractually managed solution ("Someone else is doing this for me)</a:t>
            </a:r>
          </a:p>
          <a:p>
            <a:r>
              <a:rPr lang="en-US" dirty="0"/>
              <a:t>How does the CIO &amp; Cloud Manager ensure the vendor is doing what they're supposed to?</a:t>
            </a:r>
          </a:p>
          <a:p>
            <a:r>
              <a:rPr lang="en-US" dirty="0"/>
              <a:t>This change necessitates increased IT contract negotiation skills to establish the terms of the relationship ("What do I get?") and vendor management skills to maintain the relationship ("How do I ensure that I get it?").</a:t>
            </a:r>
          </a:p>
        </p:txBody>
      </p:sp>
    </p:spTree>
    <p:extLst>
      <p:ext uri="{BB962C8B-B14F-4D97-AF65-F5344CB8AC3E}">
        <p14:creationId xmlns:p14="http://schemas.microsoft.com/office/powerpoint/2010/main" val="335377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0550-7DE0-4989-935F-034B13C03270}"/>
              </a:ext>
            </a:extLst>
          </p:cNvPr>
          <p:cNvSpPr>
            <a:spLocks noGrp="1"/>
          </p:cNvSpPr>
          <p:nvPr>
            <p:ph type="title"/>
          </p:nvPr>
        </p:nvSpPr>
        <p:spPr/>
        <p:txBody>
          <a:bodyPr/>
          <a:lstStyle/>
          <a:p>
            <a:r>
              <a:rPr lang="en-US" dirty="0"/>
              <a:t>SLA Common Parts</a:t>
            </a:r>
          </a:p>
        </p:txBody>
      </p:sp>
      <p:sp>
        <p:nvSpPr>
          <p:cNvPr id="3" name="Content Placeholder 2">
            <a:extLst>
              <a:ext uri="{FF2B5EF4-FFF2-40B4-BE49-F238E27FC236}">
                <a16:creationId xmlns:a16="http://schemas.microsoft.com/office/drawing/2014/main" id="{99725619-C362-4EA5-BC7E-0652FC6583AD}"/>
              </a:ext>
            </a:extLst>
          </p:cNvPr>
          <p:cNvSpPr>
            <a:spLocks noGrp="1"/>
          </p:cNvSpPr>
          <p:nvPr>
            <p:ph idx="1"/>
          </p:nvPr>
        </p:nvSpPr>
        <p:spPr/>
        <p:txBody>
          <a:bodyPr>
            <a:normAutofit fontScale="70000" lnSpcReduction="20000"/>
          </a:bodyPr>
          <a:lstStyle/>
          <a:p>
            <a:r>
              <a:rPr lang="en-US" dirty="0"/>
              <a:t>Definitions</a:t>
            </a:r>
          </a:p>
          <a:p>
            <a:r>
              <a:rPr lang="en-US" dirty="0"/>
              <a:t>Remedies</a:t>
            </a:r>
          </a:p>
          <a:p>
            <a:r>
              <a:rPr lang="en-US" dirty="0"/>
              <a:t>Data issues</a:t>
            </a:r>
          </a:p>
          <a:p>
            <a:pPr lvl="1"/>
            <a:r>
              <a:rPr lang="en-US" dirty="0"/>
              <a:t>Ownership of Data</a:t>
            </a:r>
          </a:p>
          <a:p>
            <a:pPr lvl="1"/>
            <a:r>
              <a:rPr lang="en-US" dirty="0"/>
              <a:t>Disposition of Data</a:t>
            </a:r>
          </a:p>
          <a:p>
            <a:pPr lvl="1"/>
            <a:r>
              <a:rPr lang="en-US" dirty="0"/>
              <a:t>Destruction of Data</a:t>
            </a:r>
          </a:p>
          <a:p>
            <a:pPr lvl="1"/>
            <a:r>
              <a:rPr lang="en-US" dirty="0"/>
              <a:t>Data Breaches</a:t>
            </a:r>
          </a:p>
          <a:p>
            <a:pPr lvl="1"/>
            <a:r>
              <a:rPr lang="en-US" dirty="0"/>
              <a:t>Data Location</a:t>
            </a:r>
          </a:p>
          <a:p>
            <a:pPr lvl="1"/>
            <a:r>
              <a:rPr lang="en-US" dirty="0"/>
              <a:t>Requests for Data</a:t>
            </a:r>
          </a:p>
          <a:p>
            <a:r>
              <a:rPr lang="en-US" dirty="0"/>
              <a:t>Security of Infrastructure</a:t>
            </a:r>
          </a:p>
          <a:p>
            <a:pPr lvl="1"/>
            <a:r>
              <a:rPr lang="en-US" dirty="0"/>
              <a:t>Audits &amp; Inspections</a:t>
            </a:r>
          </a:p>
          <a:p>
            <a:r>
              <a:rPr lang="en-US" dirty="0"/>
              <a:t>DR and BC</a:t>
            </a:r>
          </a:p>
          <a:p>
            <a:r>
              <a:rPr lang="en-US" dirty="0"/>
              <a:t>Functionality</a:t>
            </a:r>
          </a:p>
          <a:p>
            <a:r>
              <a:rPr lang="en-US" dirty="0"/>
              <a:t>Pricing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831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C98-FC80-4E32-BF5A-3035ED22BB03}"/>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3180CF53-E68D-4E1D-B67D-9DDEEA1D2103}"/>
              </a:ext>
            </a:extLst>
          </p:cNvPr>
          <p:cNvSpPr>
            <a:spLocks noGrp="1"/>
          </p:cNvSpPr>
          <p:nvPr>
            <p:ph idx="1"/>
          </p:nvPr>
        </p:nvSpPr>
        <p:spPr/>
        <p:txBody>
          <a:bodyPr>
            <a:normAutofit fontScale="77500" lnSpcReduction="20000"/>
          </a:bodyPr>
          <a:lstStyle/>
          <a:p>
            <a:r>
              <a:rPr lang="en-US" b="1" dirty="0"/>
              <a:t>Examples from the Google Cloud SLA</a:t>
            </a:r>
          </a:p>
          <a:p>
            <a:r>
              <a:rPr lang="en-US" u="sng" dirty="0"/>
              <a:t>"Downtime"</a:t>
            </a:r>
            <a:r>
              <a:rPr lang="en-US" dirty="0"/>
              <a:t> means, for a domain, if there is more than a five percent user error rate. Downtime is measured based on server side error rate.</a:t>
            </a:r>
          </a:p>
          <a:p>
            <a:r>
              <a:rPr lang="en-US" u="sng" dirty="0"/>
              <a:t>"Downtime Period"</a:t>
            </a:r>
            <a:r>
              <a:rPr lang="en-US" dirty="0"/>
              <a:t> means, for a domain, a period of ten consecutive minutes of Downtime. Intermittent Downtime for a period of less than ten minutes will not be counted towards any Downtime Periods.</a:t>
            </a:r>
          </a:p>
          <a:p>
            <a:r>
              <a:rPr lang="en-US" u="sng" dirty="0"/>
              <a:t>"Monthly Uptime Percentage"</a:t>
            </a:r>
            <a:r>
              <a:rPr lang="en-US" dirty="0"/>
              <a:t> means total number of minutes in a calendar month minus the number of minutes of Downtime suffered from all Downtime Periods in a calendar month, divided by the total number of minutes in a calendar month.</a:t>
            </a:r>
          </a:p>
          <a:p>
            <a:r>
              <a:rPr lang="en-US" u="sng" dirty="0"/>
              <a:t>"Scheduled Downtime"</a:t>
            </a:r>
            <a:r>
              <a:rPr lang="en-US" dirty="0"/>
              <a:t> means those times where Google notified Customer of periods of Downtime at least five days prior to the commencement of such Downtime. There will be no more than twelve hours of Scheduled Downtime per calendar year. Scheduled Downtime is not considered Downtime for purposes of this Google Apps SLA, and will not be counted towards any Downtime Periods.</a:t>
            </a:r>
          </a:p>
          <a:p>
            <a:endParaRPr lang="en-US" dirty="0"/>
          </a:p>
        </p:txBody>
      </p:sp>
    </p:spTree>
    <p:extLst>
      <p:ext uri="{BB962C8B-B14F-4D97-AF65-F5344CB8AC3E}">
        <p14:creationId xmlns:p14="http://schemas.microsoft.com/office/powerpoint/2010/main" val="1039278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F76F-C602-4A21-8840-BBDEA66101F6}"/>
              </a:ext>
            </a:extLst>
          </p:cNvPr>
          <p:cNvSpPr>
            <a:spLocks noGrp="1"/>
          </p:cNvSpPr>
          <p:nvPr>
            <p:ph type="title"/>
          </p:nvPr>
        </p:nvSpPr>
        <p:spPr/>
        <p:txBody>
          <a:bodyPr/>
          <a:lstStyle/>
          <a:p>
            <a:r>
              <a:rPr lang="en-US" dirty="0"/>
              <a:t>Remedies</a:t>
            </a:r>
          </a:p>
        </p:txBody>
      </p:sp>
      <p:sp>
        <p:nvSpPr>
          <p:cNvPr id="3" name="Content Placeholder 2">
            <a:extLst>
              <a:ext uri="{FF2B5EF4-FFF2-40B4-BE49-F238E27FC236}">
                <a16:creationId xmlns:a16="http://schemas.microsoft.com/office/drawing/2014/main" id="{EE3F9ABC-BD3E-4B37-BF24-CDF2F2D780B2}"/>
              </a:ext>
            </a:extLst>
          </p:cNvPr>
          <p:cNvSpPr>
            <a:spLocks noGrp="1"/>
          </p:cNvSpPr>
          <p:nvPr>
            <p:ph idx="1"/>
          </p:nvPr>
        </p:nvSpPr>
        <p:spPr/>
        <p:txBody>
          <a:bodyPr>
            <a:normAutofit fontScale="77500" lnSpcReduction="20000"/>
          </a:bodyPr>
          <a:lstStyle/>
          <a:p>
            <a:r>
              <a:rPr lang="en-US" dirty="0"/>
              <a:t>SLAs must be enforceable, and they should state specific remedies such as corrections or penalties, for when they are not met. </a:t>
            </a:r>
          </a:p>
          <a:p>
            <a:r>
              <a:rPr lang="en-US" dirty="0"/>
              <a:t>Corrections codify the actions the service provider must take to prevent a future failure to meet an SLA. Penalties often take the form of a financial credit.</a:t>
            </a:r>
          </a:p>
          <a:p>
            <a:r>
              <a:rPr lang="en-US" dirty="0"/>
              <a:t>For example: If Google does not meet the Google Apps SLA, and if Customer meets its obligations under this Google Apps SLA, Customer will be eligible to receive the Service Credits described below...</a:t>
            </a:r>
          </a:p>
          <a:p>
            <a:pPr lvl="1"/>
            <a:r>
              <a:rPr lang="en-US" dirty="0"/>
              <a:t>Service Credit shall be applied as liquidated damages against the following year of service cost. If service is discontinued for any reason, the Service Credit shall be in the form of a rebate at the end of service.</a:t>
            </a:r>
          </a:p>
          <a:p>
            <a:pPr lvl="1"/>
            <a:r>
              <a:rPr lang="en-US" dirty="0"/>
              <a:t>Service Credits shall be computed by dividing the number of Days of Service credited by the number 365 and multiplied by the Annual Service Fee.</a:t>
            </a:r>
          </a:p>
          <a:p>
            <a:pPr lvl="1"/>
            <a:r>
              <a:rPr lang="en-US" dirty="0"/>
              <a:t>Customer Must Request Service Credit. In order to receive any of the Service Credits described above, Customer must notify Reseller or Google, or Customer's Reseller must notify Google, within thirty days from the time Customer becomes eligible to receive a Service Credit. Failure to comply with this requirement will forfeit Customer's right to receive a Service Credit.</a:t>
            </a:r>
          </a:p>
        </p:txBody>
      </p:sp>
    </p:spTree>
    <p:extLst>
      <p:ext uri="{BB962C8B-B14F-4D97-AF65-F5344CB8AC3E}">
        <p14:creationId xmlns:p14="http://schemas.microsoft.com/office/powerpoint/2010/main" val="380473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58CB-4561-4E2C-B0B5-7FDDCF33918F}"/>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59FC832C-9D6E-45E4-9422-6EF0B7464E87}"/>
              </a:ext>
            </a:extLst>
          </p:cNvPr>
          <p:cNvSpPr>
            <a:spLocks noGrp="1"/>
          </p:cNvSpPr>
          <p:nvPr>
            <p:ph idx="1"/>
          </p:nvPr>
        </p:nvSpPr>
        <p:spPr/>
        <p:txBody>
          <a:bodyPr/>
          <a:lstStyle/>
          <a:p>
            <a:r>
              <a:rPr lang="en-US" dirty="0"/>
              <a:t>Cloud computing entails a paradigm shift from in-house processing and storage of data to a model where data travels over the Internet to and from one or more externally located and managed data centers. This shift raises significant issues regarding:</a:t>
            </a:r>
          </a:p>
        </p:txBody>
      </p:sp>
    </p:spTree>
    <p:extLst>
      <p:ext uri="{BB962C8B-B14F-4D97-AF65-F5344CB8AC3E}">
        <p14:creationId xmlns:p14="http://schemas.microsoft.com/office/powerpoint/2010/main" val="2069982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0AD-6834-4C76-B991-C76B3A2BD67E}"/>
              </a:ext>
            </a:extLst>
          </p:cNvPr>
          <p:cNvSpPr>
            <a:spLocks noGrp="1"/>
          </p:cNvSpPr>
          <p:nvPr>
            <p:ph type="title"/>
          </p:nvPr>
        </p:nvSpPr>
        <p:spPr/>
        <p:txBody>
          <a:bodyPr/>
          <a:lstStyle/>
          <a:p>
            <a:r>
              <a:rPr lang="en-US" dirty="0"/>
              <a:t>Ownership of Data</a:t>
            </a:r>
          </a:p>
        </p:txBody>
      </p:sp>
      <p:sp>
        <p:nvSpPr>
          <p:cNvPr id="3" name="Content Placeholder 2">
            <a:extLst>
              <a:ext uri="{FF2B5EF4-FFF2-40B4-BE49-F238E27FC236}">
                <a16:creationId xmlns:a16="http://schemas.microsoft.com/office/drawing/2014/main" id="{C5D52971-D952-4652-82C3-7A194FB40010}"/>
              </a:ext>
            </a:extLst>
          </p:cNvPr>
          <p:cNvSpPr>
            <a:spLocks noGrp="1"/>
          </p:cNvSpPr>
          <p:nvPr>
            <p:ph idx="1"/>
          </p:nvPr>
        </p:nvSpPr>
        <p:spPr/>
        <p:txBody>
          <a:bodyPr>
            <a:normAutofit lnSpcReduction="10000"/>
          </a:bodyPr>
          <a:lstStyle/>
          <a:p>
            <a:r>
              <a:rPr lang="en-US" dirty="0"/>
              <a:t>Since an institution's data will reside on a cloud computing company's infrastructure, it is important that the contract clearly affirm the institution's ownership of that data. </a:t>
            </a:r>
          </a:p>
          <a:p>
            <a:r>
              <a:rPr lang="en-US" dirty="0"/>
              <a:t>The well-established cloud computing companies are beginning to include language along these lines in their standard contracts. </a:t>
            </a:r>
          </a:p>
          <a:p>
            <a:r>
              <a:rPr lang="en-US" dirty="0"/>
              <a:t>For example, section 10.2 of the Amazon Web Services contract states:</a:t>
            </a:r>
          </a:p>
          <a:p>
            <a:pPr lvl="1"/>
            <a:r>
              <a:rPr lang="en-US" dirty="0"/>
              <a:t>Other than the rights and interests expressly set forth in this Agreement, and excluding Amazon Properties and works derived from Amazon Properties, you reserve all right, title and interest (including all intellectual property and proprietary rights) in and to Your Content.</a:t>
            </a:r>
          </a:p>
        </p:txBody>
      </p:sp>
    </p:spTree>
    <p:extLst>
      <p:ext uri="{BB962C8B-B14F-4D97-AF65-F5344CB8AC3E}">
        <p14:creationId xmlns:p14="http://schemas.microsoft.com/office/powerpoint/2010/main" val="377086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D58-B913-4DA5-89DF-35A74B8CF9F2}"/>
              </a:ext>
            </a:extLst>
          </p:cNvPr>
          <p:cNvSpPr>
            <a:spLocks noGrp="1"/>
          </p:cNvSpPr>
          <p:nvPr>
            <p:ph type="title"/>
          </p:nvPr>
        </p:nvSpPr>
        <p:spPr/>
        <p:txBody>
          <a:bodyPr/>
          <a:lstStyle/>
          <a:p>
            <a:r>
              <a:rPr lang="en-US"/>
              <a:t>Disposition of Data</a:t>
            </a:r>
            <a:endParaRPr lang="en-US" dirty="0"/>
          </a:p>
        </p:txBody>
      </p:sp>
      <p:sp>
        <p:nvSpPr>
          <p:cNvPr id="3" name="Content Placeholder 2">
            <a:extLst>
              <a:ext uri="{FF2B5EF4-FFF2-40B4-BE49-F238E27FC236}">
                <a16:creationId xmlns:a16="http://schemas.microsoft.com/office/drawing/2014/main" id="{54AF819C-D2F2-49BE-8955-7EFCCD428A78}"/>
              </a:ext>
            </a:extLst>
          </p:cNvPr>
          <p:cNvSpPr>
            <a:spLocks noGrp="1"/>
          </p:cNvSpPr>
          <p:nvPr>
            <p:ph idx="1"/>
          </p:nvPr>
        </p:nvSpPr>
        <p:spPr/>
        <p:txBody>
          <a:bodyPr>
            <a:normAutofit fontScale="85000" lnSpcReduction="20000"/>
          </a:bodyPr>
          <a:lstStyle/>
          <a:p>
            <a:r>
              <a:rPr lang="en-US"/>
              <a:t>To avoid vendor lock-in, it is important for an organization to know in advance how it will switch to a different solution once the relationship with the existing cloud computing service provider ends. </a:t>
            </a:r>
          </a:p>
          <a:p>
            <a:r>
              <a:rPr lang="en-US"/>
              <a:t>To help facilitate such a transition, the contract should state the institution's rights to access its data on an ongoing basis. </a:t>
            </a:r>
          </a:p>
          <a:p>
            <a:r>
              <a:rPr lang="en-US"/>
              <a:t>The following example is from the UCLA SaaS contract:</a:t>
            </a:r>
          </a:p>
          <a:p>
            <a:pPr lvl="1"/>
            <a:r>
              <a:rPr lang="en-US"/>
              <a:t>University retains the right to use the Services to access and retrieve University Content stored on Vendor's Services infrastructure at its sole discretion.</a:t>
            </a:r>
          </a:p>
          <a:p>
            <a:r>
              <a:rPr lang="en-US"/>
              <a:t>When negotiating your organization’s contract, you should also consider whether emergency situations might require immediate access to your data. If so, codify procedures and timelines for time-sensitive access that meet your needs.</a:t>
            </a:r>
          </a:p>
          <a:p>
            <a:r>
              <a:rPr lang="en-US"/>
              <a:t>It is important to elaborate on the process by which the data will be returned to or retrieved by the institution upon termination of the contract.</a:t>
            </a:r>
            <a:endParaRPr lang="en-US" dirty="0"/>
          </a:p>
        </p:txBody>
      </p:sp>
    </p:spTree>
    <p:extLst>
      <p:ext uri="{BB962C8B-B14F-4D97-AF65-F5344CB8AC3E}">
        <p14:creationId xmlns:p14="http://schemas.microsoft.com/office/powerpoint/2010/main" val="241321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2312-B664-4288-81AF-ED37D161B2BC}"/>
              </a:ext>
            </a:extLst>
          </p:cNvPr>
          <p:cNvSpPr>
            <a:spLocks noGrp="1"/>
          </p:cNvSpPr>
          <p:nvPr>
            <p:ph type="title"/>
          </p:nvPr>
        </p:nvSpPr>
        <p:spPr/>
        <p:txBody>
          <a:bodyPr/>
          <a:lstStyle/>
          <a:p>
            <a:r>
              <a:rPr lang="en-US" dirty="0"/>
              <a:t>Destruction of the Data by the Vendor</a:t>
            </a:r>
          </a:p>
        </p:txBody>
      </p:sp>
      <p:sp>
        <p:nvSpPr>
          <p:cNvPr id="3" name="Content Placeholder 2">
            <a:extLst>
              <a:ext uri="{FF2B5EF4-FFF2-40B4-BE49-F238E27FC236}">
                <a16:creationId xmlns:a16="http://schemas.microsoft.com/office/drawing/2014/main" id="{47A33B86-A0ED-4008-8E76-5237CC8554D3}"/>
              </a:ext>
            </a:extLst>
          </p:cNvPr>
          <p:cNvSpPr>
            <a:spLocks noGrp="1"/>
          </p:cNvSpPr>
          <p:nvPr>
            <p:ph idx="1"/>
          </p:nvPr>
        </p:nvSpPr>
        <p:spPr/>
        <p:txBody>
          <a:bodyPr>
            <a:normAutofit fontScale="92500" lnSpcReduction="20000"/>
          </a:bodyPr>
          <a:lstStyle/>
          <a:p>
            <a:r>
              <a:rPr lang="en-US" dirty="0"/>
              <a:t>When the agreement is terminated, what should the Vendor do with the data that was put into the cloud?</a:t>
            </a:r>
          </a:p>
          <a:p>
            <a:r>
              <a:rPr lang="en-US" dirty="0"/>
              <a:t>Additionally, as shown in the European Commission's "</a:t>
            </a:r>
            <a:r>
              <a:rPr lang="en-US" b="1" dirty="0">
                <a:hlinkClick r:id="rId2"/>
              </a:rPr>
              <a:t>Standard Contractual Clauses (processors)" (Annex, Clause 12)</a:t>
            </a:r>
            <a:r>
              <a:rPr lang="en-US" dirty="0"/>
              <a:t> example, the contract should obligate the vendor to destroy the institution's data after termination of the contract:</a:t>
            </a:r>
          </a:p>
          <a:p>
            <a:pPr lvl="1"/>
            <a:r>
              <a:rPr lang="en-US" dirty="0"/>
              <a:t>The parties agree that on the termination of the provision of data processing services, the data importer and the </a:t>
            </a:r>
            <a:r>
              <a:rPr lang="en-US" dirty="0" err="1"/>
              <a:t>subprocessor</a:t>
            </a:r>
            <a:r>
              <a:rPr lang="en-US" dirty="0"/>
              <a:t> shall, at the choice of the data exporter, return all the personal data transferred and the copies thereof to the data exporter or shall destroy all the personal data and certify to the data exporter that it has done so, unless legislation imposed upon the data importer prevents it from returning or destroying all or part of the personal data transferred. In that case, the data importer warrants that it will guarantee the confidentiality of the personal data transferred and will not actively process the personal data transferred anymore.</a:t>
            </a:r>
          </a:p>
          <a:p>
            <a:r>
              <a:rPr lang="en-US" dirty="0"/>
              <a:t>Right to Audit that it was done.</a:t>
            </a:r>
          </a:p>
        </p:txBody>
      </p:sp>
    </p:spTree>
    <p:extLst>
      <p:ext uri="{BB962C8B-B14F-4D97-AF65-F5344CB8AC3E}">
        <p14:creationId xmlns:p14="http://schemas.microsoft.com/office/powerpoint/2010/main" val="31130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practice of using a network of remote servers hosted on the Internet to store, manage, and process data, rather than a local server or a personal computer.”</a:t>
            </a:r>
          </a:p>
          <a:p>
            <a:endParaRPr lang="en-US" dirty="0"/>
          </a:p>
          <a:p>
            <a:r>
              <a:rPr lang="en-US" dirty="0"/>
              <a:t>In other words, having someone else host your servers and/or services for you.</a:t>
            </a:r>
          </a:p>
          <a:p>
            <a:pPr marL="0" indent="0">
              <a:buNone/>
            </a:pPr>
            <a:endParaRPr lang="en-US" dirty="0"/>
          </a:p>
          <a:p>
            <a:endParaRPr lang="en-US" dirty="0"/>
          </a:p>
        </p:txBody>
      </p:sp>
      <p:sp>
        <p:nvSpPr>
          <p:cNvPr id="6" name="Title 5"/>
          <p:cNvSpPr>
            <a:spLocks noGrp="1"/>
          </p:cNvSpPr>
          <p:nvPr>
            <p:ph type="title"/>
          </p:nvPr>
        </p:nvSpPr>
        <p:spPr/>
        <p:txBody>
          <a:bodyPr/>
          <a:lstStyle/>
          <a:p>
            <a:r>
              <a:rPr lang="en-US" dirty="0"/>
              <a:t>Cloud Computing</a:t>
            </a:r>
          </a:p>
        </p:txBody>
      </p:sp>
    </p:spTree>
    <p:extLst>
      <p:ext uri="{BB962C8B-B14F-4D97-AF65-F5344CB8AC3E}">
        <p14:creationId xmlns:p14="http://schemas.microsoft.com/office/powerpoint/2010/main" val="78952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6A71-D251-4381-B18F-89F6CD84E1CD}"/>
              </a:ext>
            </a:extLst>
          </p:cNvPr>
          <p:cNvSpPr>
            <a:spLocks noGrp="1"/>
          </p:cNvSpPr>
          <p:nvPr>
            <p:ph type="title"/>
          </p:nvPr>
        </p:nvSpPr>
        <p:spPr/>
        <p:txBody>
          <a:bodyPr/>
          <a:lstStyle/>
          <a:p>
            <a:r>
              <a:rPr lang="en-US" dirty="0"/>
              <a:t>Data Breaches</a:t>
            </a:r>
          </a:p>
        </p:txBody>
      </p:sp>
      <p:sp>
        <p:nvSpPr>
          <p:cNvPr id="3" name="Content Placeholder 2">
            <a:extLst>
              <a:ext uri="{FF2B5EF4-FFF2-40B4-BE49-F238E27FC236}">
                <a16:creationId xmlns:a16="http://schemas.microsoft.com/office/drawing/2014/main" id="{55280F09-638F-4D24-B150-75DDD2FC9DA1}"/>
              </a:ext>
            </a:extLst>
          </p:cNvPr>
          <p:cNvSpPr>
            <a:spLocks noGrp="1"/>
          </p:cNvSpPr>
          <p:nvPr>
            <p:ph idx="1"/>
          </p:nvPr>
        </p:nvSpPr>
        <p:spPr/>
        <p:txBody>
          <a:bodyPr>
            <a:normAutofit/>
          </a:bodyPr>
          <a:lstStyle/>
          <a:p>
            <a:r>
              <a:rPr lang="en-US" dirty="0"/>
              <a:t>The contract should cover the cloud service provider's obligations in the event that the institution's data is accessed inappropriately. </a:t>
            </a:r>
          </a:p>
          <a:p>
            <a:pPr lvl="1"/>
            <a:r>
              <a:rPr lang="en-US" dirty="0"/>
              <a:t>repercussions of such a data breach vary according to the type of data:</a:t>
            </a:r>
          </a:p>
          <a:p>
            <a:pPr lvl="1"/>
            <a:r>
              <a:rPr lang="en-US" dirty="0"/>
              <a:t>FERPA, HIPAA, or other personally identifiable information.</a:t>
            </a:r>
          </a:p>
          <a:p>
            <a:endParaRPr lang="en-US" dirty="0"/>
          </a:p>
          <a:p>
            <a:r>
              <a:rPr lang="en-US" dirty="0"/>
              <a:t>Reporting should be #1</a:t>
            </a:r>
          </a:p>
          <a:p>
            <a:pPr lvl="1"/>
            <a:r>
              <a:rPr lang="en-US" dirty="0"/>
              <a:t>How soon do they have to report to meet the agreement.</a:t>
            </a:r>
          </a:p>
          <a:p>
            <a:pPr lvl="1"/>
            <a:r>
              <a:rPr lang="en-US" dirty="0"/>
              <a:t>Who received the data?</a:t>
            </a:r>
          </a:p>
          <a:p>
            <a:pPr lvl="1"/>
            <a:r>
              <a:rPr lang="en-US" dirty="0"/>
              <a:t>Mitigation steps taken.</a:t>
            </a:r>
          </a:p>
          <a:p>
            <a:pPr lvl="1"/>
            <a:r>
              <a:rPr lang="en-US" dirty="0"/>
              <a:t>What are the corrective actions being taken.</a:t>
            </a:r>
          </a:p>
        </p:txBody>
      </p:sp>
    </p:spTree>
    <p:extLst>
      <p:ext uri="{BB962C8B-B14F-4D97-AF65-F5344CB8AC3E}">
        <p14:creationId xmlns:p14="http://schemas.microsoft.com/office/powerpoint/2010/main" val="3367936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2B47-A5A5-4226-83E3-12445109C1DF}"/>
              </a:ext>
            </a:extLst>
          </p:cNvPr>
          <p:cNvSpPr>
            <a:spLocks noGrp="1"/>
          </p:cNvSpPr>
          <p:nvPr>
            <p:ph type="title"/>
          </p:nvPr>
        </p:nvSpPr>
        <p:spPr/>
        <p:txBody>
          <a:bodyPr/>
          <a:lstStyle/>
          <a:p>
            <a:r>
              <a:rPr lang="en-US" dirty="0"/>
              <a:t>Data Location</a:t>
            </a:r>
          </a:p>
        </p:txBody>
      </p:sp>
      <p:sp>
        <p:nvSpPr>
          <p:cNvPr id="3" name="Content Placeholder 2">
            <a:extLst>
              <a:ext uri="{FF2B5EF4-FFF2-40B4-BE49-F238E27FC236}">
                <a16:creationId xmlns:a16="http://schemas.microsoft.com/office/drawing/2014/main" id="{129BE67C-6888-45A9-A416-5A18221D8F8C}"/>
              </a:ext>
            </a:extLst>
          </p:cNvPr>
          <p:cNvSpPr>
            <a:spLocks noGrp="1"/>
          </p:cNvSpPr>
          <p:nvPr>
            <p:ph idx="1"/>
          </p:nvPr>
        </p:nvSpPr>
        <p:spPr/>
        <p:txBody>
          <a:bodyPr>
            <a:normAutofit fontScale="92500" lnSpcReduction="20000"/>
          </a:bodyPr>
          <a:lstStyle/>
          <a:p>
            <a:r>
              <a:rPr lang="en-US" dirty="0"/>
              <a:t>A variety of legal issues can arise if an institution's data resides in a cloud computing provider's data center in another country. </a:t>
            </a:r>
          </a:p>
          <a:p>
            <a:r>
              <a:rPr lang="en-US" dirty="0"/>
              <a:t>Different countries, and in some cases even different states, have different laws pertaining to data. </a:t>
            </a:r>
          </a:p>
          <a:p>
            <a:r>
              <a:rPr lang="en-US" dirty="0"/>
              <a:t>One of the key questions with cloud computing is, which law applies to my institution's data?</a:t>
            </a:r>
          </a:p>
          <a:p>
            <a:r>
              <a:rPr lang="en-US" dirty="0"/>
              <a:t>Does saving controlled data on a cloud computing service with a data center located outside the United States constitute a violation of export control laws?</a:t>
            </a:r>
            <a:endParaRPr lang="en-US" baseline="30000" dirty="0"/>
          </a:p>
          <a:p>
            <a:r>
              <a:rPr lang="en-US" dirty="0"/>
              <a:t>For these reasons, it can be important for the contract to identify the geographic region within which the data center hosting your institution's data may be located.</a:t>
            </a:r>
          </a:p>
          <a:p>
            <a:endParaRPr lang="en-US" dirty="0"/>
          </a:p>
        </p:txBody>
      </p:sp>
    </p:spTree>
    <p:extLst>
      <p:ext uri="{BB962C8B-B14F-4D97-AF65-F5344CB8AC3E}">
        <p14:creationId xmlns:p14="http://schemas.microsoft.com/office/powerpoint/2010/main" val="222014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FCF5-0D6C-4130-A70C-4F3BEBBB7DE4}"/>
              </a:ext>
            </a:extLst>
          </p:cNvPr>
          <p:cNvSpPr>
            <a:spLocks noGrp="1"/>
          </p:cNvSpPr>
          <p:nvPr>
            <p:ph type="title"/>
          </p:nvPr>
        </p:nvSpPr>
        <p:spPr/>
        <p:txBody>
          <a:bodyPr>
            <a:normAutofit/>
          </a:bodyPr>
          <a:lstStyle/>
          <a:p>
            <a:r>
              <a:rPr lang="en-US" dirty="0"/>
              <a:t>Legal/Government Requests for Data</a:t>
            </a:r>
          </a:p>
        </p:txBody>
      </p:sp>
      <p:sp>
        <p:nvSpPr>
          <p:cNvPr id="3" name="Content Placeholder 2">
            <a:extLst>
              <a:ext uri="{FF2B5EF4-FFF2-40B4-BE49-F238E27FC236}">
                <a16:creationId xmlns:a16="http://schemas.microsoft.com/office/drawing/2014/main" id="{50121D73-5103-461F-B545-9918733589D1}"/>
              </a:ext>
            </a:extLst>
          </p:cNvPr>
          <p:cNvSpPr>
            <a:spLocks noGrp="1"/>
          </p:cNvSpPr>
          <p:nvPr>
            <p:ph idx="1"/>
          </p:nvPr>
        </p:nvSpPr>
        <p:spPr/>
        <p:txBody>
          <a:bodyPr>
            <a:normAutofit/>
          </a:bodyPr>
          <a:lstStyle/>
          <a:p>
            <a:r>
              <a:rPr lang="en-US" dirty="0"/>
              <a:t>The contract should specify the cloud provider's obligations to an institution should any of the institution's data become the subject of a subpoena or other legal or governmental request for access. </a:t>
            </a:r>
          </a:p>
          <a:p>
            <a:r>
              <a:rPr lang="en-US" dirty="0"/>
              <a:t>Should the vendor if practicable and permitted by law, notify you prior to such disclosure?</a:t>
            </a:r>
          </a:p>
          <a:p>
            <a:r>
              <a:rPr lang="en-US" dirty="0"/>
              <a:t>The goal is to make the service provider responsible for notifying the organization as soon as they receive any such request, ideally before they provide access to any of the institution's data, and to cooperate with the organization's efforts to manage the release of such data. </a:t>
            </a:r>
          </a:p>
        </p:txBody>
      </p:sp>
    </p:spTree>
    <p:extLst>
      <p:ext uri="{BB962C8B-B14F-4D97-AF65-F5344CB8AC3E}">
        <p14:creationId xmlns:p14="http://schemas.microsoft.com/office/powerpoint/2010/main" val="2772401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8F17-568A-4EEA-92DA-9E9539A065E1}"/>
              </a:ext>
            </a:extLst>
          </p:cNvPr>
          <p:cNvSpPr>
            <a:spLocks noGrp="1"/>
          </p:cNvSpPr>
          <p:nvPr>
            <p:ph type="title"/>
          </p:nvPr>
        </p:nvSpPr>
        <p:spPr/>
        <p:txBody>
          <a:bodyPr/>
          <a:lstStyle/>
          <a:p>
            <a:r>
              <a:rPr lang="en-US" dirty="0"/>
              <a:t>Infrastructure/Security</a:t>
            </a:r>
          </a:p>
        </p:txBody>
      </p:sp>
      <p:sp>
        <p:nvSpPr>
          <p:cNvPr id="3" name="Content Placeholder 2">
            <a:extLst>
              <a:ext uri="{FF2B5EF4-FFF2-40B4-BE49-F238E27FC236}">
                <a16:creationId xmlns:a16="http://schemas.microsoft.com/office/drawing/2014/main" id="{C60E5843-1424-46ED-A7F1-D13BCF663E70}"/>
              </a:ext>
            </a:extLst>
          </p:cNvPr>
          <p:cNvSpPr>
            <a:spLocks noGrp="1"/>
          </p:cNvSpPr>
          <p:nvPr>
            <p:ph idx="1"/>
          </p:nvPr>
        </p:nvSpPr>
        <p:spPr/>
        <p:txBody>
          <a:bodyPr>
            <a:normAutofit fontScale="70000" lnSpcReduction="20000"/>
          </a:bodyPr>
          <a:lstStyle/>
          <a:p>
            <a:r>
              <a:rPr lang="en-US" dirty="0"/>
              <a:t>The virtual nature of cloud computing makes it easy to forget that the service is dependent upon a physical data center. All cloud computing vendors are not created equal.</a:t>
            </a:r>
          </a:p>
          <a:p>
            <a:r>
              <a:rPr lang="en-US" dirty="0"/>
              <a:t>Data Center Audits/Certifications</a:t>
            </a:r>
          </a:p>
          <a:p>
            <a:pPr lvl="1"/>
            <a:r>
              <a:rPr lang="en-US" dirty="0"/>
              <a:t>The Cloud Security Alliance's Security Guidance report advises, </a:t>
            </a:r>
          </a:p>
          <a:p>
            <a:pPr lvl="1"/>
            <a:r>
              <a:rPr lang="en-US" dirty="0"/>
              <a:t>"A right to audit contract clause should be obtained whenever possible..." </a:t>
            </a:r>
          </a:p>
          <a:p>
            <a:r>
              <a:rPr lang="en-US" dirty="0"/>
              <a:t>This clause should state requirements for third-party audits and/or certifications and that any reports related to such certification processes or other vulnerability assessments or penetration tests be provided to your institution. </a:t>
            </a:r>
          </a:p>
          <a:p>
            <a:endParaRPr lang="en-US" dirty="0"/>
          </a:p>
          <a:p>
            <a:r>
              <a:rPr lang="en-US" dirty="0"/>
              <a:t>Example from AWS:</a:t>
            </a:r>
          </a:p>
          <a:p>
            <a:pPr lvl="1"/>
            <a:r>
              <a:rPr lang="en-US" dirty="0">
                <a:hlinkClick r:id="rId2"/>
              </a:rPr>
              <a:t>https://aws.amazon.com/compliance/data-center/controls/</a:t>
            </a:r>
            <a:endParaRPr lang="en-US" dirty="0"/>
          </a:p>
          <a:p>
            <a:pPr lvl="1"/>
            <a:r>
              <a:rPr lang="en-US" dirty="0"/>
              <a:t>Third-party testing of AWS data centers, as documented in our third-party reports, ensures AWS has appropriately implemented security measures aligned to established rules needed to obtain security certifications. Depending on the compliance program and its requirements, external auditors may perform testing of media disposal, review security camera footage, observe entrances and hallways throughout a data center, test electronic access control devices, and examine data center equipment.</a:t>
            </a:r>
          </a:p>
        </p:txBody>
      </p:sp>
    </p:spTree>
    <p:extLst>
      <p:ext uri="{BB962C8B-B14F-4D97-AF65-F5344CB8AC3E}">
        <p14:creationId xmlns:p14="http://schemas.microsoft.com/office/powerpoint/2010/main" val="223968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4C23-3CF0-4860-93CE-1D2FFF4288B9}"/>
              </a:ext>
            </a:extLst>
          </p:cNvPr>
          <p:cNvSpPr>
            <a:spLocks noGrp="1"/>
          </p:cNvSpPr>
          <p:nvPr>
            <p:ph type="title"/>
          </p:nvPr>
        </p:nvSpPr>
        <p:spPr/>
        <p:txBody>
          <a:bodyPr/>
          <a:lstStyle/>
          <a:p>
            <a:r>
              <a:rPr lang="en-US" dirty="0"/>
              <a:t>Data Center Inspections</a:t>
            </a:r>
          </a:p>
        </p:txBody>
      </p:sp>
      <p:sp>
        <p:nvSpPr>
          <p:cNvPr id="3" name="Content Placeholder 2">
            <a:extLst>
              <a:ext uri="{FF2B5EF4-FFF2-40B4-BE49-F238E27FC236}">
                <a16:creationId xmlns:a16="http://schemas.microsoft.com/office/drawing/2014/main" id="{F0E00F9B-2BBE-4B4D-A8FB-C52A0364DB7C}"/>
              </a:ext>
            </a:extLst>
          </p:cNvPr>
          <p:cNvSpPr>
            <a:spLocks noGrp="1"/>
          </p:cNvSpPr>
          <p:nvPr>
            <p:ph idx="1"/>
          </p:nvPr>
        </p:nvSpPr>
        <p:spPr/>
        <p:txBody>
          <a:bodyPr/>
          <a:lstStyle/>
          <a:p>
            <a:r>
              <a:rPr lang="en-US" dirty="0"/>
              <a:t>Certifications are not sufficient by themselves. </a:t>
            </a:r>
          </a:p>
          <a:p>
            <a:r>
              <a:rPr lang="en-US" dirty="0"/>
              <a:t>Best practice would be for the contract to include your rights to confirm the vendor's infrastructure and security practices via an onsite inspection at least once a year. </a:t>
            </a:r>
          </a:p>
          <a:p>
            <a:r>
              <a:rPr lang="en-US" dirty="0"/>
              <a:t>Not always possible with the large cloud vendors.</a:t>
            </a:r>
          </a:p>
          <a:p>
            <a:pPr marL="0" indent="0">
              <a:buNone/>
            </a:pPr>
            <a:endParaRPr lang="en-US" dirty="0"/>
          </a:p>
        </p:txBody>
      </p:sp>
    </p:spTree>
    <p:extLst>
      <p:ext uri="{BB962C8B-B14F-4D97-AF65-F5344CB8AC3E}">
        <p14:creationId xmlns:p14="http://schemas.microsoft.com/office/powerpoint/2010/main" val="70347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B560-1E9E-4212-B482-958BACCFE1ED}"/>
              </a:ext>
            </a:extLst>
          </p:cNvPr>
          <p:cNvSpPr>
            <a:spLocks noGrp="1"/>
          </p:cNvSpPr>
          <p:nvPr>
            <p:ph type="title"/>
          </p:nvPr>
        </p:nvSpPr>
        <p:spPr/>
        <p:txBody>
          <a:bodyPr/>
          <a:lstStyle/>
          <a:p>
            <a:r>
              <a:rPr lang="en-US" dirty="0"/>
              <a:t>Disaster Recovery/Business Continuity</a:t>
            </a:r>
          </a:p>
        </p:txBody>
      </p:sp>
      <p:sp>
        <p:nvSpPr>
          <p:cNvPr id="3" name="Content Placeholder 2">
            <a:extLst>
              <a:ext uri="{FF2B5EF4-FFF2-40B4-BE49-F238E27FC236}">
                <a16:creationId xmlns:a16="http://schemas.microsoft.com/office/drawing/2014/main" id="{B5C86654-7FE9-4BA3-8836-C6B2DFF51A82}"/>
              </a:ext>
            </a:extLst>
          </p:cNvPr>
          <p:cNvSpPr>
            <a:spLocks noGrp="1"/>
          </p:cNvSpPr>
          <p:nvPr>
            <p:ph idx="1"/>
          </p:nvPr>
        </p:nvSpPr>
        <p:spPr/>
        <p:txBody>
          <a:bodyPr>
            <a:normAutofit fontScale="92500" lnSpcReduction="20000"/>
          </a:bodyPr>
          <a:lstStyle/>
          <a:p>
            <a:r>
              <a:rPr lang="en-US" dirty="0"/>
              <a:t>The cloud computing company's ability to provide service could be interrupted by disasters or other unforeseen events. </a:t>
            </a:r>
          </a:p>
          <a:p>
            <a:r>
              <a:rPr lang="en-US" dirty="0"/>
              <a:t>To protect your institution, the contract should state the provider's minimum disaster recovery and business continuity mechanisms, processes, and responsibilities to provide the ongoing level of uninterrupted service required.</a:t>
            </a:r>
          </a:p>
          <a:p>
            <a:r>
              <a:rPr lang="en-US" dirty="0"/>
              <a:t>The contract should specify the service provider's obligations should any of the institution's data become lost or damaged due to the vendor's errors or omissions. </a:t>
            </a:r>
          </a:p>
          <a:p>
            <a:r>
              <a:rPr lang="en-US" dirty="0"/>
              <a:t>This section should detail the notification process, how the vendor will correct the underlying problem and continue to provide the service, and the vendor's obligation to reimburse the institution's costs related to lost or damaged data.</a:t>
            </a:r>
          </a:p>
          <a:p>
            <a:endParaRPr lang="en-US" dirty="0"/>
          </a:p>
        </p:txBody>
      </p:sp>
    </p:spTree>
    <p:extLst>
      <p:ext uri="{BB962C8B-B14F-4D97-AF65-F5344CB8AC3E}">
        <p14:creationId xmlns:p14="http://schemas.microsoft.com/office/powerpoint/2010/main" val="3267675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D7F1-4E6D-460F-8332-323179BB16AA}"/>
              </a:ext>
            </a:extLst>
          </p:cNvPr>
          <p:cNvSpPr>
            <a:spLocks noGrp="1"/>
          </p:cNvSpPr>
          <p:nvPr>
            <p:ph type="title"/>
          </p:nvPr>
        </p:nvSpPr>
        <p:spPr/>
        <p:txBody>
          <a:bodyPr>
            <a:normAutofit/>
          </a:bodyPr>
          <a:lstStyle/>
          <a:p>
            <a:r>
              <a:rPr lang="en-US" dirty="0"/>
              <a:t>Functionality</a:t>
            </a:r>
          </a:p>
        </p:txBody>
      </p:sp>
      <p:sp>
        <p:nvSpPr>
          <p:cNvPr id="3" name="Content Placeholder 2">
            <a:extLst>
              <a:ext uri="{FF2B5EF4-FFF2-40B4-BE49-F238E27FC236}">
                <a16:creationId xmlns:a16="http://schemas.microsoft.com/office/drawing/2014/main" id="{5EE3317E-7843-4E99-94BE-F56B0FF1D434}"/>
              </a:ext>
            </a:extLst>
          </p:cNvPr>
          <p:cNvSpPr>
            <a:spLocks noGrp="1"/>
          </p:cNvSpPr>
          <p:nvPr>
            <p:ph idx="1"/>
          </p:nvPr>
        </p:nvSpPr>
        <p:spPr/>
        <p:txBody>
          <a:bodyPr>
            <a:normAutofit fontScale="92500" lnSpcReduction="10000"/>
          </a:bodyPr>
          <a:lstStyle/>
          <a:p>
            <a:r>
              <a:rPr lang="en-US" dirty="0"/>
              <a:t>One clause often overlooked is a description of the functionality of the services being acquired; many contracts simply state a product's name without saying what it does. </a:t>
            </a:r>
          </a:p>
          <a:p>
            <a:r>
              <a:rPr lang="en-US" dirty="0"/>
              <a:t>The constantly evolving nature of cloud computing services means that a cloud service provider could update their underlying infrastructure at any time. </a:t>
            </a:r>
          </a:p>
          <a:p>
            <a:r>
              <a:rPr lang="en-US" dirty="0"/>
              <a:t>A deleted functionality could be one that you depend on</a:t>
            </a:r>
          </a:p>
          <a:p>
            <a:pPr lvl="1"/>
            <a:r>
              <a:rPr lang="en-US" dirty="0"/>
              <a:t>Provide Notice of removal</a:t>
            </a:r>
          </a:p>
          <a:p>
            <a:pPr lvl="1"/>
            <a:r>
              <a:rPr lang="en-US" dirty="0"/>
              <a:t>Timeline is reasonable for move out of extraction of data out of</a:t>
            </a:r>
          </a:p>
          <a:p>
            <a:r>
              <a:rPr lang="en-US" dirty="0"/>
              <a:t>Without such a clause, a vendor could effectively force you to shift to a replacement service at a potentially higher cost than under your original contract.</a:t>
            </a:r>
          </a:p>
        </p:txBody>
      </p:sp>
    </p:spTree>
    <p:extLst>
      <p:ext uri="{BB962C8B-B14F-4D97-AF65-F5344CB8AC3E}">
        <p14:creationId xmlns:p14="http://schemas.microsoft.com/office/powerpoint/2010/main" val="2174822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E9D3-A4C9-4E34-8C92-9EB9A88E818F}"/>
              </a:ext>
            </a:extLst>
          </p:cNvPr>
          <p:cNvSpPr>
            <a:spLocks noGrp="1"/>
          </p:cNvSpPr>
          <p:nvPr>
            <p:ph type="title"/>
          </p:nvPr>
        </p:nvSpPr>
        <p:spPr/>
        <p:txBody>
          <a:bodyPr/>
          <a:lstStyle/>
          <a:p>
            <a:r>
              <a:rPr lang="en-US" dirty="0"/>
              <a:t>Pricing</a:t>
            </a:r>
          </a:p>
        </p:txBody>
      </p:sp>
      <p:sp>
        <p:nvSpPr>
          <p:cNvPr id="3" name="Content Placeholder 2">
            <a:extLst>
              <a:ext uri="{FF2B5EF4-FFF2-40B4-BE49-F238E27FC236}">
                <a16:creationId xmlns:a16="http://schemas.microsoft.com/office/drawing/2014/main" id="{67B7BF87-4A3F-45AD-9976-10BD50476628}"/>
              </a:ext>
            </a:extLst>
          </p:cNvPr>
          <p:cNvSpPr>
            <a:spLocks noGrp="1"/>
          </p:cNvSpPr>
          <p:nvPr>
            <p:ph idx="1"/>
          </p:nvPr>
        </p:nvSpPr>
        <p:spPr/>
        <p:txBody>
          <a:bodyPr/>
          <a:lstStyle/>
          <a:p>
            <a:r>
              <a:rPr lang="en-US" dirty="0"/>
              <a:t>Before signing a contract, negotiate costs for any expansion of your initial volume or usage so that it is equal to or less than the cost per unit of your initial purchase. </a:t>
            </a:r>
          </a:p>
          <a:p>
            <a:r>
              <a:rPr lang="en-US" dirty="0"/>
              <a:t>Endeavor to ensure that the contract doesn't tie you to minimum purchase volumes or multiyear commitments. </a:t>
            </a:r>
          </a:p>
          <a:p>
            <a:r>
              <a:rPr lang="en-US" dirty="0"/>
              <a:t>Your price per unit should not increase if your volume decreases.</a:t>
            </a:r>
          </a:p>
          <a:p>
            <a:r>
              <a:rPr lang="en-US" dirty="0"/>
              <a:t>Negotiate renewal terms and if possible, pricing up-front.</a:t>
            </a:r>
          </a:p>
        </p:txBody>
      </p:sp>
    </p:spTree>
    <p:extLst>
      <p:ext uri="{BB962C8B-B14F-4D97-AF65-F5344CB8AC3E}">
        <p14:creationId xmlns:p14="http://schemas.microsoft.com/office/powerpoint/2010/main" val="2021064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A16B-7A3E-481B-B22C-9D2A9B39171F}"/>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818B51FC-3CA8-45DD-8888-8122FEA498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63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40399"/>
            <a:ext cx="7886700" cy="4879975"/>
          </a:xfrm>
        </p:spPr>
        <p:txBody>
          <a:bodyPr>
            <a:normAutofit lnSpcReduction="10000"/>
          </a:bodyPr>
          <a:lstStyle/>
          <a:p>
            <a:r>
              <a:rPr lang="en-US" dirty="0"/>
              <a:t>Typically utilizes Virtualization or Containers to keep costs down while offering a larger number of services.</a:t>
            </a:r>
          </a:p>
          <a:p>
            <a:r>
              <a:rPr lang="en-US" dirty="0"/>
              <a:t>Shared resource model helps make the best use of hardware. </a:t>
            </a:r>
          </a:p>
          <a:p>
            <a:r>
              <a:rPr lang="en-US" dirty="0"/>
              <a:t>Providers have varying chargeback models to customers:</a:t>
            </a:r>
          </a:p>
          <a:p>
            <a:pPr lvl="1"/>
            <a:r>
              <a:rPr lang="en-US" dirty="0"/>
              <a:t>By amount of data stored (per mb/</a:t>
            </a:r>
            <a:r>
              <a:rPr lang="en-US" dirty="0" err="1"/>
              <a:t>gb</a:t>
            </a:r>
            <a:r>
              <a:rPr lang="en-US" dirty="0"/>
              <a:t>/tb)</a:t>
            </a:r>
          </a:p>
          <a:p>
            <a:pPr lvl="1"/>
            <a:r>
              <a:rPr lang="en-US" dirty="0"/>
              <a:t>By bandwidth used (</a:t>
            </a:r>
            <a:r>
              <a:rPr lang="en-US" dirty="0" err="1"/>
              <a:t>mb</a:t>
            </a:r>
            <a:r>
              <a:rPr lang="en-US" dirty="0"/>
              <a:t>/</a:t>
            </a:r>
            <a:r>
              <a:rPr lang="en-US" dirty="0" err="1"/>
              <a:t>hr</a:t>
            </a:r>
            <a:r>
              <a:rPr lang="en-US" dirty="0"/>
              <a:t>, </a:t>
            </a:r>
            <a:r>
              <a:rPr lang="en-US" dirty="0" err="1"/>
              <a:t>gb</a:t>
            </a:r>
            <a:r>
              <a:rPr lang="en-US" dirty="0"/>
              <a:t>/week, </a:t>
            </a:r>
            <a:r>
              <a:rPr lang="en-US" dirty="0" err="1"/>
              <a:t>gb</a:t>
            </a:r>
            <a:r>
              <a:rPr lang="en-US" dirty="0"/>
              <a:t>/month, etc..)</a:t>
            </a:r>
          </a:p>
          <a:p>
            <a:pPr lvl="1"/>
            <a:r>
              <a:rPr lang="en-US" dirty="0"/>
              <a:t>By resources used (ram, </a:t>
            </a:r>
            <a:r>
              <a:rPr lang="en-US" dirty="0" err="1"/>
              <a:t>cpu</a:t>
            </a:r>
            <a:r>
              <a:rPr lang="en-US" dirty="0"/>
              <a:t>)</a:t>
            </a:r>
          </a:p>
          <a:p>
            <a:pPr lvl="1"/>
            <a:r>
              <a:rPr lang="en-US" dirty="0"/>
              <a:t>By number of users accessing the service</a:t>
            </a:r>
          </a:p>
          <a:p>
            <a:pPr lvl="1"/>
            <a:r>
              <a:rPr lang="en-US" dirty="0"/>
              <a:t>Or combinations of all of the above.</a:t>
            </a:r>
          </a:p>
          <a:p>
            <a:endParaRPr lang="en-US" dirty="0"/>
          </a:p>
        </p:txBody>
      </p:sp>
      <p:sp>
        <p:nvSpPr>
          <p:cNvPr id="6" name="Title 5"/>
          <p:cNvSpPr>
            <a:spLocks noGrp="1"/>
          </p:cNvSpPr>
          <p:nvPr>
            <p:ph type="title"/>
          </p:nvPr>
        </p:nvSpPr>
        <p:spPr/>
        <p:txBody>
          <a:bodyPr/>
          <a:lstStyle/>
          <a:p>
            <a:r>
              <a:rPr lang="en-US" dirty="0"/>
              <a:t>Cloud Services Overview</a:t>
            </a:r>
          </a:p>
        </p:txBody>
      </p:sp>
    </p:spTree>
    <p:extLst>
      <p:ext uri="{BB962C8B-B14F-4D97-AF65-F5344CB8AC3E}">
        <p14:creationId xmlns:p14="http://schemas.microsoft.com/office/powerpoint/2010/main" val="136425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fontAlgn="base"/>
            <a:r>
              <a:rPr lang="en-US" b="1" dirty="0"/>
              <a:t>Costs</a:t>
            </a:r>
            <a:r>
              <a:rPr lang="en-US" dirty="0"/>
              <a:t> - Helps companies avoid up front costs of infrastructure</a:t>
            </a:r>
          </a:p>
          <a:p>
            <a:pPr fontAlgn="base"/>
            <a:r>
              <a:rPr lang="en-US" b="1" dirty="0"/>
              <a:t>Anywhere/anytime</a:t>
            </a:r>
            <a:r>
              <a:rPr lang="en-US" dirty="0"/>
              <a:t> - You can use the service whenever and wherever you wish (provided you have an internet connection)</a:t>
            </a:r>
          </a:p>
          <a:p>
            <a:pPr fontAlgn="base"/>
            <a:r>
              <a:rPr lang="en-US" b="1" dirty="0"/>
              <a:t>Management</a:t>
            </a:r>
            <a:r>
              <a:rPr lang="en-US" dirty="0"/>
              <a:t> - Servers/services can be partially or fully managed by the cloud provider</a:t>
            </a:r>
          </a:p>
          <a:p>
            <a:pPr fontAlgn="base"/>
            <a:r>
              <a:rPr lang="en-US" b="1" dirty="0"/>
              <a:t>Network</a:t>
            </a:r>
            <a:r>
              <a:rPr lang="en-US" dirty="0"/>
              <a:t> - Cloud computing can deliver increased bandwidth</a:t>
            </a:r>
          </a:p>
          <a:p>
            <a:pPr fontAlgn="base"/>
            <a:r>
              <a:rPr lang="en-US" b="1" dirty="0"/>
              <a:t>Economies of Scale</a:t>
            </a:r>
            <a:r>
              <a:rPr lang="en-US" dirty="0"/>
              <a:t> - Cloud providers take advantage of the sharing of redundant resources to reduce costs and increase scale. </a:t>
            </a:r>
          </a:p>
          <a:p>
            <a:pPr fontAlgn="base"/>
            <a:r>
              <a:rPr lang="en-US" b="1" dirty="0"/>
              <a:t>Scalability </a:t>
            </a:r>
            <a:r>
              <a:rPr lang="en-US" dirty="0"/>
              <a:t>- In addition it is easy to scale cloud services because providers have already invested in infrastructure. </a:t>
            </a:r>
          </a:p>
          <a:p>
            <a:pPr fontAlgn="base"/>
            <a:r>
              <a:rPr lang="en-US" b="1" dirty="0"/>
              <a:t>Deployment</a:t>
            </a:r>
            <a:r>
              <a:rPr lang="en-US" dirty="0"/>
              <a:t> - quick deployment compared to in house solutions.</a:t>
            </a:r>
          </a:p>
          <a:p>
            <a:pPr fontAlgn="base"/>
            <a:r>
              <a:rPr lang="en-US" b="1" dirty="0"/>
              <a:t>Backup</a:t>
            </a:r>
            <a:r>
              <a:rPr lang="en-US" dirty="0"/>
              <a:t> – Backup and recovery are sped up and simplified since the data resides at the cloud provider.</a:t>
            </a:r>
          </a:p>
          <a:p>
            <a:endParaRPr lang="en-US" dirty="0"/>
          </a:p>
        </p:txBody>
      </p:sp>
      <p:sp>
        <p:nvSpPr>
          <p:cNvPr id="6" name="Title 5"/>
          <p:cNvSpPr>
            <a:spLocks noGrp="1"/>
          </p:cNvSpPr>
          <p:nvPr>
            <p:ph type="title"/>
          </p:nvPr>
        </p:nvSpPr>
        <p:spPr/>
        <p:txBody>
          <a:bodyPr/>
          <a:lstStyle/>
          <a:p>
            <a:r>
              <a:rPr lang="en-US" dirty="0"/>
              <a:t>Benefits of Cloud Services</a:t>
            </a:r>
          </a:p>
        </p:txBody>
      </p:sp>
    </p:spTree>
    <p:extLst>
      <p:ext uri="{BB962C8B-B14F-4D97-AF65-F5344CB8AC3E}">
        <p14:creationId xmlns:p14="http://schemas.microsoft.com/office/powerpoint/2010/main" val="154670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Big data</a:t>
            </a:r>
            <a:r>
              <a:rPr lang="en-US" dirty="0"/>
              <a:t> - Not easy to move huge datasets in and out of the cloud.</a:t>
            </a:r>
          </a:p>
          <a:p>
            <a:r>
              <a:rPr lang="en-US" b="1" dirty="0"/>
              <a:t>Control</a:t>
            </a:r>
            <a:r>
              <a:rPr lang="en-US" dirty="0"/>
              <a:t> - Reduced control for customers who want or need it.</a:t>
            </a:r>
          </a:p>
          <a:p>
            <a:r>
              <a:rPr lang="en-US" b="1" dirty="0"/>
              <a:t>Integration</a:t>
            </a:r>
            <a:r>
              <a:rPr lang="en-US" dirty="0"/>
              <a:t> - The silo effect exists; when you have multiple cloud services hosting your data, integration across them and with your own network can be daunting (if possible at all).</a:t>
            </a:r>
          </a:p>
          <a:p>
            <a:r>
              <a:rPr lang="en-US" b="1" dirty="0"/>
              <a:t>Security</a:t>
            </a:r>
            <a:r>
              <a:rPr lang="en-US" dirty="0"/>
              <a:t> – how do you know your data is safe?</a:t>
            </a:r>
          </a:p>
          <a:p>
            <a:r>
              <a:rPr lang="en-US" b="1" dirty="0"/>
              <a:t>Costs</a:t>
            </a:r>
            <a:r>
              <a:rPr lang="en-US" dirty="0"/>
              <a:t> - Increased long term costs over in house solutions.</a:t>
            </a:r>
          </a:p>
          <a:p>
            <a:r>
              <a:rPr lang="en-US" b="1" dirty="0"/>
              <a:t>Customization</a:t>
            </a:r>
            <a:r>
              <a:rPr lang="en-US" dirty="0"/>
              <a:t> - Can reduce flexibility of services offered</a:t>
            </a:r>
          </a:p>
          <a:p>
            <a:r>
              <a:rPr lang="en-US" b="1" dirty="0"/>
              <a:t>Support</a:t>
            </a:r>
            <a:r>
              <a:rPr lang="en-US" dirty="0"/>
              <a:t> - Places reliance on cloud provider to fix issues</a:t>
            </a:r>
          </a:p>
          <a:p>
            <a:r>
              <a:rPr lang="en-US" b="1" dirty="0"/>
              <a:t>Features</a:t>
            </a:r>
            <a:r>
              <a:rPr lang="en-US" dirty="0"/>
              <a:t> – often features are not on par with in house solutions </a:t>
            </a:r>
          </a:p>
          <a:p>
            <a:r>
              <a:rPr lang="en-US" b="1" dirty="0"/>
              <a:t>Regulatory Compliance</a:t>
            </a:r>
            <a:r>
              <a:rPr lang="en-US" dirty="0"/>
              <a:t> – some industries are not permitted to store data off premises.</a:t>
            </a:r>
            <a:endParaRPr lang="en-US" b="1" dirty="0"/>
          </a:p>
        </p:txBody>
      </p:sp>
      <p:sp>
        <p:nvSpPr>
          <p:cNvPr id="6" name="Title 5"/>
          <p:cNvSpPr>
            <a:spLocks noGrp="1"/>
          </p:cNvSpPr>
          <p:nvPr>
            <p:ph type="title"/>
          </p:nvPr>
        </p:nvSpPr>
        <p:spPr/>
        <p:txBody>
          <a:bodyPr/>
          <a:lstStyle/>
          <a:p>
            <a:r>
              <a:rPr lang="en-US" dirty="0"/>
              <a:t>Drawbacks to Cloud Services</a:t>
            </a:r>
          </a:p>
        </p:txBody>
      </p:sp>
    </p:spTree>
    <p:extLst>
      <p:ext uri="{BB962C8B-B14F-4D97-AF65-F5344CB8AC3E}">
        <p14:creationId xmlns:p14="http://schemas.microsoft.com/office/powerpoint/2010/main" val="312561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4294967295"/>
          </p:nvPr>
        </p:nvSpPr>
        <p:spPr>
          <a:xfrm>
            <a:off x="2152650" y="6356352"/>
            <a:ext cx="2057400" cy="365125"/>
          </a:xfrm>
        </p:spPr>
        <p:txBody>
          <a:bodyPr/>
          <a:lstStyle/>
          <a:p>
            <a:fld id="{83F2E8B2-7409-47C2-9753-F3C5B0ABCF55}" type="datetime1">
              <a:rPr lang="en-US" smtClean="0"/>
              <a:t>2/14/2022</a:t>
            </a:fld>
            <a:endParaRPr lang="en-US"/>
          </a:p>
        </p:txBody>
      </p:sp>
      <p:sp>
        <p:nvSpPr>
          <p:cNvPr id="5" name="Footer Placeholder 4"/>
          <p:cNvSpPr>
            <a:spLocks noGrp="1"/>
          </p:cNvSpPr>
          <p:nvPr>
            <p:ph type="ftr" sz="quarter" idx="4294967295"/>
          </p:nvPr>
        </p:nvSpPr>
        <p:spPr>
          <a:xfrm>
            <a:off x="4552950" y="6356352"/>
            <a:ext cx="3086100" cy="365125"/>
          </a:xfrm>
        </p:spPr>
        <p:txBody>
          <a:bodyPr/>
          <a:lstStyle/>
          <a:p>
            <a:r>
              <a:rPr lang="en-US"/>
              <a:t>IST346: Info Tech Management &amp; Administration</a:t>
            </a:r>
            <a:endParaRPr lang="en-US" dirty="0"/>
          </a:p>
        </p:txBody>
      </p:sp>
      <p:sp>
        <p:nvSpPr>
          <p:cNvPr id="6" name="Slide Number Placeholder 5"/>
          <p:cNvSpPr>
            <a:spLocks noGrp="1"/>
          </p:cNvSpPr>
          <p:nvPr>
            <p:ph type="sldNum" sz="quarter" idx="4294967295"/>
          </p:nvPr>
        </p:nvSpPr>
        <p:spPr>
          <a:xfrm>
            <a:off x="7981950" y="6356352"/>
            <a:ext cx="2057400" cy="365125"/>
          </a:xfrm>
        </p:spPr>
        <p:txBody>
          <a:bodyPr/>
          <a:lstStyle/>
          <a:p>
            <a:fld id="{DF6669D1-DB19-4C99-869C-C84252016461}" type="slidenum">
              <a:rPr lang="en-US" smtClean="0"/>
              <a:pPr/>
              <a:t>7</a:t>
            </a:fld>
            <a:endParaRPr lang="en-US"/>
          </a:p>
        </p:txBody>
      </p:sp>
    </p:spTree>
    <p:extLst>
      <p:ext uri="{BB962C8B-B14F-4D97-AF65-F5344CB8AC3E}">
        <p14:creationId xmlns:p14="http://schemas.microsoft.com/office/powerpoint/2010/main" val="111643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Services on the Internet</a:t>
            </a:r>
          </a:p>
        </p:txBody>
      </p:sp>
      <p:sp>
        <p:nvSpPr>
          <p:cNvPr id="3" name="Content Placeholder 2"/>
          <p:cNvSpPr>
            <a:spLocks noGrp="1"/>
          </p:cNvSpPr>
          <p:nvPr>
            <p:ph sz="quarter" idx="1"/>
          </p:nvPr>
        </p:nvSpPr>
        <p:spPr/>
        <p:txBody>
          <a:bodyPr/>
          <a:lstStyle/>
          <a:p>
            <a:r>
              <a:rPr lang="en-US" b="1" dirty="0"/>
              <a:t>Cloud computing </a:t>
            </a:r>
            <a:r>
              <a:rPr lang="en-US" dirty="0"/>
              <a:t>is an extension of the service model to the ubiquities of the internet.</a:t>
            </a:r>
            <a:br>
              <a:rPr lang="en-US" dirty="0"/>
            </a:br>
            <a:endParaRPr lang="en-US" dirty="0"/>
          </a:p>
          <a:p>
            <a:r>
              <a:rPr lang="en-US" dirty="0"/>
              <a:t>Don’t want to deal with datacenters or servers? </a:t>
            </a:r>
            <a:br>
              <a:rPr lang="en-US" dirty="0"/>
            </a:br>
            <a:r>
              <a:rPr lang="en-US" dirty="0"/>
              <a:t>Try </a:t>
            </a:r>
            <a:r>
              <a:rPr lang="en-US" b="1" dirty="0"/>
              <a:t>Infrastructure as a Service!</a:t>
            </a:r>
            <a:endParaRPr lang="en-US" dirty="0"/>
          </a:p>
          <a:p>
            <a:r>
              <a:rPr lang="en-US" dirty="0"/>
              <a:t>Don’t want to bother with the infrastructure and the components required by your service? </a:t>
            </a:r>
            <a:br>
              <a:rPr lang="en-US" dirty="0"/>
            </a:br>
            <a:r>
              <a:rPr lang="en-US" dirty="0"/>
              <a:t>Try </a:t>
            </a:r>
            <a:r>
              <a:rPr lang="en-US" b="1" dirty="0"/>
              <a:t>Platform as a Service!</a:t>
            </a:r>
            <a:endParaRPr lang="en-US" dirty="0"/>
          </a:p>
          <a:p>
            <a:r>
              <a:rPr lang="en-US" dirty="0"/>
              <a:t>Heck, don’t want to bother with any of it?</a:t>
            </a:r>
            <a:br>
              <a:rPr lang="en-US" dirty="0"/>
            </a:br>
            <a:r>
              <a:rPr lang="en-US" dirty="0"/>
              <a:t>Then </a:t>
            </a:r>
            <a:r>
              <a:rPr lang="en-US" b="1" dirty="0"/>
              <a:t>Software as a Service</a:t>
            </a:r>
            <a:r>
              <a:rPr lang="en-US" dirty="0"/>
              <a:t> is for you!</a:t>
            </a:r>
          </a:p>
        </p:txBody>
      </p:sp>
    </p:spTree>
    <p:extLst>
      <p:ext uri="{BB962C8B-B14F-4D97-AF65-F5344CB8AC3E}">
        <p14:creationId xmlns:p14="http://schemas.microsoft.com/office/powerpoint/2010/main" val="151613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380" y="1524000"/>
            <a:ext cx="8237221" cy="5257800"/>
          </a:xfrm>
        </p:spPr>
      </p:pic>
      <p:sp>
        <p:nvSpPr>
          <p:cNvPr id="3" name="Date Placeholder 2"/>
          <p:cNvSpPr>
            <a:spLocks noGrp="1"/>
          </p:cNvSpPr>
          <p:nvPr>
            <p:ph type="dt" sz="half" idx="10"/>
          </p:nvPr>
        </p:nvSpPr>
        <p:spPr/>
        <p:txBody>
          <a:bodyPr/>
          <a:lstStyle/>
          <a:p>
            <a:fld id="{C96E72D8-1BAE-4F1C-9882-E5E0341D8DD6}" type="datetime1">
              <a:rPr lang="en-US" smtClean="0"/>
              <a:t>2/14/2022</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t>Cloud Service Models Comparison</a:t>
            </a:r>
          </a:p>
        </p:txBody>
      </p:sp>
    </p:spTree>
    <p:extLst>
      <p:ext uri="{BB962C8B-B14F-4D97-AF65-F5344CB8AC3E}">
        <p14:creationId xmlns:p14="http://schemas.microsoft.com/office/powerpoint/2010/main" val="11749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h_Settings xmlns="04ffd851-8d74-4495-b334-4fb98f477c2a" xsi:nil="true"/>
    <Owner xmlns="04ffd851-8d74-4495-b334-4fb98f477c2a">
      <UserInfo>
        <DisplayName/>
        <AccountId xsi:nil="true"/>
        <AccountType/>
      </UserInfo>
    </Owner>
    <Distribution_Groups xmlns="04ffd851-8d74-4495-b334-4fb98f477c2a" xsi:nil="true"/>
    <Invited_Teachers xmlns="04ffd851-8d74-4495-b334-4fb98f477c2a" xsi:nil="true"/>
    <Invited_Students xmlns="04ffd851-8d74-4495-b334-4fb98f477c2a" xsi:nil="true"/>
    <LMS_Mappings xmlns="04ffd851-8d74-4495-b334-4fb98f477c2a" xsi:nil="true"/>
    <Templates xmlns="04ffd851-8d74-4495-b334-4fb98f477c2a" xsi:nil="true"/>
    <FolderType xmlns="04ffd851-8d74-4495-b334-4fb98f477c2a" xsi:nil="true"/>
    <Student_Groups xmlns="04ffd851-8d74-4495-b334-4fb98f477c2a">
      <UserInfo>
        <DisplayName/>
        <AccountId xsi:nil="true"/>
        <AccountType/>
      </UserInfo>
    </Student_Groups>
    <DefaultSectionNames xmlns="04ffd851-8d74-4495-b334-4fb98f477c2a" xsi:nil="true"/>
    <Students xmlns="04ffd851-8d74-4495-b334-4fb98f477c2a">
      <UserInfo>
        <DisplayName/>
        <AccountId xsi:nil="true"/>
        <AccountType/>
      </UserInfo>
    </Students>
    <IsNotebookLocked xmlns="04ffd851-8d74-4495-b334-4fb98f477c2a" xsi:nil="true"/>
    <Is_Collaboration_Space_Locked xmlns="04ffd851-8d74-4495-b334-4fb98f477c2a" xsi:nil="true"/>
    <Self_Registration_Enabled xmlns="04ffd851-8d74-4495-b334-4fb98f477c2a" xsi:nil="true"/>
    <Has_Teacher_Only_SectionGroup xmlns="04ffd851-8d74-4495-b334-4fb98f477c2a" xsi:nil="true"/>
    <CultureName xmlns="04ffd851-8d74-4495-b334-4fb98f477c2a" xsi:nil="true"/>
    <AppVersion xmlns="04ffd851-8d74-4495-b334-4fb98f477c2a" xsi:nil="true"/>
    <TeamsChannelId xmlns="04ffd851-8d74-4495-b334-4fb98f477c2a" xsi:nil="true"/>
    <Self_Registration_Enabled0 xmlns="04ffd851-8d74-4495-b334-4fb98f477c2a" xsi:nil="true"/>
    <NotebookType xmlns="04ffd851-8d74-4495-b334-4fb98f477c2a" xsi:nil="true"/>
    <Teachers xmlns="04ffd851-8d74-4495-b334-4fb98f477c2a">
      <UserInfo>
        <DisplayName/>
        <AccountId xsi:nil="true"/>
        <AccountType/>
      </UserInfo>
    </Teach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F6098ECFDB064AB62C4D3A01CC22CA" ma:contentTypeVersion="34" ma:contentTypeDescription="Create a new document." ma:contentTypeScope="" ma:versionID="406f10ffd7b571fa61c72a9970d6ce07">
  <xsd:schema xmlns:xsd="http://www.w3.org/2001/XMLSchema" xmlns:xs="http://www.w3.org/2001/XMLSchema" xmlns:p="http://schemas.microsoft.com/office/2006/metadata/properties" xmlns:ns3="22f8d90f-3db9-4ce9-973b-d6f017012b77" xmlns:ns4="04ffd851-8d74-4495-b334-4fb98f477c2a" targetNamespace="http://schemas.microsoft.com/office/2006/metadata/properties" ma:root="true" ma:fieldsID="4e728c70a064d4ae52d206827dc7ade7" ns3:_="" ns4:_="">
    <xsd:import namespace="22f8d90f-3db9-4ce9-973b-d6f017012b77"/>
    <xsd:import namespace="04ffd851-8d74-4495-b334-4fb98f477c2a"/>
    <xsd:element name="properties">
      <xsd:complexType>
        <xsd:sequence>
          <xsd:element name="documentManagement">
            <xsd:complexType>
              <xsd:all>
                <xsd:element ref="ns3:SharedWithUsers"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3:SharedWithDetails" minOccurs="0"/>
                <xsd:element ref="ns3:SharingHintHash" minOccurs="0"/>
                <xsd:element ref="ns4:CultureName"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EventHashCode" minOccurs="0"/>
                <xsd:element ref="ns4:MediaServiceGenerationTime" minOccurs="0"/>
                <xsd:element ref="ns4:MediaServiceOCR" minOccurs="0"/>
                <xsd:element ref="ns4:TeamsChannelId" minOccurs="0"/>
                <xsd:element ref="ns4:Templates" minOccurs="0"/>
                <xsd:element ref="ns4:Self_Registration_Enabled0" minOccurs="0"/>
                <xsd:element ref="ns4:IsNotebookLocked" minOccurs="0"/>
                <xsd:element ref="ns4:Math_Settings" minOccurs="0"/>
                <xsd:element ref="ns4:MediaServiceAutoKeyPoints" minOccurs="0"/>
                <xsd:element ref="ns4:MediaServiceKeyPoints" minOccurs="0"/>
                <xsd:element ref="ns4:Distribution_Groups" minOccurs="0"/>
                <xsd:element ref="ns4: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f8d90f-3db9-4ce9-973b-d6f017012b7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SharingHintHash" ma:index="21"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ffd851-8d74-4495-b334-4fb98f477c2a" elementFormDefault="qualified">
    <xsd:import namespace="http://schemas.microsoft.com/office/2006/documentManagement/types"/>
    <xsd:import namespace="http://schemas.microsoft.com/office/infopath/2007/PartnerControls"/>
    <xsd:element name="NotebookType" ma:index="9" nillable="true" ma:displayName="Notebook Type" ma:indexed="true" ma:internalName="NotebookType">
      <xsd:simpleType>
        <xsd:restriction base="dms:Text"/>
      </xsd:simpleType>
    </xsd:element>
    <xsd:element name="FolderType" ma:index="10" nillable="true" ma:displayName="Folder Type" ma:internalName="FolderType">
      <xsd:simpleType>
        <xsd:restriction base="dms:Text"/>
      </xsd:simpleType>
    </xsd:element>
    <xsd:element name="Owner" ma:index="1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2" nillable="true" ma:displayName="Default Section Names" ma:internalName="DefaultSectionNames">
      <xsd:simpleType>
        <xsd:restriction base="dms:Note">
          <xsd:maxLength value="255"/>
        </xsd:restriction>
      </xsd:simpleType>
    </xsd:element>
    <xsd:element name="AppVersion" ma:index="13" nillable="true" ma:displayName="App Version" ma:internalName="AppVersion">
      <xsd:simpleType>
        <xsd:restriction base="dms:Text"/>
      </xsd:simpleType>
    </xsd:element>
    <xsd:element name="Teachers" ma:index="1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7" nillable="true" ma:displayName="Invited Teachers" ma:internalName="Invited_Teachers">
      <xsd:simpleType>
        <xsd:restriction base="dms:Note">
          <xsd:maxLength value="255"/>
        </xsd:restriction>
      </xsd:simpleType>
    </xsd:element>
    <xsd:element name="Invited_Students" ma:index="18" nillable="true" ma:displayName="Invited Students" ma:internalName="Invited_Students">
      <xsd:simpleType>
        <xsd:restriction base="dms:Note">
          <xsd:maxLength value="255"/>
        </xsd:restriction>
      </xsd:simpleType>
    </xsd:element>
    <xsd:element name="Self_Registration_Enabled" ma:index="19" nillable="true" ma:displayName="Self_Registration_Enabled" ma:internalName="Self_Registration_Enabled">
      <xsd:simpleType>
        <xsd:restriction base="dms:Boolean"/>
      </xsd:simpleType>
    </xsd:element>
    <xsd:element name="CultureName" ma:index="22" nillable="true" ma:displayName="Culture Name" ma:internalName="CultureName">
      <xsd:simpleType>
        <xsd:restriction base="dms:Text"/>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hidden="true" ma:internalName="MediaServiceDateTaken" ma:readOnly="true">
      <xsd:simpleType>
        <xsd:restriction base="dms:Text"/>
      </xsd:simpleType>
    </xsd:element>
    <xsd:element name="MediaServiceLocation" ma:index="29" nillable="true" ma:displayName="MediaServiceLocation" ma:internalName="MediaServiceLocation"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OCR" ma:index="32" nillable="true" ma:displayName="MediaServiceOCR" ma:internalName="MediaServiceOCR" ma:readOnly="true">
      <xsd:simpleType>
        <xsd:restriction base="dms:Note">
          <xsd:maxLength value="255"/>
        </xsd:restriction>
      </xsd:simpleType>
    </xsd:element>
    <xsd:element name="TeamsChannelId" ma:index="33" nillable="true" ma:displayName="Teams Channel Id" ma:internalName="TeamsChannelId">
      <xsd:simpleType>
        <xsd:restriction base="dms:Text"/>
      </xsd:simpleType>
    </xsd:element>
    <xsd:element name="Templates" ma:index="34" nillable="true" ma:displayName="Templates" ma:internalName="Templates">
      <xsd:simpleType>
        <xsd:restriction base="dms:Note">
          <xsd:maxLength value="255"/>
        </xsd:restriction>
      </xsd:simpleType>
    </xsd:element>
    <xsd:element name="Self_Registration_Enabled0" ma:index="35" nillable="true" ma:displayName="Self Registration Enabled" ma:internalName="Self_Registration_Enabled0">
      <xsd:simpleType>
        <xsd:restriction base="dms:Boolean"/>
      </xsd:simpleType>
    </xsd:element>
    <xsd:element name="IsNotebookLocked" ma:index="36" nillable="true" ma:displayName="Is Notebook Locked" ma:internalName="IsNotebookLocked">
      <xsd:simpleType>
        <xsd:restriction base="dms:Boolean"/>
      </xsd:simpleType>
    </xsd:element>
    <xsd:element name="Math_Settings" ma:index="37" nillable="true" ma:displayName="Math Settings" ma:internalName="Math_Settings">
      <xsd:simpleType>
        <xsd:restriction base="dms:Text"/>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Distribution_Groups" ma:index="40" nillable="true" ma:displayName="Distribution Groups" ma:internalName="Distribution_Groups">
      <xsd:simpleType>
        <xsd:restriction base="dms:Note">
          <xsd:maxLength value="255"/>
        </xsd:restriction>
      </xsd:simpleType>
    </xsd:element>
    <xsd:element name="LMS_Mappings" ma:index="41" nillable="true" ma:displayName="LMS Mappings" ma:internalName="LMS_Mapping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32715-C795-42AA-8E07-3B330BF29B27}">
  <ds:schemaRefs>
    <ds:schemaRef ds:uri="http://schemas.microsoft.com/office/2006/metadata/properties"/>
    <ds:schemaRef ds:uri="http://schemas.microsoft.com/office/infopath/2007/PartnerControls"/>
    <ds:schemaRef ds:uri="04ffd851-8d74-4495-b334-4fb98f477c2a"/>
  </ds:schemaRefs>
</ds:datastoreItem>
</file>

<file path=customXml/itemProps2.xml><?xml version="1.0" encoding="utf-8"?>
<ds:datastoreItem xmlns:ds="http://schemas.openxmlformats.org/officeDocument/2006/customXml" ds:itemID="{A127B828-29A6-4AF2-993D-3E1A3AE62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f8d90f-3db9-4ce9-973b-d6f017012b77"/>
    <ds:schemaRef ds:uri="04ffd851-8d74-4495-b334-4fb98f477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9FBC8D-5275-4233-BBF6-E9793CE19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TotalTime>
  <Words>3320</Words>
  <Application>Microsoft Office PowerPoint</Application>
  <PresentationFormat>Widescreen</PresentationFormat>
  <Paragraphs>234</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Cloud Computing Types</vt:lpstr>
      <vt:lpstr>What is This “Cloud” thing?</vt:lpstr>
      <vt:lpstr>Cloud Computing</vt:lpstr>
      <vt:lpstr>Cloud Services Overview</vt:lpstr>
      <vt:lpstr>Benefits of Cloud Services</vt:lpstr>
      <vt:lpstr>Drawbacks to Cloud Services</vt:lpstr>
      <vt:lpstr>Cloud Service Models</vt:lpstr>
      <vt:lpstr>Cloud Services on the Internet</vt:lpstr>
      <vt:lpstr>Cloud Service Models Comparison</vt:lpstr>
      <vt:lpstr>Infrastructure as a Service (IAAS)</vt:lpstr>
      <vt:lpstr>PowerPoint Presentation</vt:lpstr>
      <vt:lpstr>Platform as a Service (PAAS)</vt:lpstr>
      <vt:lpstr>PowerPoint Presentation</vt:lpstr>
      <vt:lpstr>Software as a Service (SAAS)</vt:lpstr>
      <vt:lpstr>PowerPoint Presentation</vt:lpstr>
      <vt:lpstr>SLAs and the Cloud</vt:lpstr>
      <vt:lpstr>SLAs for the Cloud</vt:lpstr>
      <vt:lpstr>SLA – What is it?</vt:lpstr>
      <vt:lpstr>SLA – Why do we need one?</vt:lpstr>
      <vt:lpstr>SLA – Who creates it?</vt:lpstr>
      <vt:lpstr>SLA – What is included?</vt:lpstr>
      <vt:lpstr>In Practice</vt:lpstr>
      <vt:lpstr>SLA Common Parts</vt:lpstr>
      <vt:lpstr>Definitions</vt:lpstr>
      <vt:lpstr>Remedies</vt:lpstr>
      <vt:lpstr>Data issues</vt:lpstr>
      <vt:lpstr>Ownership of Data</vt:lpstr>
      <vt:lpstr>Disposition of Data</vt:lpstr>
      <vt:lpstr>Destruction of the Data by the Vendor</vt:lpstr>
      <vt:lpstr>Data Breaches</vt:lpstr>
      <vt:lpstr>Data Location</vt:lpstr>
      <vt:lpstr>Legal/Government Requests for Data</vt:lpstr>
      <vt:lpstr>Infrastructure/Security</vt:lpstr>
      <vt:lpstr>Data Center Inspections</vt:lpstr>
      <vt:lpstr>Disaster Recovery/Business Continuity</vt:lpstr>
      <vt:lpstr>Functionality</vt:lpstr>
      <vt:lpstr>Pricing</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E Elstad</dc:creator>
  <cp:lastModifiedBy>Ryan E Elstad</cp:lastModifiedBy>
  <cp:revision>2</cp:revision>
  <dcterms:created xsi:type="dcterms:W3CDTF">2020-02-04T20:58:08Z</dcterms:created>
  <dcterms:modified xsi:type="dcterms:W3CDTF">2022-02-14T14:30:22Z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0x010100A9F6098ECFDB064AB62C4D3A01CC22CA</vt:lpwstr>
  </property>
</Properties>
</file>