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20"/>
  </p:notesMasterIdLst>
  <p:sldIdLst>
    <p:sldId id="257" r:id="rId5"/>
    <p:sldId id="262" r:id="rId6"/>
    <p:sldId id="258" r:id="rId7"/>
    <p:sldId id="259" r:id="rId8"/>
    <p:sldId id="261" r:id="rId9"/>
    <p:sldId id="269" r:id="rId10"/>
    <p:sldId id="270" r:id="rId11"/>
    <p:sldId id="264" r:id="rId12"/>
    <p:sldId id="265" r:id="rId13"/>
    <p:sldId id="268" r:id="rId14"/>
    <p:sldId id="260" r:id="rId15"/>
    <p:sldId id="272" r:id="rId16"/>
    <p:sldId id="267"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538" autoAdjust="0"/>
  </p:normalViewPr>
  <p:slideViewPr>
    <p:cSldViewPr>
      <p:cViewPr>
        <p:scale>
          <a:sx n="75" d="100"/>
          <a:sy n="75" d="100"/>
        </p:scale>
        <p:origin x="97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D8F52-FDA8-4481-8D8E-0FBB03C259F3}" type="datetimeFigureOut">
              <a:rPr lang="en-US" smtClean="0"/>
              <a:t>5/11/2022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3C0CFE-538D-4DBD-BBEF-0E4497412F07}" type="slidenum">
              <a:rPr lang="en-US" smtClean="0"/>
              <a:t>‹#›</a:t>
            </a:fld>
            <a:endParaRPr lang="en-US"/>
          </a:p>
        </p:txBody>
      </p:sp>
    </p:spTree>
    <p:extLst>
      <p:ext uri="{BB962C8B-B14F-4D97-AF65-F5344CB8AC3E}">
        <p14:creationId xmlns:p14="http://schemas.microsoft.com/office/powerpoint/2010/main" val="294787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3C0CFE-538D-4DBD-BBEF-0E4497412F07}" type="slidenum">
              <a:rPr lang="en-US" smtClean="0"/>
              <a:t>9</a:t>
            </a:fld>
            <a:endParaRPr lang="en-US"/>
          </a:p>
        </p:txBody>
      </p:sp>
    </p:spTree>
    <p:extLst>
      <p:ext uri="{BB962C8B-B14F-4D97-AF65-F5344CB8AC3E}">
        <p14:creationId xmlns:p14="http://schemas.microsoft.com/office/powerpoint/2010/main" val="352084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Accurate classification and reasonable intervention for high-risk population can effectively reduce the burden of stroke on families and the society. It is necessary to consider the recall of the classification model to ensure the pertinence of stroke intervention.</a:t>
            </a:r>
            <a:endParaRPr lang="en-US" b="0" i="0" dirty="0">
              <a:effectLst/>
              <a:latin typeface="Inter"/>
            </a:endParaRPr>
          </a:p>
          <a:p>
            <a:pPr lvl="1"/>
            <a:r>
              <a:rPr lang="en-US" b="0" i="0" dirty="0">
                <a:effectLst/>
                <a:latin typeface="Inter"/>
              </a:rPr>
              <a:t>An </a:t>
            </a:r>
            <a:r>
              <a:rPr lang="en-US" b="1" i="0" dirty="0">
                <a:effectLst/>
                <a:latin typeface="Inter"/>
              </a:rPr>
              <a:t>ROC Curve</a:t>
            </a:r>
            <a:r>
              <a:rPr lang="en-US" b="0" i="0" dirty="0">
                <a:effectLst/>
                <a:latin typeface="Inter"/>
              </a:rPr>
              <a:t> is a plot which shows the performance of a classification model at various classification threshold levels.</a:t>
            </a:r>
            <a:endParaRPr lang="en-US" dirty="0"/>
          </a:p>
        </p:txBody>
      </p:sp>
      <p:sp>
        <p:nvSpPr>
          <p:cNvPr id="4" name="Slide Number Placeholder 3"/>
          <p:cNvSpPr>
            <a:spLocks noGrp="1"/>
          </p:cNvSpPr>
          <p:nvPr>
            <p:ph type="sldNum" sz="quarter" idx="5"/>
          </p:nvPr>
        </p:nvSpPr>
        <p:spPr/>
        <p:txBody>
          <a:bodyPr/>
          <a:lstStyle/>
          <a:p>
            <a:fld id="{C93C0CFE-538D-4DBD-BBEF-0E4497412F07}" type="slidenum">
              <a:rPr lang="en-US" smtClean="0"/>
              <a:t>11</a:t>
            </a:fld>
            <a:endParaRPr lang="en-US"/>
          </a:p>
        </p:txBody>
      </p:sp>
    </p:spTree>
    <p:extLst>
      <p:ext uri="{BB962C8B-B14F-4D97-AF65-F5344CB8AC3E}">
        <p14:creationId xmlns:p14="http://schemas.microsoft.com/office/powerpoint/2010/main" val="2510508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529"/>
                </a:solidFill>
                <a:effectLst/>
                <a:latin typeface="Tinos"/>
              </a:rPr>
              <a:t>The </a:t>
            </a:r>
            <a:r>
              <a:rPr lang="en-US" b="0" i="0" dirty="0" err="1">
                <a:solidFill>
                  <a:srgbClr val="212529"/>
                </a:solidFill>
                <a:effectLst/>
                <a:latin typeface="Tinos"/>
              </a:rPr>
              <a:t>permutation_importance</a:t>
            </a:r>
            <a:r>
              <a:rPr lang="en-US" b="0" i="0" dirty="0">
                <a:solidFill>
                  <a:srgbClr val="212529"/>
                </a:solidFill>
                <a:effectLst/>
                <a:latin typeface="Tinos"/>
              </a:rPr>
              <a:t> function calculates the feature importance of estimators for a given dataset.</a:t>
            </a:r>
            <a:endParaRPr lang="en-US" dirty="0"/>
          </a:p>
        </p:txBody>
      </p:sp>
      <p:sp>
        <p:nvSpPr>
          <p:cNvPr id="4" name="Slide Number Placeholder 3"/>
          <p:cNvSpPr>
            <a:spLocks noGrp="1"/>
          </p:cNvSpPr>
          <p:nvPr>
            <p:ph type="sldNum" sz="quarter" idx="5"/>
          </p:nvPr>
        </p:nvSpPr>
        <p:spPr/>
        <p:txBody>
          <a:bodyPr/>
          <a:lstStyle/>
          <a:p>
            <a:fld id="{C93C0CFE-538D-4DBD-BBEF-0E4497412F07}" type="slidenum">
              <a:rPr lang="en-US" smtClean="0"/>
              <a:t>13</a:t>
            </a:fld>
            <a:endParaRPr lang="en-US"/>
          </a:p>
        </p:txBody>
      </p:sp>
    </p:spTree>
    <p:extLst>
      <p:ext uri="{BB962C8B-B14F-4D97-AF65-F5344CB8AC3E}">
        <p14:creationId xmlns:p14="http://schemas.microsoft.com/office/powerpoint/2010/main" val="762532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5/11/2022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5/11/2022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5/11/2022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5/11/2022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5/11/2022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owardsdatascience.com/naive-bayes-classifier-81d512f50a7c" TargetMode="External"/><Relationship Id="rId2" Type="http://schemas.openxmlformats.org/officeDocument/2006/relationships/hyperlink" Target="https://www.google.com/url?sa=i&amp;url=https%3A%2F%2Fwww.strokeforum.com%2Foverview%2Fepidemiology&amp;psig=AOvVaw1Kh6_-5Cp7DpnRKFB2apFp&amp;ust=1651716500188000&amp;source=images&amp;cd=vfe&amp;ved=2ahUKEwjWmrDL4cT3AhVunnIEHRbhAtMQr4kDegUIARDYAQ"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bstract image">
            <a:extLst>
              <a:ext uri="{FF2B5EF4-FFF2-40B4-BE49-F238E27FC236}">
                <a16:creationId xmlns:a16="http://schemas.microsoft.com/office/drawing/2014/main" id="{6D3BA21E-E6C8-4E14-8E53-C5DF567E9D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64" name="Rectangle 59">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65" name="Rectangle 61">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276055" y="2350017"/>
            <a:ext cx="4775075" cy="1630906"/>
          </a:xfrm>
        </p:spPr>
        <p:txBody>
          <a:bodyPr>
            <a:normAutofit fontScale="90000"/>
          </a:bodyPr>
          <a:lstStyle/>
          <a:p>
            <a:r>
              <a:rPr lang="en-US" sz="4400" dirty="0">
                <a:solidFill>
                  <a:schemeClr val="tx1"/>
                </a:solidFill>
              </a:rPr>
              <a:t>Stroke prediction – Progress Report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Abhijith Anil Vamadev</a:t>
            </a:r>
          </a:p>
        </p:txBody>
      </p:sp>
    </p:spTree>
    <p:extLst>
      <p:ext uri="{BB962C8B-B14F-4D97-AF65-F5344CB8AC3E}">
        <p14:creationId xmlns:p14="http://schemas.microsoft.com/office/powerpoint/2010/main" val="173669318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75" name="Rectangle 74">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77" name="Rectangle 76">
            <a:extLst>
              <a:ext uri="{FF2B5EF4-FFF2-40B4-BE49-F238E27FC236}">
                <a16:creationId xmlns:a16="http://schemas.microsoft.com/office/drawing/2014/main" id="{9664D085-C814-4D74-BCE0-2059F0DC0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DA5539E-D8B4-4F5A-B46F-C304F5D7A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39833D0A-A7E0-40F8-AC8B-0716CF7BFF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62000" y="2057400"/>
            <a:ext cx="10588922" cy="43414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E5399B-7647-16FA-E7CE-5DF1DFADED5D}"/>
              </a:ext>
            </a:extLst>
          </p:cNvPr>
          <p:cNvSpPr txBox="1"/>
          <p:nvPr/>
        </p:nvSpPr>
        <p:spPr>
          <a:xfrm>
            <a:off x="685800" y="914400"/>
            <a:ext cx="10744200" cy="707886"/>
          </a:xfrm>
          <a:prstGeom prst="rect">
            <a:avLst/>
          </a:prstGeom>
          <a:noFill/>
        </p:spPr>
        <p:txBody>
          <a:bodyPr wrap="square" rtlCol="0">
            <a:spAutoFit/>
          </a:bodyPr>
          <a:lstStyle/>
          <a:p>
            <a:pPr algn="ctr"/>
            <a:r>
              <a:rPr lang="en-US" sz="4000" dirty="0"/>
              <a:t>Stroke Vs Numerical Variables </a:t>
            </a:r>
          </a:p>
        </p:txBody>
      </p:sp>
    </p:spTree>
    <p:extLst>
      <p:ext uri="{BB962C8B-B14F-4D97-AF65-F5344CB8AC3E}">
        <p14:creationId xmlns:p14="http://schemas.microsoft.com/office/powerpoint/2010/main" val="194917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EB9E1-3CFF-495E-8205-2B9ED90B26D1}"/>
              </a:ext>
            </a:extLst>
          </p:cNvPr>
          <p:cNvSpPr>
            <a:spLocks noGrp="1"/>
          </p:cNvSpPr>
          <p:nvPr>
            <p:ph type="title"/>
          </p:nvPr>
        </p:nvSpPr>
        <p:spPr>
          <a:xfrm>
            <a:off x="1066800" y="642594"/>
            <a:ext cx="6400800" cy="1186206"/>
          </a:xfrm>
        </p:spPr>
        <p:txBody>
          <a:bodyPr/>
          <a:lstStyle/>
          <a:p>
            <a:r>
              <a:rPr lang="en-US" dirty="0"/>
              <a:t>Model evaluation</a:t>
            </a:r>
          </a:p>
        </p:txBody>
      </p:sp>
      <p:sp>
        <p:nvSpPr>
          <p:cNvPr id="5" name="Content Placeholder 2">
            <a:extLst>
              <a:ext uri="{FF2B5EF4-FFF2-40B4-BE49-F238E27FC236}">
                <a16:creationId xmlns:a16="http://schemas.microsoft.com/office/drawing/2014/main" id="{44754E31-260C-4AAA-BF13-7623DF725693}"/>
              </a:ext>
            </a:extLst>
          </p:cNvPr>
          <p:cNvSpPr txBox="1">
            <a:spLocks/>
          </p:cNvSpPr>
          <p:nvPr/>
        </p:nvSpPr>
        <p:spPr>
          <a:xfrm>
            <a:off x="838200" y="1752600"/>
            <a:ext cx="10820400" cy="4648200"/>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sz="2000" dirty="0">
                <a:latin typeface="Calibri" panose="020F0502020204030204" pitchFamily="34" charset="0"/>
                <a:ea typeface="Calibri" panose="020F0502020204030204" pitchFamily="34" charset="0"/>
                <a:cs typeface="Times New Roman" panose="02020603050405020304" pitchFamily="18" charset="0"/>
              </a:rPr>
              <a:t>Recall and ROC_AUC Score will be used as the primary reference when comparing models, alongside accuracy. </a:t>
            </a:r>
          </a:p>
          <a:p>
            <a:r>
              <a:rPr lang="en-US" sz="2000" dirty="0">
                <a:latin typeface="Calibri" panose="020F0502020204030204" pitchFamily="34" charset="0"/>
                <a:ea typeface="Calibri" panose="020F0502020204030204" pitchFamily="34" charset="0"/>
                <a:cs typeface="Times New Roman" panose="02020603050405020304" pitchFamily="18" charset="0"/>
              </a:rPr>
              <a:t>One hot encoded the categorical variables.</a:t>
            </a:r>
          </a:p>
          <a:p>
            <a:r>
              <a:rPr lang="en-US" sz="2000" dirty="0">
                <a:latin typeface="Calibri" panose="020F0502020204030204" pitchFamily="34" charset="0"/>
                <a:ea typeface="Calibri" panose="020F0502020204030204" pitchFamily="34" charset="0"/>
                <a:cs typeface="Times New Roman" panose="02020603050405020304" pitchFamily="18" charset="0"/>
              </a:rPr>
              <a:t>Created dummy variables for categorical values</a:t>
            </a:r>
          </a:p>
          <a:p>
            <a:r>
              <a:rPr lang="en-US" sz="2000" dirty="0">
                <a:latin typeface="Calibri" panose="020F0502020204030204" pitchFamily="34" charset="0"/>
                <a:ea typeface="Calibri" panose="020F0502020204030204" pitchFamily="34" charset="0"/>
                <a:cs typeface="Times New Roman" panose="02020603050405020304" pitchFamily="18" charset="0"/>
              </a:rPr>
              <a:t>Total number of Variables – 16</a:t>
            </a:r>
          </a:p>
          <a:p>
            <a:r>
              <a:rPr lang="en-US" sz="2000" dirty="0">
                <a:latin typeface="Calibri" panose="020F0502020204030204" pitchFamily="34" charset="0"/>
                <a:ea typeface="Calibri" panose="020F0502020204030204" pitchFamily="34" charset="0"/>
                <a:cs typeface="Times New Roman" panose="02020603050405020304" pitchFamily="18" charset="0"/>
              </a:rPr>
              <a:t>Split the data by 70:30 for train and test</a:t>
            </a:r>
          </a:p>
          <a:p>
            <a:r>
              <a:rPr lang="en-US" sz="2000" dirty="0">
                <a:latin typeface="Calibri" panose="020F0502020204030204" pitchFamily="34" charset="0"/>
                <a:ea typeface="Calibri" panose="020F0502020204030204" pitchFamily="34" charset="0"/>
                <a:cs typeface="Times New Roman" panose="02020603050405020304" pitchFamily="18" charset="0"/>
              </a:rPr>
              <a:t>Models used for evaluation: </a:t>
            </a:r>
          </a:p>
          <a:p>
            <a:pPr lvl="1"/>
            <a:r>
              <a:rPr lang="en-US" sz="1800" dirty="0">
                <a:latin typeface="Calibri" panose="020F0502020204030204" pitchFamily="34" charset="0"/>
                <a:ea typeface="Calibri" panose="020F0502020204030204" pitchFamily="34" charset="0"/>
                <a:cs typeface="Times New Roman" panose="02020603050405020304" pitchFamily="18" charset="0"/>
              </a:rPr>
              <a:t>KNN </a:t>
            </a:r>
          </a:p>
          <a:p>
            <a:pPr lvl="1"/>
            <a:r>
              <a:rPr lang="en-US" sz="1800" dirty="0">
                <a:latin typeface="Calibri" panose="020F0502020204030204" pitchFamily="34" charset="0"/>
                <a:ea typeface="Calibri" panose="020F0502020204030204" pitchFamily="34" charset="0"/>
                <a:cs typeface="Times New Roman" panose="02020603050405020304" pitchFamily="18" charset="0"/>
              </a:rPr>
              <a:t>Decision Trees</a:t>
            </a:r>
          </a:p>
          <a:p>
            <a:pPr lvl="1"/>
            <a:r>
              <a:rPr lang="en-US" sz="1800" dirty="0">
                <a:latin typeface="Calibri" panose="020F0502020204030204" pitchFamily="34" charset="0"/>
                <a:ea typeface="Calibri" panose="020F0502020204030204" pitchFamily="34" charset="0"/>
                <a:cs typeface="Times New Roman" panose="02020603050405020304" pitchFamily="18" charset="0"/>
              </a:rPr>
              <a:t>Random Forests</a:t>
            </a:r>
          </a:p>
          <a:p>
            <a:pPr lvl="1"/>
            <a:r>
              <a:rPr lang="en-US" sz="1800" dirty="0">
                <a:latin typeface="Calibri" panose="020F0502020204030204" pitchFamily="34" charset="0"/>
                <a:ea typeface="Calibri" panose="020F0502020204030204" pitchFamily="34" charset="0"/>
                <a:cs typeface="Times New Roman" panose="02020603050405020304" pitchFamily="18" charset="0"/>
              </a:rPr>
              <a:t>Support Vector Machine(SVM)</a:t>
            </a:r>
          </a:p>
          <a:p>
            <a:pPr lvl="1"/>
            <a:r>
              <a:rPr lang="en-US" sz="1800" dirty="0">
                <a:latin typeface="Calibri" panose="020F0502020204030204" pitchFamily="34" charset="0"/>
                <a:ea typeface="Calibri" panose="020F0502020204030204" pitchFamily="34" charset="0"/>
                <a:cs typeface="Times New Roman" panose="02020603050405020304" pitchFamily="18" charset="0"/>
              </a:rPr>
              <a:t>Naive Bayes </a:t>
            </a:r>
          </a:p>
          <a:p>
            <a:pPr lvl="1"/>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lvl="1"/>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lvl="1"/>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lvl="1"/>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0967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CC97D-629C-74DA-6967-740D791612D6}"/>
              </a:ext>
            </a:extLst>
          </p:cNvPr>
          <p:cNvSpPr>
            <a:spLocks noGrp="1"/>
          </p:cNvSpPr>
          <p:nvPr>
            <p:ph type="title"/>
          </p:nvPr>
        </p:nvSpPr>
        <p:spPr/>
        <p:txBody>
          <a:bodyPr/>
          <a:lstStyle/>
          <a:p>
            <a:pPr algn="ctr"/>
            <a:r>
              <a:rPr lang="en-US" dirty="0"/>
              <a:t>Final Model Scores </a:t>
            </a:r>
          </a:p>
        </p:txBody>
      </p:sp>
      <p:pic>
        <p:nvPicPr>
          <p:cNvPr id="7" name="Picture 6">
            <a:extLst>
              <a:ext uri="{FF2B5EF4-FFF2-40B4-BE49-F238E27FC236}">
                <a16:creationId xmlns:a16="http://schemas.microsoft.com/office/drawing/2014/main" id="{941971B5-5678-0599-E6B2-BA525BBAA4F1}"/>
              </a:ext>
            </a:extLst>
          </p:cNvPr>
          <p:cNvPicPr>
            <a:picLocks noChangeAspect="1"/>
          </p:cNvPicPr>
          <p:nvPr/>
        </p:nvPicPr>
        <p:blipFill>
          <a:blip r:embed="rId2"/>
          <a:stretch>
            <a:fillRect/>
          </a:stretch>
        </p:blipFill>
        <p:spPr>
          <a:xfrm>
            <a:off x="457200" y="2362200"/>
            <a:ext cx="11284085" cy="2438400"/>
          </a:xfrm>
          <a:prstGeom prst="rect">
            <a:avLst/>
          </a:prstGeom>
        </p:spPr>
      </p:pic>
      <p:sp>
        <p:nvSpPr>
          <p:cNvPr id="5" name="Rectangle 4">
            <a:extLst>
              <a:ext uri="{FF2B5EF4-FFF2-40B4-BE49-F238E27FC236}">
                <a16:creationId xmlns:a16="http://schemas.microsoft.com/office/drawing/2014/main" id="{2B4A36F2-4191-FAAC-1E17-553602480355}"/>
              </a:ext>
            </a:extLst>
          </p:cNvPr>
          <p:cNvSpPr/>
          <p:nvPr/>
        </p:nvSpPr>
        <p:spPr>
          <a:xfrm>
            <a:off x="914400" y="3886200"/>
            <a:ext cx="10744200" cy="3048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053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CF198-4FAA-42FA-BE41-7298834D9E05}"/>
              </a:ext>
            </a:extLst>
          </p:cNvPr>
          <p:cNvSpPr>
            <a:spLocks noGrp="1"/>
          </p:cNvSpPr>
          <p:nvPr>
            <p:ph type="title"/>
          </p:nvPr>
        </p:nvSpPr>
        <p:spPr>
          <a:xfrm>
            <a:off x="990600" y="304800"/>
            <a:ext cx="10058400" cy="1371600"/>
          </a:xfrm>
        </p:spPr>
        <p:txBody>
          <a:bodyPr/>
          <a:lstStyle/>
          <a:p>
            <a:r>
              <a:rPr lang="en-US" dirty="0"/>
              <a:t>Naïve Bayes Model</a:t>
            </a:r>
          </a:p>
        </p:txBody>
      </p:sp>
      <p:sp>
        <p:nvSpPr>
          <p:cNvPr id="3" name="TextBox 2">
            <a:extLst>
              <a:ext uri="{FF2B5EF4-FFF2-40B4-BE49-F238E27FC236}">
                <a16:creationId xmlns:a16="http://schemas.microsoft.com/office/drawing/2014/main" id="{43C3BC42-84DC-FB31-2101-56B5A8B954B9}"/>
              </a:ext>
            </a:extLst>
          </p:cNvPr>
          <p:cNvSpPr txBox="1"/>
          <p:nvPr/>
        </p:nvSpPr>
        <p:spPr>
          <a:xfrm>
            <a:off x="762000" y="1600200"/>
            <a:ext cx="4953000"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Model – Easy to predict</a:t>
            </a:r>
          </a:p>
          <a:p>
            <a:pPr marL="285750" indent="-285750">
              <a:buFont typeface="Arial" panose="020B0604020202020204" pitchFamily="34" charset="0"/>
              <a:buChar char="•"/>
            </a:pPr>
            <a:r>
              <a:rPr lang="en-US" sz="2000" dirty="0"/>
              <a:t>Assumption – All variables are independent </a:t>
            </a:r>
          </a:p>
          <a:p>
            <a:pPr marL="285750" indent="-285750">
              <a:buFont typeface="Arial" panose="020B0604020202020204" pitchFamily="34" charset="0"/>
              <a:buChar char="•"/>
            </a:pPr>
            <a:r>
              <a:rPr lang="en-US" sz="2000" dirty="0"/>
              <a:t>Heat Map – Variables had very low correlation </a:t>
            </a:r>
          </a:p>
          <a:p>
            <a:pPr marL="285750" indent="-285750">
              <a:buFont typeface="Arial" panose="020B0604020202020204" pitchFamily="34" charset="0"/>
              <a:buChar char="•"/>
            </a:pPr>
            <a:r>
              <a:rPr lang="en-US" sz="2000" dirty="0"/>
              <a:t>Continuous variables were like that of a Gaussian Distribution </a:t>
            </a:r>
          </a:p>
          <a:p>
            <a:pPr marL="285750" indent="-285750">
              <a:buFont typeface="Arial" panose="020B0604020202020204" pitchFamily="34" charset="0"/>
              <a:buChar char="•"/>
            </a:pPr>
            <a:r>
              <a:rPr lang="en-US" sz="2000" dirty="0"/>
              <a:t>More Categorical Variables(8) present than numerical variables(3). </a:t>
            </a:r>
          </a:p>
          <a:p>
            <a:pPr marL="285750" indent="-285750">
              <a:buFont typeface="Arial" panose="020B0604020202020204" pitchFamily="34" charset="0"/>
              <a:buChar char="•"/>
            </a:pPr>
            <a:r>
              <a:rPr lang="en-US" sz="2000" dirty="0"/>
              <a:t>Permutation Importance</a:t>
            </a:r>
          </a:p>
          <a:p>
            <a:pPr marL="285750" indent="-285750">
              <a:buFont typeface="Arial" panose="020B0604020202020204" pitchFamily="34" charset="0"/>
              <a:buChar char="•"/>
            </a:pPr>
            <a:r>
              <a:rPr lang="en-US" sz="2000" dirty="0"/>
              <a:t>Negative values correspond to no impact on dependent variable</a:t>
            </a:r>
          </a:p>
        </p:txBody>
      </p:sp>
      <p:pic>
        <p:nvPicPr>
          <p:cNvPr id="7" name="Picture 6">
            <a:extLst>
              <a:ext uri="{FF2B5EF4-FFF2-40B4-BE49-F238E27FC236}">
                <a16:creationId xmlns:a16="http://schemas.microsoft.com/office/drawing/2014/main" id="{F5F17663-81E5-276B-9A4B-2DC929CD30D1}"/>
              </a:ext>
            </a:extLst>
          </p:cNvPr>
          <p:cNvPicPr>
            <a:picLocks noChangeAspect="1"/>
          </p:cNvPicPr>
          <p:nvPr/>
        </p:nvPicPr>
        <p:blipFill>
          <a:blip r:embed="rId3"/>
          <a:stretch>
            <a:fillRect/>
          </a:stretch>
        </p:blipFill>
        <p:spPr>
          <a:xfrm>
            <a:off x="7239000" y="533400"/>
            <a:ext cx="4114800" cy="5849816"/>
          </a:xfrm>
          <a:prstGeom prst="rect">
            <a:avLst/>
          </a:prstGeom>
        </p:spPr>
      </p:pic>
      <p:sp>
        <p:nvSpPr>
          <p:cNvPr id="8" name="Rectangle 7">
            <a:extLst>
              <a:ext uri="{FF2B5EF4-FFF2-40B4-BE49-F238E27FC236}">
                <a16:creationId xmlns:a16="http://schemas.microsoft.com/office/drawing/2014/main" id="{5841DDB0-6E65-E1E7-35FB-797EA7339B34}"/>
              </a:ext>
            </a:extLst>
          </p:cNvPr>
          <p:cNvSpPr/>
          <p:nvPr/>
        </p:nvSpPr>
        <p:spPr>
          <a:xfrm>
            <a:off x="7315200" y="990600"/>
            <a:ext cx="3810000" cy="9906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938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17DE-8A4E-EDBA-A619-999D812D49B4}"/>
              </a:ext>
            </a:extLst>
          </p:cNvPr>
          <p:cNvSpPr>
            <a:spLocks noGrp="1"/>
          </p:cNvSpPr>
          <p:nvPr>
            <p:ph type="title"/>
          </p:nvPr>
        </p:nvSpPr>
        <p:spPr/>
        <p:txBody>
          <a:bodyPr/>
          <a:lstStyle/>
          <a:p>
            <a:r>
              <a:rPr lang="en-US" dirty="0"/>
              <a:t>Final Findings</a:t>
            </a:r>
          </a:p>
        </p:txBody>
      </p:sp>
      <p:sp>
        <p:nvSpPr>
          <p:cNvPr id="3" name="Content Placeholder 2">
            <a:extLst>
              <a:ext uri="{FF2B5EF4-FFF2-40B4-BE49-F238E27FC236}">
                <a16:creationId xmlns:a16="http://schemas.microsoft.com/office/drawing/2014/main" id="{CAF86664-44CB-20D0-598E-C29FFD4FEBE4}"/>
              </a:ext>
            </a:extLst>
          </p:cNvPr>
          <p:cNvSpPr>
            <a:spLocks noGrp="1"/>
          </p:cNvSpPr>
          <p:nvPr>
            <p:ph idx="1"/>
          </p:nvPr>
        </p:nvSpPr>
        <p:spPr/>
        <p:txBody>
          <a:bodyPr/>
          <a:lstStyle/>
          <a:p>
            <a:r>
              <a:rPr lang="en-US" sz="1800" dirty="0"/>
              <a:t>Stroke has a huge financial impact all over that world. Based on severity of stroke patients may be disabled for life and may be unable to perform normal duties.</a:t>
            </a:r>
          </a:p>
          <a:p>
            <a:r>
              <a:rPr lang="en-US" sz="1800" dirty="0"/>
              <a:t>Naïve bayes was the best model for predicting this data </a:t>
            </a:r>
          </a:p>
          <a:p>
            <a:r>
              <a:rPr lang="en-US" sz="1800" dirty="0"/>
              <a:t>Previous history of </a:t>
            </a:r>
            <a:r>
              <a:rPr lang="en-US" sz="1800" b="1" dirty="0"/>
              <a:t>heart disease</a:t>
            </a:r>
            <a:r>
              <a:rPr lang="en-US" sz="1800" dirty="0"/>
              <a:t> and </a:t>
            </a:r>
            <a:r>
              <a:rPr lang="en-US" sz="1800" b="1" dirty="0"/>
              <a:t>hypertension</a:t>
            </a:r>
            <a:r>
              <a:rPr lang="en-US" sz="1800" dirty="0"/>
              <a:t>, along with higher levels of </a:t>
            </a:r>
            <a:r>
              <a:rPr lang="en-US" sz="1800" b="1" dirty="0"/>
              <a:t>average glucose levels</a:t>
            </a:r>
            <a:r>
              <a:rPr lang="en-US" sz="1800" dirty="0"/>
              <a:t>, were more likely to cause someone to have a stroke.</a:t>
            </a:r>
          </a:p>
          <a:p>
            <a:r>
              <a:rPr lang="en-US" sz="1800" dirty="0"/>
              <a:t>Data limitations – </a:t>
            </a:r>
          </a:p>
          <a:p>
            <a:pPr lvl="1"/>
            <a:r>
              <a:rPr lang="en-US" sz="1600" dirty="0"/>
              <a:t>Insufficient number of features – indicated by the low accuracy/</a:t>
            </a:r>
            <a:r>
              <a:rPr lang="en-US" sz="1600" dirty="0" err="1"/>
              <a:t>ROC_auc_score</a:t>
            </a:r>
            <a:endParaRPr lang="en-US" sz="1600" dirty="0"/>
          </a:p>
          <a:p>
            <a:pPr lvl="1"/>
            <a:r>
              <a:rPr lang="en-US" sz="1600" dirty="0"/>
              <a:t>Unbalanced data set : Using principles like SMOTE, better models can be created</a:t>
            </a:r>
          </a:p>
          <a:p>
            <a:endParaRPr lang="en-US" dirty="0"/>
          </a:p>
          <a:p>
            <a:endParaRPr lang="en-US" dirty="0"/>
          </a:p>
        </p:txBody>
      </p:sp>
    </p:spTree>
    <p:extLst>
      <p:ext uri="{BB962C8B-B14F-4D97-AF65-F5344CB8AC3E}">
        <p14:creationId xmlns:p14="http://schemas.microsoft.com/office/powerpoint/2010/main" val="4158613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31B0-C59C-EF1C-FE89-6B7A12B36209}"/>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62312291-3733-27E0-8EB8-19EE8A30AB24}"/>
              </a:ext>
            </a:extLst>
          </p:cNvPr>
          <p:cNvSpPr>
            <a:spLocks noGrp="1"/>
          </p:cNvSpPr>
          <p:nvPr>
            <p:ph idx="1"/>
          </p:nvPr>
        </p:nvSpPr>
        <p:spPr/>
        <p:txBody>
          <a:bodyPr/>
          <a:lstStyle/>
          <a:p>
            <a:r>
              <a:rPr lang="en-US" dirty="0">
                <a:solidFill>
                  <a:schemeClr val="accent4">
                    <a:lumMod val="50000"/>
                  </a:schemeClr>
                </a:solidFill>
              </a:rPr>
              <a:t>https://www.cdc.gov/stroke/facts.htm#:~:text=In%202020%2C%201%20in%206,disease%20was%20due%20to%20stroke.&amp;text=Every%2040%20seconds%2C%20someone%20in,minutes%2C%20someone%20dies%20of%20stroke.&amp;text=Every%20year%2C%20more%20than%20795%2C000,United%20States%20have%20a%20stroke.</a:t>
            </a:r>
          </a:p>
          <a:p>
            <a:r>
              <a:rPr lang="en-US" dirty="0">
                <a:solidFill>
                  <a:schemeClr val="accent4">
                    <a:lumMod val="50000"/>
                  </a:schemeClr>
                </a:solidFill>
                <a:hlinkClick r:id="rId2">
                  <a:extLst>
                    <a:ext uri="{A12FA001-AC4F-418D-AE19-62706E023703}">
                      <ahyp:hlinkClr xmlns:ahyp="http://schemas.microsoft.com/office/drawing/2018/hyperlinkcolor" val="tx"/>
                    </a:ext>
                  </a:extLst>
                </a:hlinkClick>
              </a:rPr>
              <a:t>https://www.google.com/url?sa=i&amp;url=https%3A%2F%2Fwww.strokeforum.com%2Foverview%2Fepidemiology&amp;psig=AOvVaw1Kh6_-5Cp7DpnRKFB2apFp&amp;ust=1651716500188000&amp;source=images&amp;cd=vfe&amp;ved=2ahUKEwjWmrDL4cT3AhVunnIEHRbhAtMQr4kDegUIARDYAQ</a:t>
            </a:r>
            <a:endParaRPr lang="en-US" dirty="0">
              <a:solidFill>
                <a:schemeClr val="accent4">
                  <a:lumMod val="50000"/>
                </a:schemeClr>
              </a:solidFill>
            </a:endParaRPr>
          </a:p>
          <a:p>
            <a:r>
              <a:rPr lang="en-US" dirty="0">
                <a:solidFill>
                  <a:schemeClr val="accent4">
                    <a:lumMod val="50000"/>
                  </a:schemeClr>
                </a:solidFill>
                <a:hlinkClick r:id="rId3">
                  <a:extLst>
                    <a:ext uri="{A12FA001-AC4F-418D-AE19-62706E023703}">
                      <ahyp:hlinkClr xmlns:ahyp="http://schemas.microsoft.com/office/drawing/2018/hyperlinkcolor" val="tx"/>
                    </a:ext>
                  </a:extLst>
                </a:hlinkClick>
              </a:rPr>
              <a:t>https://towardsdatascience.com/naive-bayes-classifier-81d512f50a7c</a:t>
            </a:r>
            <a:endParaRPr lang="en-US" dirty="0">
              <a:solidFill>
                <a:schemeClr val="accent4">
                  <a:lumMod val="50000"/>
                </a:schemeClr>
              </a:solidFill>
            </a:endParaRPr>
          </a:p>
          <a:p>
            <a:r>
              <a:rPr lang="en-US" dirty="0">
                <a:solidFill>
                  <a:schemeClr val="accent4">
                    <a:lumMod val="50000"/>
                  </a:schemeClr>
                </a:solidFill>
              </a:rPr>
              <a:t>https://blog.ineuron.ai/Feature-Importance-in-Naive-Bayes-Classifiers-5qob5d5sFW#:~:text=Na%C3%AFve%20Bayes%20methods%20work%20by,(compare%20with%20its%20documentation).</a:t>
            </a:r>
          </a:p>
          <a:p>
            <a:endParaRPr lang="en-US" dirty="0"/>
          </a:p>
          <a:p>
            <a:endParaRPr lang="en-US" dirty="0"/>
          </a:p>
          <a:p>
            <a:endParaRPr lang="en-US" dirty="0"/>
          </a:p>
        </p:txBody>
      </p:sp>
    </p:spTree>
    <p:extLst>
      <p:ext uri="{BB962C8B-B14F-4D97-AF65-F5344CB8AC3E}">
        <p14:creationId xmlns:p14="http://schemas.microsoft.com/office/powerpoint/2010/main" val="57197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09A49-FD31-4A18-B181-53ECFA795639}"/>
              </a:ext>
            </a:extLst>
          </p:cNvPr>
          <p:cNvSpPr>
            <a:spLocks noGrp="1"/>
          </p:cNvSpPr>
          <p:nvPr>
            <p:ph type="title"/>
          </p:nvPr>
        </p:nvSpPr>
        <p:spPr>
          <a:xfrm>
            <a:off x="6579450" y="727627"/>
            <a:ext cx="4957553" cy="1645920"/>
          </a:xfrm>
        </p:spPr>
        <p:txBody>
          <a:bodyPr>
            <a:normAutofit/>
          </a:bodyPr>
          <a:lstStyle/>
          <a:p>
            <a:r>
              <a:rPr lang="en-US" dirty="0"/>
              <a:t>Why is it important?</a:t>
            </a:r>
          </a:p>
        </p:txBody>
      </p:sp>
      <p:pic>
        <p:nvPicPr>
          <p:cNvPr id="1026" name="Picture 2" descr="Epidemiology of stroke | strokeforum.com">
            <a:extLst>
              <a:ext uri="{FF2B5EF4-FFF2-40B4-BE49-F238E27FC236}">
                <a16:creationId xmlns:a16="http://schemas.microsoft.com/office/drawing/2014/main" id="{F1E719CC-0F10-4517-A20C-175DE0DBAD7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5800" y="914400"/>
            <a:ext cx="5832594" cy="47244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483F79C-9CF5-4C57-B111-7D390C68F7B8}"/>
              </a:ext>
            </a:extLst>
          </p:cNvPr>
          <p:cNvSpPr>
            <a:spLocks noGrp="1"/>
          </p:cNvSpPr>
          <p:nvPr>
            <p:ph idx="1"/>
          </p:nvPr>
        </p:nvSpPr>
        <p:spPr>
          <a:xfrm>
            <a:off x="6579450" y="2538919"/>
            <a:ext cx="4957554" cy="3496120"/>
          </a:xfrm>
        </p:spPr>
        <p:txBody>
          <a:bodyPr>
            <a:normAutofit/>
          </a:bodyPr>
          <a:lstStyle/>
          <a:p>
            <a:r>
              <a:rPr lang="en-US" sz="1800" dirty="0"/>
              <a:t>Every 40 seconds, someone in the United States has a stroke</a:t>
            </a:r>
          </a:p>
          <a:p>
            <a:r>
              <a:rPr lang="en-US" sz="1800" dirty="0"/>
              <a:t>Patients who arrive at the ER within 3 hours of their symptoms are less likely to exhibit disability post stroke</a:t>
            </a:r>
          </a:p>
          <a:p>
            <a:r>
              <a:rPr lang="en-US" sz="1800" dirty="0"/>
              <a:t>High blood pressure, high cholesterol, smoking habits, obesity are all risk factors </a:t>
            </a:r>
          </a:p>
          <a:p>
            <a:endParaRPr lang="en-US" dirty="0"/>
          </a:p>
        </p:txBody>
      </p:sp>
    </p:spTree>
    <p:extLst>
      <p:ext uri="{BB962C8B-B14F-4D97-AF65-F5344CB8AC3E}">
        <p14:creationId xmlns:p14="http://schemas.microsoft.com/office/powerpoint/2010/main" val="64673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5C002EE5-E4FF-463C-8DAA-9AC0B6D407F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79" cy="6857990"/>
          </a:xfrm>
          <a:prstGeom prst="rect">
            <a:avLst/>
          </a:prstGeom>
        </p:spPr>
      </p:pic>
      <p:sp>
        <p:nvSpPr>
          <p:cNvPr id="29" name="Rectangle 22">
            <a:extLst>
              <a:ext uri="{FF2B5EF4-FFF2-40B4-BE49-F238E27FC236}">
                <a16:creationId xmlns:a16="http://schemas.microsoft.com/office/drawing/2014/main" id="{F5380E9A-163E-4576-BCDD-0A450B7E90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9943"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4">
            <a:extLst>
              <a:ext uri="{FF2B5EF4-FFF2-40B4-BE49-F238E27FC236}">
                <a16:creationId xmlns:a16="http://schemas.microsoft.com/office/drawing/2014/main" id="{88DDEF77-9746-4D83-91F9-442A2487E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03" y="374904"/>
            <a:ext cx="7340156"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4740751" y="642594"/>
            <a:ext cx="6718433" cy="1746504"/>
          </a:xfrm>
        </p:spPr>
        <p:txBody>
          <a:bodyPr>
            <a:normAutofit/>
          </a:bodyPr>
          <a:lstStyle/>
          <a:p>
            <a:r>
              <a:rPr lang="en-US" dirty="0">
                <a:solidFill>
                  <a:schemeClr val="tx1">
                    <a:lumMod val="75000"/>
                    <a:lumOff val="25000"/>
                  </a:schemeClr>
                </a:solidFill>
              </a:rPr>
              <a:t>Data Set </a:t>
            </a:r>
          </a:p>
        </p:txBody>
      </p:sp>
      <p:sp>
        <p:nvSpPr>
          <p:cNvPr id="3" name="TextBox 2">
            <a:extLst>
              <a:ext uri="{FF2B5EF4-FFF2-40B4-BE49-F238E27FC236}">
                <a16:creationId xmlns:a16="http://schemas.microsoft.com/office/drawing/2014/main" id="{E2F684E7-6CA0-4EEB-9DA3-FBD84B693903}"/>
              </a:ext>
            </a:extLst>
          </p:cNvPr>
          <p:cNvSpPr txBox="1"/>
          <p:nvPr/>
        </p:nvSpPr>
        <p:spPr>
          <a:xfrm>
            <a:off x="4536489" y="2237173"/>
            <a:ext cx="7093259" cy="4365554"/>
          </a:xfrm>
          <a:prstGeom prst="rect">
            <a:avLst/>
          </a:prstGeom>
          <a:noFill/>
        </p:spPr>
        <p:txBody>
          <a:bodyPr wrap="square" rtlCol="0">
            <a:spAutoFit/>
          </a:bodyPr>
          <a:lstStyle/>
          <a:p>
            <a:pPr marL="285750" indent="-285750">
              <a:buFont typeface="Arial" panose="020B0604020202020204" pitchFamily="34" charset="0"/>
              <a:buChar char="•"/>
            </a:pPr>
            <a:r>
              <a:rPr lang="en-US" dirty="0"/>
              <a:t>12 columns of data, 5110 rows of data</a:t>
            </a:r>
          </a:p>
          <a:p>
            <a:pPr marL="285750" indent="-285750">
              <a:buFont typeface="Arial" panose="020B0604020202020204" pitchFamily="34" charset="0"/>
              <a:buChar char="•"/>
            </a:pPr>
            <a:r>
              <a:rPr lang="en-US" dirty="0"/>
              <a:t>Target Variable – Stroke – Binary Classification variable</a:t>
            </a:r>
          </a:p>
          <a:p>
            <a:pPr marL="285750" indent="-285750">
              <a:buFont typeface="Arial" panose="020B0604020202020204" pitchFamily="34" charset="0"/>
              <a:buChar char="•"/>
            </a:pPr>
            <a:r>
              <a:rPr lang="en-US" dirty="0"/>
              <a:t>Variables:</a:t>
            </a:r>
          </a:p>
          <a:p>
            <a:pPr marL="800100" lvl="1" indent="-342900">
              <a:lnSpc>
                <a:spcPct val="107000"/>
              </a:lnSpc>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ID – id of the patient</a:t>
            </a:r>
          </a:p>
          <a:p>
            <a:pPr marL="800100" lvl="1" indent="-342900">
              <a:lnSpc>
                <a:spcPct val="107000"/>
              </a:lnSpc>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Gender – gender of the patient </a:t>
            </a:r>
          </a:p>
          <a:p>
            <a:pPr marL="800100" lvl="1" indent="-342900">
              <a:lnSpc>
                <a:spcPct val="107000"/>
              </a:lnSpc>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Age – age of the patient</a:t>
            </a:r>
          </a:p>
          <a:p>
            <a:pPr marL="800100" lvl="1" indent="-342900">
              <a:lnSpc>
                <a:spcPct val="107000"/>
              </a:lnSpc>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Hypertension – if the patient has hypertension</a:t>
            </a:r>
          </a:p>
          <a:p>
            <a:pPr marL="800100" lvl="1" indent="-342900">
              <a:lnSpc>
                <a:spcPct val="107000"/>
              </a:lnSpc>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Heart Disease – heart disease patient or not</a:t>
            </a:r>
          </a:p>
          <a:p>
            <a:pPr marL="800100" lvl="1" indent="-342900">
              <a:lnSpc>
                <a:spcPct val="107000"/>
              </a:lnSpc>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Ever Married – married or not</a:t>
            </a:r>
          </a:p>
          <a:p>
            <a:pPr marL="800100" lvl="1" indent="-342900">
              <a:lnSpc>
                <a:spcPct val="107000"/>
              </a:lnSpc>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Work Type – work type</a:t>
            </a:r>
          </a:p>
          <a:p>
            <a:pPr marL="800100" lvl="1" indent="-342900">
              <a:lnSpc>
                <a:spcPct val="107000"/>
              </a:lnSpc>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Residence Type – residence type</a:t>
            </a:r>
          </a:p>
          <a:p>
            <a:pPr marL="800100" lvl="1" indent="-342900">
              <a:lnSpc>
                <a:spcPct val="107000"/>
              </a:lnSpc>
              <a:buFont typeface="+mj-lt"/>
              <a:buAutoNum type="arabicPeriod"/>
            </a:pPr>
            <a:r>
              <a:rPr lang="en-US" sz="1600" dirty="0" err="1">
                <a:effectLst/>
                <a:latin typeface="Calibri" panose="020F0502020204030204" pitchFamily="34" charset="0"/>
                <a:ea typeface="Calibri" panose="020F0502020204030204" pitchFamily="34" charset="0"/>
                <a:cs typeface="Times New Roman" panose="02020603050405020304" pitchFamily="18" charset="0"/>
              </a:rPr>
              <a:t>Avg_glucose</a:t>
            </a:r>
            <a:r>
              <a:rPr lang="en-US" sz="1600" dirty="0">
                <a:effectLst/>
                <a:latin typeface="Calibri" panose="020F0502020204030204" pitchFamily="34" charset="0"/>
                <a:ea typeface="Calibri" panose="020F0502020204030204" pitchFamily="34" charset="0"/>
                <a:cs typeface="Times New Roman" panose="02020603050405020304" pitchFamily="18" charset="0"/>
              </a:rPr>
              <a:t> – glucose level of patient</a:t>
            </a:r>
          </a:p>
          <a:p>
            <a:pPr marL="800100" lvl="1" indent="-342900">
              <a:lnSpc>
                <a:spcPct val="107000"/>
              </a:lnSpc>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BMI – Body Mass Index of patient</a:t>
            </a:r>
          </a:p>
          <a:p>
            <a:pPr marL="800100" lvl="1" indent="-342900">
              <a:lnSpc>
                <a:spcPct val="107000"/>
              </a:lnSpc>
              <a:spcAft>
                <a:spcPts val="800"/>
              </a:spcAft>
              <a:buFont typeface="+mj-lt"/>
              <a:buAutoNum type="arabicPeriod"/>
            </a:pPr>
            <a:r>
              <a:rPr lang="en-US" sz="1600" dirty="0">
                <a:effectLst/>
                <a:latin typeface="Calibri" panose="020F0502020204030204" pitchFamily="34" charset="0"/>
                <a:ea typeface="Calibri" panose="020F0502020204030204" pitchFamily="34" charset="0"/>
                <a:cs typeface="Times New Roman" panose="02020603050405020304" pitchFamily="18" charset="0"/>
              </a:rPr>
              <a:t>Smoking Status – whether patient smokes or not. </a:t>
            </a:r>
          </a:p>
          <a:p>
            <a:pPr marL="800100" lvl="1" indent="-342900">
              <a:buFont typeface="+mj-lt"/>
              <a:buAutoNum type="arabicPeriod"/>
            </a:pPr>
            <a:endParaRPr lang="en-US" dirty="0"/>
          </a:p>
        </p:txBody>
      </p:sp>
    </p:spTree>
    <p:extLst>
      <p:ext uri="{BB962C8B-B14F-4D97-AF65-F5344CB8AC3E}">
        <p14:creationId xmlns:p14="http://schemas.microsoft.com/office/powerpoint/2010/main" val="1216010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animEffect transition="in" filter="fade">
                                      <p:cBhvr>
                                        <p:cTn id="50"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phical user interface, application, table, Excel&#10;&#10;Description automatically generated">
            <a:extLst>
              <a:ext uri="{FF2B5EF4-FFF2-40B4-BE49-F238E27FC236}">
                <a16:creationId xmlns:a16="http://schemas.microsoft.com/office/drawing/2014/main" id="{BAC7CC12-8885-423D-BF99-CDD9AF1FFD04}"/>
              </a:ext>
            </a:extLst>
          </p:cNvPr>
          <p:cNvPicPr>
            <a:picLocks noGrp="1" noChangeAspect="1"/>
          </p:cNvPicPr>
          <p:nvPr>
            <p:ph idx="1"/>
          </p:nvPr>
        </p:nvPicPr>
        <p:blipFill>
          <a:blip r:embed="rId2"/>
          <a:stretch>
            <a:fillRect/>
          </a:stretch>
        </p:blipFill>
        <p:spPr>
          <a:xfrm>
            <a:off x="762000" y="1371600"/>
            <a:ext cx="10588922" cy="4897376"/>
          </a:xfrm>
          <a:prstGeom prst="rect">
            <a:avLst/>
          </a:prstGeom>
        </p:spPr>
      </p:pic>
      <p:sp>
        <p:nvSpPr>
          <p:cNvPr id="7" name="Oval 6">
            <a:extLst>
              <a:ext uri="{FF2B5EF4-FFF2-40B4-BE49-F238E27FC236}">
                <a16:creationId xmlns:a16="http://schemas.microsoft.com/office/drawing/2014/main" id="{D95507B2-5EE0-ED18-F10E-A48B8C451639}"/>
              </a:ext>
            </a:extLst>
          </p:cNvPr>
          <p:cNvSpPr/>
          <p:nvPr/>
        </p:nvSpPr>
        <p:spPr>
          <a:xfrm>
            <a:off x="9220200" y="1981200"/>
            <a:ext cx="381000" cy="304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1BB9510-88F9-9CFE-252A-F90047EA4E0D}"/>
              </a:ext>
            </a:extLst>
          </p:cNvPr>
          <p:cNvSpPr txBox="1"/>
          <p:nvPr/>
        </p:nvSpPr>
        <p:spPr>
          <a:xfrm>
            <a:off x="3276600" y="457200"/>
            <a:ext cx="5530362" cy="707886"/>
          </a:xfrm>
          <a:prstGeom prst="rect">
            <a:avLst/>
          </a:prstGeom>
          <a:noFill/>
        </p:spPr>
        <p:txBody>
          <a:bodyPr wrap="square" rtlCol="0">
            <a:spAutoFit/>
          </a:bodyPr>
          <a:lstStyle/>
          <a:p>
            <a:pPr algn="ctr"/>
            <a:r>
              <a:rPr lang="en-US" sz="4000" dirty="0"/>
              <a:t>Data</a:t>
            </a:r>
            <a:r>
              <a:rPr lang="en-US" sz="4000" b="1" dirty="0"/>
              <a:t> </a:t>
            </a:r>
            <a:r>
              <a:rPr lang="en-US" sz="4000" dirty="0"/>
              <a:t>Preview</a:t>
            </a:r>
            <a:r>
              <a:rPr lang="en-US" sz="4000" b="1" dirty="0"/>
              <a:t> </a:t>
            </a:r>
          </a:p>
        </p:txBody>
      </p:sp>
      <p:sp>
        <p:nvSpPr>
          <p:cNvPr id="14" name="Oval 13">
            <a:extLst>
              <a:ext uri="{FF2B5EF4-FFF2-40B4-BE49-F238E27FC236}">
                <a16:creationId xmlns:a16="http://schemas.microsoft.com/office/drawing/2014/main" id="{86C87D27-A260-22E6-24CE-414164997A4C}"/>
              </a:ext>
            </a:extLst>
          </p:cNvPr>
          <p:cNvSpPr/>
          <p:nvPr/>
        </p:nvSpPr>
        <p:spPr>
          <a:xfrm>
            <a:off x="9220200" y="3505200"/>
            <a:ext cx="381000" cy="304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F1DAC7A-EFEE-C7E9-4CA0-5DC9D8EAD989}"/>
              </a:ext>
            </a:extLst>
          </p:cNvPr>
          <p:cNvSpPr/>
          <p:nvPr/>
        </p:nvSpPr>
        <p:spPr>
          <a:xfrm>
            <a:off x="9220200" y="4572000"/>
            <a:ext cx="381000" cy="3048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845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C224-893F-412D-B4B5-B1ECE9FB5D5C}"/>
              </a:ext>
            </a:extLst>
          </p:cNvPr>
          <p:cNvSpPr>
            <a:spLocks noGrp="1"/>
          </p:cNvSpPr>
          <p:nvPr>
            <p:ph type="title"/>
          </p:nvPr>
        </p:nvSpPr>
        <p:spPr>
          <a:xfrm>
            <a:off x="1066800" y="642594"/>
            <a:ext cx="9525000" cy="1414806"/>
          </a:xfrm>
        </p:spPr>
        <p:txBody>
          <a:bodyPr/>
          <a:lstStyle/>
          <a:p>
            <a:pPr algn="ctr"/>
            <a:r>
              <a:rPr lang="en-US" dirty="0"/>
              <a:t>Data Preprocessing</a:t>
            </a:r>
          </a:p>
        </p:txBody>
      </p:sp>
      <p:sp>
        <p:nvSpPr>
          <p:cNvPr id="3" name="Content Placeholder 2">
            <a:extLst>
              <a:ext uri="{FF2B5EF4-FFF2-40B4-BE49-F238E27FC236}">
                <a16:creationId xmlns:a16="http://schemas.microsoft.com/office/drawing/2014/main" id="{7F4A05CF-D110-4E89-BC18-BBB934332F87}"/>
              </a:ext>
            </a:extLst>
          </p:cNvPr>
          <p:cNvSpPr>
            <a:spLocks noGrp="1"/>
          </p:cNvSpPr>
          <p:nvPr>
            <p:ph idx="1"/>
          </p:nvPr>
        </p:nvSpPr>
        <p:spPr>
          <a:xfrm>
            <a:off x="765328" y="2103121"/>
            <a:ext cx="9586035" cy="2886130"/>
          </a:xfrm>
        </p:spPr>
        <p:txBody>
          <a:bodyPr/>
          <a:lstStyle/>
          <a:p>
            <a:r>
              <a:rPr lang="en-US" sz="1800" dirty="0">
                <a:latin typeface="Calibri" panose="020F0502020204030204" pitchFamily="34" charset="0"/>
                <a:cs typeface="Calibri" panose="020F0502020204030204" pitchFamily="34" charset="0"/>
              </a:rPr>
              <a:t>Dropped ID column</a:t>
            </a:r>
          </a:p>
          <a:p>
            <a:r>
              <a:rPr lang="en-US" sz="1800" dirty="0">
                <a:latin typeface="Calibri" panose="020F0502020204030204" pitchFamily="34" charset="0"/>
                <a:cs typeface="Calibri" panose="020F0502020204030204" pitchFamily="34" charset="0"/>
              </a:rPr>
              <a:t>BMI – 201 null values. Imputed using mean</a:t>
            </a:r>
          </a:p>
          <a:p>
            <a:r>
              <a:rPr lang="en-US" sz="1800" dirty="0">
                <a:latin typeface="Calibri" panose="020F0502020204030204" pitchFamily="34" charset="0"/>
                <a:cs typeface="Calibri" panose="020F0502020204030204" pitchFamily="34" charset="0"/>
              </a:rPr>
              <a:t> Categorized variables into Categorical and Numerical. </a:t>
            </a:r>
          </a:p>
          <a:p>
            <a:r>
              <a:rPr lang="en-US" sz="1800" dirty="0">
                <a:latin typeface="Calibri" panose="020F0502020204030204" pitchFamily="34" charset="0"/>
                <a:cs typeface="Calibri" panose="020F0502020204030204" pitchFamily="34" charset="0"/>
              </a:rPr>
              <a:t>3 Numerical variables, 8 categorical variables.</a:t>
            </a:r>
          </a:p>
          <a:p>
            <a:r>
              <a:rPr lang="en-US" sz="1800" dirty="0">
                <a:latin typeface="Calibri" panose="020F0502020204030204" pitchFamily="34" charset="0"/>
                <a:cs typeface="Calibri" panose="020F0502020204030204" pitchFamily="34" charset="0"/>
              </a:rPr>
              <a:t>Outlier detection and removal for 2 numerical variables.</a:t>
            </a:r>
          </a:p>
          <a:p>
            <a:r>
              <a:rPr lang="en-US" sz="1800" dirty="0">
                <a:latin typeface="Calibri" panose="020F0502020204030204" pitchFamily="34" charset="0"/>
                <a:cs typeface="Calibri" panose="020F0502020204030204" pitchFamily="34" charset="0"/>
              </a:rPr>
              <a:t>Conduct EDA(Exploratory Data Analysis) for all variables to understand the variables further  </a:t>
            </a:r>
          </a:p>
          <a:p>
            <a:endParaRPr lang="en-US" dirty="0"/>
          </a:p>
        </p:txBody>
      </p:sp>
      <p:sp>
        <p:nvSpPr>
          <p:cNvPr id="4" name="Content Placeholder 2">
            <a:extLst>
              <a:ext uri="{FF2B5EF4-FFF2-40B4-BE49-F238E27FC236}">
                <a16:creationId xmlns:a16="http://schemas.microsoft.com/office/drawing/2014/main" id="{EEB8D21F-4CAB-4C0D-84B3-13799F617955}"/>
              </a:ext>
            </a:extLst>
          </p:cNvPr>
          <p:cNvSpPr txBox="1">
            <a:spLocks/>
          </p:cNvSpPr>
          <p:nvPr/>
        </p:nvSpPr>
        <p:spPr>
          <a:xfrm>
            <a:off x="6044213" y="2103120"/>
            <a:ext cx="5218591" cy="3915940"/>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929724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1F183-6816-4ADA-31A9-93E0627981CF}"/>
              </a:ext>
            </a:extLst>
          </p:cNvPr>
          <p:cNvSpPr>
            <a:spLocks noGrp="1"/>
          </p:cNvSpPr>
          <p:nvPr>
            <p:ph type="title"/>
          </p:nvPr>
        </p:nvSpPr>
        <p:spPr>
          <a:xfrm>
            <a:off x="1066800" y="457200"/>
            <a:ext cx="10058400" cy="1371600"/>
          </a:xfrm>
        </p:spPr>
        <p:txBody>
          <a:bodyPr/>
          <a:lstStyle/>
          <a:p>
            <a:pPr algn="ctr"/>
            <a:r>
              <a:rPr lang="en-US" dirty="0"/>
              <a:t>EDA – Numerical Variables</a:t>
            </a:r>
          </a:p>
        </p:txBody>
      </p:sp>
      <p:pic>
        <p:nvPicPr>
          <p:cNvPr id="4" name="Picture 6">
            <a:extLst>
              <a:ext uri="{FF2B5EF4-FFF2-40B4-BE49-F238E27FC236}">
                <a16:creationId xmlns:a16="http://schemas.microsoft.com/office/drawing/2014/main" id="{B19E55E6-9F32-F510-3E0B-DC393DA515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3000" y="1828800"/>
            <a:ext cx="10026323"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178DD10-26A0-A89E-4D51-B0756C18B1A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43000" y="4267200"/>
            <a:ext cx="1002632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36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D219D-C267-F6C3-988C-53672B82B608}"/>
              </a:ext>
            </a:extLst>
          </p:cNvPr>
          <p:cNvSpPr>
            <a:spLocks noGrp="1"/>
          </p:cNvSpPr>
          <p:nvPr>
            <p:ph type="title"/>
          </p:nvPr>
        </p:nvSpPr>
        <p:spPr>
          <a:xfrm>
            <a:off x="1066800" y="685800"/>
            <a:ext cx="10058400" cy="1371600"/>
          </a:xfrm>
        </p:spPr>
        <p:txBody>
          <a:bodyPr/>
          <a:lstStyle/>
          <a:p>
            <a:pPr algn="ctr"/>
            <a:r>
              <a:rPr lang="en-US" dirty="0"/>
              <a:t>After Outlier Detection</a:t>
            </a:r>
          </a:p>
        </p:txBody>
      </p:sp>
      <p:sp>
        <p:nvSpPr>
          <p:cNvPr id="3" name="Content Placeholder 2">
            <a:extLst>
              <a:ext uri="{FF2B5EF4-FFF2-40B4-BE49-F238E27FC236}">
                <a16:creationId xmlns:a16="http://schemas.microsoft.com/office/drawing/2014/main" id="{F43BF0FC-87A3-ECE1-BDF7-18B3FB7DAF83}"/>
              </a:ext>
            </a:extLst>
          </p:cNvPr>
          <p:cNvSpPr>
            <a:spLocks noGrp="1"/>
          </p:cNvSpPr>
          <p:nvPr>
            <p:ph idx="1"/>
          </p:nvPr>
        </p:nvSpPr>
        <p:spPr/>
        <p:txBody>
          <a:bodyPr/>
          <a:lstStyle/>
          <a:p>
            <a:endParaRPr lang="en-US" dirty="0"/>
          </a:p>
        </p:txBody>
      </p:sp>
      <p:pic>
        <p:nvPicPr>
          <p:cNvPr id="6" name="Picture 8">
            <a:extLst>
              <a:ext uri="{FF2B5EF4-FFF2-40B4-BE49-F238E27FC236}">
                <a16:creationId xmlns:a16="http://schemas.microsoft.com/office/drawing/2014/main" id="{86837EC7-564B-CADA-DC5E-1889056A75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1905000"/>
            <a:ext cx="10220842"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1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75" name="Rectangle 74">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pic>
        <p:nvPicPr>
          <p:cNvPr id="2050" name="Picture 2">
            <a:extLst>
              <a:ext uri="{FF2B5EF4-FFF2-40B4-BE49-F238E27FC236}">
                <a16:creationId xmlns:a16="http://schemas.microsoft.com/office/drawing/2014/main" id="{D32BCC96-D4F8-4340-B376-C84BFFFC70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91200" y="838200"/>
            <a:ext cx="5848888" cy="557106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915D001-6AF5-52CE-5B38-8B177F26D0E7}"/>
              </a:ext>
            </a:extLst>
          </p:cNvPr>
          <p:cNvSpPr txBox="1"/>
          <p:nvPr/>
        </p:nvSpPr>
        <p:spPr>
          <a:xfrm>
            <a:off x="609600" y="609600"/>
            <a:ext cx="4419600" cy="1323439"/>
          </a:xfrm>
          <a:prstGeom prst="rect">
            <a:avLst/>
          </a:prstGeom>
          <a:noFill/>
        </p:spPr>
        <p:txBody>
          <a:bodyPr wrap="square" rtlCol="0">
            <a:spAutoFit/>
          </a:bodyPr>
          <a:lstStyle/>
          <a:p>
            <a:r>
              <a:rPr lang="en-US" sz="4000" dirty="0"/>
              <a:t>Dependent Variable - Stroke</a:t>
            </a:r>
          </a:p>
        </p:txBody>
      </p:sp>
      <p:sp>
        <p:nvSpPr>
          <p:cNvPr id="3" name="TextBox 2">
            <a:extLst>
              <a:ext uri="{FF2B5EF4-FFF2-40B4-BE49-F238E27FC236}">
                <a16:creationId xmlns:a16="http://schemas.microsoft.com/office/drawing/2014/main" id="{498257AE-0C12-9154-81EE-E432D8BDC36B}"/>
              </a:ext>
            </a:extLst>
          </p:cNvPr>
          <p:cNvSpPr txBox="1"/>
          <p:nvPr/>
        </p:nvSpPr>
        <p:spPr>
          <a:xfrm>
            <a:off x="609600" y="2133600"/>
            <a:ext cx="4572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95.1% of data are of patients that have not had a stroke</a:t>
            </a:r>
          </a:p>
          <a:p>
            <a:pPr marL="285750" indent="-285750">
              <a:buFont typeface="Arial" panose="020B0604020202020204" pitchFamily="34" charset="0"/>
              <a:buChar char="•"/>
            </a:pPr>
            <a:r>
              <a:rPr lang="en-US" dirty="0"/>
              <a:t>Model may be heavily biased</a:t>
            </a:r>
          </a:p>
        </p:txBody>
      </p:sp>
    </p:spTree>
    <p:extLst>
      <p:ext uri="{BB962C8B-B14F-4D97-AF65-F5344CB8AC3E}">
        <p14:creationId xmlns:p14="http://schemas.microsoft.com/office/powerpoint/2010/main" val="3101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4E9EDDFA-8F05-462B-8D3E-5B9C4FBC7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143F9A23-3237-4ED6-A1E9-C0E6530E05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C63CD46D-4335-4BA4-842A-BF835A99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1CA63-27FC-498E-97B7-C36EF820C3FD}"/>
              </a:ext>
            </a:extLst>
          </p:cNvPr>
          <p:cNvSpPr>
            <a:spLocks noGrp="1"/>
          </p:cNvSpPr>
          <p:nvPr>
            <p:ph type="title"/>
          </p:nvPr>
        </p:nvSpPr>
        <p:spPr>
          <a:xfrm>
            <a:off x="7064082" y="642594"/>
            <a:ext cx="4472921" cy="1371600"/>
          </a:xfrm>
        </p:spPr>
        <p:txBody>
          <a:bodyPr vert="horz" lIns="91440" tIns="45720" rIns="91440" bIns="45720" rtlCol="0">
            <a:normAutofit/>
          </a:bodyPr>
          <a:lstStyle/>
          <a:p>
            <a:r>
              <a:rPr lang="en-US" dirty="0"/>
              <a:t>Correlation Heat map</a:t>
            </a:r>
          </a:p>
        </p:txBody>
      </p:sp>
      <p:sp>
        <p:nvSpPr>
          <p:cNvPr id="4" name="Content Placeholder 3">
            <a:extLst>
              <a:ext uri="{FF2B5EF4-FFF2-40B4-BE49-F238E27FC236}">
                <a16:creationId xmlns:a16="http://schemas.microsoft.com/office/drawing/2014/main" id="{921CEDCB-8576-6177-B22F-92954FBD3A96}"/>
              </a:ext>
            </a:extLst>
          </p:cNvPr>
          <p:cNvSpPr>
            <a:spLocks noGrp="1"/>
          </p:cNvSpPr>
          <p:nvPr>
            <p:ph idx="1"/>
          </p:nvPr>
        </p:nvSpPr>
        <p:spPr>
          <a:xfrm>
            <a:off x="7064082" y="2103120"/>
            <a:ext cx="4472922" cy="3931920"/>
          </a:xfrm>
        </p:spPr>
        <p:txBody>
          <a:bodyPr vert="horz" lIns="91440" tIns="45720" rIns="91440" bIns="45720" rtlCol="0">
            <a:normAutofit/>
          </a:bodyPr>
          <a:lstStyle/>
          <a:p>
            <a:pPr marL="285750"/>
            <a:r>
              <a:rPr lang="en-US" sz="2000" dirty="0"/>
              <a:t>The lighter the color, the larger the correlation magnitude.</a:t>
            </a:r>
          </a:p>
          <a:p>
            <a:pPr marL="285750"/>
            <a:r>
              <a:rPr lang="en-US" sz="2000" dirty="0"/>
              <a:t>No notable correlation among the numerical variables</a:t>
            </a:r>
          </a:p>
          <a:p>
            <a:pPr marL="285750"/>
            <a:r>
              <a:rPr lang="en-US" sz="2000" dirty="0"/>
              <a:t>There is some mild correlation of 0.35 between BMI of patients and age </a:t>
            </a:r>
          </a:p>
          <a:p>
            <a:pPr marL="285750"/>
            <a:endParaRPr lang="en-US" sz="2000" dirty="0"/>
          </a:p>
        </p:txBody>
      </p:sp>
      <p:pic>
        <p:nvPicPr>
          <p:cNvPr id="1026" name="Picture 2">
            <a:extLst>
              <a:ext uri="{FF2B5EF4-FFF2-40B4-BE49-F238E27FC236}">
                <a16:creationId xmlns:a16="http://schemas.microsoft.com/office/drawing/2014/main" id="{8785EF45-3F12-95FE-075E-BE0B324FE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9" y="0"/>
            <a:ext cx="6439229" cy="670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58538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92E9E5-79AF-4029-8FCA-9C327D54FD8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59927E4-E194-47BE-91C2-B87D50CF51DB}">
  <ds:schemaRefs>
    <ds:schemaRef ds:uri="http://schemas.microsoft.com/sharepoint/v3/contenttype/forms"/>
  </ds:schemaRefs>
</ds:datastoreItem>
</file>

<file path=customXml/itemProps3.xml><?xml version="1.0" encoding="utf-8"?>
<ds:datastoreItem xmlns:ds="http://schemas.openxmlformats.org/officeDocument/2006/customXml" ds:itemID="{E34A532A-EA0D-41F9-B458-AF9358EF2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{77A69023-4137-4518-B930-D8D6FE74A3C6}tf56410444_win32</Template>
  <TotalTime>1330</TotalTime>
  <Words>764</Words>
  <Application>Microsoft Office PowerPoint</Application>
  <PresentationFormat>Widescreen</PresentationFormat>
  <Paragraphs>82</Paragraphs>
  <Slides>15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Avenir Next LT Pro</vt:lpstr>
      <vt:lpstr>Avenir Next LT Pro Light</vt:lpstr>
      <vt:lpstr>Calibri</vt:lpstr>
      <vt:lpstr>Garamond</vt:lpstr>
      <vt:lpstr>Inter</vt:lpstr>
      <vt:lpstr>Tinos</vt:lpstr>
      <vt:lpstr>SavonVTI</vt:lpstr>
      <vt:lpstr>Stroke prediction – Progress Report</vt:lpstr>
      <vt:lpstr>Why is it important?</vt:lpstr>
      <vt:lpstr>Data Set </vt:lpstr>
      <vt:lpstr>PowerPoint Presentation</vt:lpstr>
      <vt:lpstr>Data Preprocessing</vt:lpstr>
      <vt:lpstr>EDA – Numerical Variables</vt:lpstr>
      <vt:lpstr>After Outlier Detection</vt:lpstr>
      <vt:lpstr>PowerPoint Presentation</vt:lpstr>
      <vt:lpstr>Correlation Heat map</vt:lpstr>
      <vt:lpstr>PowerPoint Presentation</vt:lpstr>
      <vt:lpstr>Model evaluation</vt:lpstr>
      <vt:lpstr>Final Model Scores </vt:lpstr>
      <vt:lpstr>Naïve Bayes Model</vt:lpstr>
      <vt:lpstr>Final Findings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Stroke prediction</dc:title>
  <dc:creator>Abhijith Anil Vamadev</dc:creator>
  <cp:lastModifiedBy>Abhijith Anil Vamadev</cp:lastModifiedBy>
  <cp:revision>15</cp:revision>
  <dcterms:created xsi:type="dcterms:W3CDTF">2022-04-20T15:50:52Z</dcterms:created>
  <dcterms:modified xsi:type="dcterms:W3CDTF">2022-05-11T23:49:23Z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