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6954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R+-Tree: A Dynamic Index </a:t>
            </a:r>
            <a:r>
              <a:rPr lang="en-US" dirty="0" smtClean="0">
                <a:effectLst/>
              </a:rPr>
              <a:t>for Multi-Dimensional </a:t>
            </a:r>
            <a:r>
              <a:rPr lang="en-US" dirty="0">
                <a:effectLst/>
              </a:rPr>
              <a:t>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743200"/>
            <a:ext cx="7848600" cy="2667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Timos</a:t>
            </a:r>
            <a:r>
              <a:rPr lang="en-US" sz="2000" dirty="0"/>
              <a:t> </a:t>
            </a:r>
            <a:r>
              <a:rPr lang="en-US" sz="2000" dirty="0" err="1" smtClean="0"/>
              <a:t>Sellis</a:t>
            </a:r>
            <a:r>
              <a:rPr lang="en-US" sz="2000" dirty="0" smtClean="0"/>
              <a:t> (</a:t>
            </a:r>
            <a:r>
              <a:rPr lang="en-US" sz="2000" i="1" dirty="0" smtClean="0"/>
              <a:t>University </a:t>
            </a:r>
            <a:r>
              <a:rPr lang="en-US" sz="2000" i="1" dirty="0"/>
              <a:t>of Maryland - College </a:t>
            </a:r>
            <a:r>
              <a:rPr lang="en-US" sz="2000" i="1" dirty="0" smtClean="0"/>
              <a:t>Park)</a:t>
            </a:r>
            <a:endParaRPr lang="en-US" sz="2000" i="1" dirty="0"/>
          </a:p>
          <a:p>
            <a:pPr algn="ctr"/>
            <a:r>
              <a:rPr lang="en-US" sz="2000" dirty="0"/>
              <a:t>Nick </a:t>
            </a:r>
            <a:r>
              <a:rPr lang="en-US" sz="2000" dirty="0" err="1" smtClean="0"/>
              <a:t>Roussopoulos</a:t>
            </a:r>
            <a:r>
              <a:rPr lang="en-US" sz="2000" dirty="0" smtClean="0"/>
              <a:t> (</a:t>
            </a:r>
            <a:r>
              <a:rPr lang="en-US" sz="2000" i="1" dirty="0" smtClean="0"/>
              <a:t>University </a:t>
            </a:r>
            <a:r>
              <a:rPr lang="en-US" sz="2000" i="1" dirty="0"/>
              <a:t>of Maryland - College </a:t>
            </a:r>
            <a:r>
              <a:rPr lang="en-US" sz="2000" i="1" dirty="0" smtClean="0"/>
              <a:t>Park)</a:t>
            </a:r>
            <a:endParaRPr lang="en-US" sz="2000" i="1" dirty="0"/>
          </a:p>
          <a:p>
            <a:pPr algn="ctr"/>
            <a:r>
              <a:rPr lang="en-US" sz="2000" dirty="0"/>
              <a:t>Christos </a:t>
            </a:r>
            <a:r>
              <a:rPr lang="en-US" sz="2000" dirty="0" err="1" smtClean="0"/>
              <a:t>Faloutsos</a:t>
            </a:r>
            <a:r>
              <a:rPr lang="en-US" sz="2000" dirty="0" smtClean="0"/>
              <a:t> (</a:t>
            </a:r>
            <a:r>
              <a:rPr lang="en-US" sz="2000" i="1" dirty="0" smtClean="0"/>
              <a:t>Carnegie </a:t>
            </a:r>
            <a:r>
              <a:rPr lang="en-US" sz="2000" i="1" dirty="0"/>
              <a:t>Mellon </a:t>
            </a:r>
            <a:r>
              <a:rPr lang="en-US" sz="2000" i="1" dirty="0" smtClean="0"/>
              <a:t>University)</a:t>
            </a:r>
          </a:p>
          <a:p>
            <a:endParaRPr lang="en-US" i="1" dirty="0" smtClean="0"/>
          </a:p>
          <a:p>
            <a:endParaRPr lang="en-US" i="1" dirty="0"/>
          </a:p>
          <a:p>
            <a:pPr algn="r"/>
            <a:r>
              <a:rPr lang="en-US" sz="2000" i="1" dirty="0" smtClean="0"/>
              <a:t>Presenter:  </a:t>
            </a:r>
            <a:r>
              <a:rPr lang="en-US" sz="2000" i="1" dirty="0" err="1" smtClean="0"/>
              <a:t>Xunfei</a:t>
            </a:r>
            <a:r>
              <a:rPr lang="en-US" sz="2000" i="1" dirty="0" smtClean="0"/>
              <a:t> Jiang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6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 Tree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495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R-tree</a:t>
            </a:r>
          </a:p>
          <a:p>
            <a:pPr lvl="1"/>
            <a:r>
              <a:rPr lang="en-US" dirty="0" smtClean="0"/>
              <a:t>Extension of B-tree in k-dimensions</a:t>
            </a:r>
          </a:p>
          <a:p>
            <a:pPr lvl="1"/>
            <a:r>
              <a:rPr lang="en-US" dirty="0" smtClean="0"/>
              <a:t>Height-balanced tree</a:t>
            </a:r>
          </a:p>
          <a:p>
            <a:pPr lvl="1"/>
            <a:r>
              <a:rPr lang="en-US" dirty="0" smtClean="0"/>
              <a:t>Components</a:t>
            </a:r>
          </a:p>
          <a:p>
            <a:pPr lvl="2"/>
            <a:r>
              <a:rPr lang="en-US" dirty="0" smtClean="0"/>
              <a:t>Intermediate nodes: grouping rectangles</a:t>
            </a:r>
          </a:p>
          <a:p>
            <a:pPr lvl="2"/>
            <a:r>
              <a:rPr lang="en-US" dirty="0" smtClean="0"/>
              <a:t>leaf nodes: data objects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Each intermediate node encloses all rectangles that are correspond to lower level nodes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57200"/>
            <a:ext cx="41910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88" y="4419600"/>
            <a:ext cx="4077312" cy="21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038600" cy="4525963"/>
          </a:xfrm>
        </p:spPr>
        <p:txBody>
          <a:bodyPr/>
          <a:lstStyle/>
          <a:p>
            <a:r>
              <a:rPr lang="en-US" dirty="0"/>
              <a:t>Coverage</a:t>
            </a:r>
          </a:p>
          <a:p>
            <a:pPr lvl="1"/>
            <a:r>
              <a:rPr lang="en-US" dirty="0"/>
              <a:t>The total area of all the rectangles associated with the nodes of that level.</a:t>
            </a:r>
          </a:p>
          <a:p>
            <a:r>
              <a:rPr lang="en-US" dirty="0"/>
              <a:t>Overlap</a:t>
            </a:r>
          </a:p>
          <a:p>
            <a:pPr lvl="1"/>
            <a:r>
              <a:rPr lang="en-US" dirty="0"/>
              <a:t>the total area contained within two or more nodes.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57400"/>
            <a:ext cx="3905250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9200" y="2286000"/>
            <a:ext cx="2133600" cy="99060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2133600"/>
            <a:ext cx="1371600" cy="1447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2286000"/>
            <a:ext cx="533400" cy="99060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495800" cy="49228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Efficient </a:t>
            </a:r>
            <a:r>
              <a:rPr lang="en-US" dirty="0"/>
              <a:t>R-tree </a:t>
            </a:r>
            <a:endParaRPr lang="en-US" dirty="0" smtClean="0"/>
          </a:p>
          <a:p>
            <a:pPr lvl="1"/>
            <a:r>
              <a:rPr lang="en-US" dirty="0" smtClean="0"/>
              <a:t>Minimize coverage</a:t>
            </a:r>
          </a:p>
          <a:p>
            <a:pPr lvl="2"/>
            <a:r>
              <a:rPr lang="en-US" dirty="0" smtClean="0"/>
              <a:t>reduce dead space(i.e. empty space)</a:t>
            </a:r>
          </a:p>
          <a:p>
            <a:pPr lvl="1"/>
            <a:r>
              <a:rPr lang="en-US" dirty="0" smtClean="0"/>
              <a:t>Minimize overlap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: search window w result in search both nodes A and B</a:t>
            </a:r>
          </a:p>
          <a:p>
            <a:r>
              <a:rPr lang="en-US" dirty="0" smtClean="0"/>
              <a:t>Zero overlap &amp; coverage?</a:t>
            </a:r>
          </a:p>
          <a:p>
            <a:pPr lvl="1"/>
            <a:r>
              <a:rPr lang="en-US" dirty="0" smtClean="0"/>
              <a:t>Achievable for data points that are  known in advance</a:t>
            </a:r>
          </a:p>
          <a:p>
            <a:pPr lvl="1"/>
            <a:r>
              <a:rPr lang="en-US" dirty="0" smtClean="0"/>
              <a:t>Zero overlap is not attainable for region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3801006" cy="4029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62121"/>
            <a:ext cx="266808" cy="2572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68686" y="1905000"/>
            <a:ext cx="2133600" cy="10668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1828800"/>
            <a:ext cx="1371600" cy="14478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3015564" y="5214036"/>
            <a:ext cx="603662" cy="2062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scene3d>
              <a:camera prst="orthographicFront">
                <a:rot lat="330000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80115" y="5905499"/>
            <a:ext cx="1066800" cy="527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Zero overlap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29200" y="5753100"/>
            <a:ext cx="1457802" cy="533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R+ </a:t>
            </a:r>
            <a:r>
              <a:rPr lang="en-US" dirty="0" smtClean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R+ tree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34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Whenever a data rectangle at a lower level overlaps with another rectangle, decompose it into two non-overlapping sub-rectangles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Rectangle G is split into two sub-rectangles: one contained in node A; the other contained in node P.</a:t>
            </a:r>
          </a:p>
          <a:p>
            <a:r>
              <a:rPr lang="en-US" dirty="0" smtClean="0"/>
              <a:t>Pros and cons:</a:t>
            </a:r>
          </a:p>
          <a:p>
            <a:pPr lvl="1"/>
            <a:r>
              <a:rPr lang="en-US" dirty="0" smtClean="0"/>
              <a:t>time saving on searching</a:t>
            </a:r>
          </a:p>
          <a:p>
            <a:pPr lvl="1"/>
            <a:r>
              <a:rPr lang="en-US" dirty="0" smtClean="0"/>
              <a:t>increase space cost</a:t>
            </a:r>
            <a:endParaRPr lang="en-US" dirty="0"/>
          </a:p>
        </p:txBody>
      </p:sp>
      <p:pic>
        <p:nvPicPr>
          <p:cNvPr id="5" name="Picture 4" descr="figure3.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524000"/>
            <a:ext cx="3610479" cy="38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R+ tree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343400" cy="65563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018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 </a:t>
            </a:r>
            <a:r>
              <a:rPr lang="en-US" b="1" dirty="0" err="1" smtClean="0"/>
              <a:t>oid</a:t>
            </a:r>
            <a:r>
              <a:rPr lang="en-US" b="1" dirty="0" smtClean="0"/>
              <a:t>, RECT)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5922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Leaf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node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5900" y="2516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Intermediate node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19200" y="3659025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404002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object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0400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Bounds of  data objects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3659025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587500" y="4421025"/>
          <a:ext cx="3136900" cy="6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1244600" imgH="241300" progId="Equation.3">
                  <p:embed/>
                </p:oleObj>
              </mc:Choice>
              <mc:Fallback>
                <p:oleObj name="Equation" r:id="rId3" imgW="1244600" imgH="2413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421025"/>
                        <a:ext cx="3136900" cy="6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5000" y="31256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 p, RECT)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15000" y="3582825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3582825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76800" y="396382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to a lower level node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396382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Rectangle that encloses the nodes in lower level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5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R+ tree</a:t>
            </a:r>
            <a:endParaRPr lang="en-US" dirty="0">
              <a:effectLst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</a:p>
          <a:p>
            <a:pPr lvl="1"/>
            <a:r>
              <a:rPr lang="en-US" dirty="0" smtClean="0"/>
              <a:t>(1) For each entry (</a:t>
            </a:r>
            <a:r>
              <a:rPr lang="en-US" i="1" dirty="0" smtClean="0"/>
              <a:t>p, RECT ) in an intermediate </a:t>
            </a:r>
            <a:r>
              <a:rPr lang="en-US" dirty="0" smtClean="0"/>
              <a:t>node, the sub-tree rooted at the node pointed to by </a:t>
            </a:r>
            <a:r>
              <a:rPr lang="en-US" i="1" dirty="0" smtClean="0"/>
              <a:t>p contains a rectangle R if and only if R is </a:t>
            </a:r>
            <a:r>
              <a:rPr lang="en-US" dirty="0" smtClean="0"/>
              <a:t>covered by </a:t>
            </a:r>
            <a:r>
              <a:rPr lang="en-US" i="1" dirty="0" smtClean="0"/>
              <a:t>RECT. </a:t>
            </a:r>
          </a:p>
          <a:p>
            <a:pPr lvl="2"/>
            <a:r>
              <a:rPr lang="en-US" i="1" dirty="0" smtClean="0"/>
              <a:t>Exception: R is a rectangle at a leaf node  -&gt; R </a:t>
            </a:r>
            <a:r>
              <a:rPr lang="en-US" dirty="0" smtClean="0"/>
              <a:t>must just overlap with </a:t>
            </a:r>
            <a:r>
              <a:rPr lang="en-US" i="1" dirty="0" smtClean="0"/>
              <a:t>RECT.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(2) For any two entries (</a:t>
            </a:r>
            <a:r>
              <a:rPr lang="en-US" i="1" dirty="0" smtClean="0"/>
              <a:t>p</a:t>
            </a:r>
            <a:r>
              <a:rPr lang="en-US" sz="1000" i="1" dirty="0" smtClean="0"/>
              <a:t>1</a:t>
            </a:r>
            <a:r>
              <a:rPr lang="en-US" i="1" dirty="0" smtClean="0"/>
              <a:t>,RECT</a:t>
            </a:r>
            <a:r>
              <a:rPr lang="en-US" sz="1100" i="1" dirty="0" smtClean="0"/>
              <a:t>1</a:t>
            </a:r>
            <a:r>
              <a:rPr lang="en-US" i="1" dirty="0" smtClean="0"/>
              <a:t>) and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sz="1100" i="1" dirty="0" smtClean="0"/>
              <a:t>2</a:t>
            </a:r>
            <a:r>
              <a:rPr lang="en-US" i="1" dirty="0" smtClean="0"/>
              <a:t>,RECT</a:t>
            </a:r>
            <a:r>
              <a:rPr lang="en-US" sz="1100" i="1" dirty="0" smtClean="0"/>
              <a:t>2</a:t>
            </a:r>
            <a:r>
              <a:rPr lang="en-US" i="1" dirty="0" smtClean="0"/>
              <a:t>) of an intermediate node, the overlap </a:t>
            </a:r>
            <a:r>
              <a:rPr lang="en-US" dirty="0" smtClean="0"/>
              <a:t>between </a:t>
            </a:r>
            <a:r>
              <a:rPr lang="en-US" i="1" dirty="0" smtClean="0"/>
              <a:t>RECT</a:t>
            </a:r>
            <a:r>
              <a:rPr lang="en-US" sz="1100" i="1" dirty="0" smtClean="0"/>
              <a:t>1 </a:t>
            </a:r>
            <a:r>
              <a:rPr lang="en-US" i="1" dirty="0" smtClean="0"/>
              <a:t>and RECT</a:t>
            </a:r>
            <a:r>
              <a:rPr lang="en-US" sz="1100" i="1" dirty="0" smtClean="0"/>
              <a:t>2</a:t>
            </a:r>
            <a:r>
              <a:rPr lang="en-US" sz="400" i="1" dirty="0" smtClean="0"/>
              <a:t>  </a:t>
            </a:r>
            <a:r>
              <a:rPr lang="en-US" i="1" dirty="0" smtClean="0"/>
              <a:t>is zero.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(3) The root has at least two children unless it is a leaf.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(4) All leaves are at the same level.</a:t>
            </a: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Search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7847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4191000" cy="4485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30" y="2105132"/>
            <a:ext cx="3610479" cy="38867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34200" y="2362200"/>
            <a:ext cx="4572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0" y="1436133"/>
            <a:ext cx="19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Search(R,W)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1447800"/>
            <a:ext cx="15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Search(P,W)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35" y="2895600"/>
            <a:ext cx="266808" cy="25727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81400" y="1600200"/>
            <a:ext cx="274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10270" y="1620799"/>
            <a:ext cx="274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34566" y="1479676"/>
            <a:ext cx="17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Search(H,W)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117052" y="1634239"/>
            <a:ext cx="274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79145" y="14952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0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 animBg="1"/>
      <p:bldP spid="15" grpId="0" animBg="1"/>
      <p:bldP spid="16" grpId="0"/>
      <p:bldP spid="17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Insert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88531"/>
            <a:ext cx="4114800" cy="4546191"/>
          </a:xfrm>
          <a:prstGeom prst="rect">
            <a:avLst/>
          </a:prstGeom>
        </p:spPr>
      </p:pic>
      <p:pic>
        <p:nvPicPr>
          <p:cNvPr id="6" name="Picture 5" descr="figure3.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2927" y="1088531"/>
            <a:ext cx="3610479" cy="33181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0799" y="3200400"/>
            <a:ext cx="451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IR</a:t>
            </a:r>
            <a:endParaRPr lang="en-US" sz="1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50901" y="4582886"/>
            <a:ext cx="6740699" cy="1817914"/>
            <a:chOff x="2250901" y="4582886"/>
            <a:chExt cx="6740699" cy="181791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2992937" y="4887686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250901" y="4582886"/>
              <a:ext cx="6740699" cy="1817914"/>
              <a:chOff x="2133600" y="4582886"/>
              <a:chExt cx="6740699" cy="181791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66466" y="6096000"/>
                <a:ext cx="572134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G1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99172" y="6096000"/>
                <a:ext cx="575127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G2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>
                <a:endCxn id="21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26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24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 45"/>
          <p:cNvSpPr/>
          <p:nvPr/>
        </p:nvSpPr>
        <p:spPr>
          <a:xfrm>
            <a:off x="6270933" y="1752600"/>
            <a:ext cx="451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IR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1600200" y="5791200"/>
            <a:ext cx="2631901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xplosion 1 48"/>
          <p:cNvSpPr/>
          <p:nvPr/>
        </p:nvSpPr>
        <p:spPr>
          <a:xfrm>
            <a:off x="0" y="5791200"/>
            <a:ext cx="23622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SplitNode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9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6 L 0.06598 0.00949 C 0.09532 0.01412 0.12327 0.12986 0.1158 0.21944 L 0.09879 0.42014 " pathEditMode="relative" rAng="387983" ptsTypes="FfFF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-0.21563 -0.03241 C -0.3099 -0.04607 -0.44636 0.12708 -0.45955 0.28241 L -0.48907 0.63194 " pathEditMode="relative" rAng="387983" ptsTypes="FfFF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44" y="3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7620000" y="4953000"/>
            <a:ext cx="1397532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Deletion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3877033" cy="499390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76833" y="1197429"/>
            <a:ext cx="6740699" cy="1817914"/>
            <a:chOff x="2250901" y="4582886"/>
            <a:chExt cx="6740699" cy="18179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992937" y="4887686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250901" y="4582886"/>
              <a:ext cx="6740699" cy="1817914"/>
              <a:chOff x="2133600" y="4582886"/>
              <a:chExt cx="6740699" cy="181791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66466" y="6096000"/>
                <a:ext cx="572134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G1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299172" y="6096000"/>
                <a:ext cx="575127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G2</a:t>
                </a:r>
                <a:endParaRPr lang="en-US" dirty="0"/>
              </a:p>
            </p:txBody>
          </p:sp>
          <p:cxnSp>
            <p:nvCxnSpPr>
              <p:cNvPr id="24" name="Straight Arrow Connector 23"/>
              <p:cNvCxnSpPr>
                <a:endCxn id="16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0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9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2215951" y="3654967"/>
            <a:ext cx="6740699" cy="1817914"/>
            <a:chOff x="2127967" y="3759698"/>
            <a:chExt cx="6740699" cy="1817914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870003" y="4064498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27967" y="3759698"/>
              <a:ext cx="6740699" cy="1817914"/>
              <a:chOff x="2133600" y="4582886"/>
              <a:chExt cx="6740699" cy="18179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99172" y="6096000"/>
                <a:ext cx="575127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G2</a:t>
                </a:r>
                <a:endParaRPr lang="en-US" dirty="0"/>
              </a:p>
            </p:txBody>
          </p:sp>
          <p:cxnSp>
            <p:nvCxnSpPr>
              <p:cNvPr id="46" name="Straight Arrow Connector 45"/>
              <p:cNvCxnSpPr>
                <a:endCxn id="38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endCxn id="42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1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Down Arrow 49"/>
          <p:cNvSpPr/>
          <p:nvPr/>
        </p:nvSpPr>
        <p:spPr>
          <a:xfrm>
            <a:off x="5506567" y="3015343"/>
            <a:ext cx="228600" cy="639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15065" y="3200400"/>
            <a:ext cx="14203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G1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232406" y="3654967"/>
            <a:ext cx="6147710" cy="1817914"/>
            <a:chOff x="2127967" y="3759698"/>
            <a:chExt cx="6147710" cy="1817914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2870003" y="4064498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2127967" y="3759698"/>
              <a:ext cx="6147710" cy="1817914"/>
              <a:chOff x="2133600" y="4582886"/>
              <a:chExt cx="6147710" cy="181791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cxnSp>
            <p:nvCxnSpPr>
              <p:cNvPr id="70" name="Straight Arrow Connector 69"/>
              <p:cNvCxnSpPr>
                <a:endCxn id="62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endCxn id="66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5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Rectangle 72"/>
          <p:cNvSpPr/>
          <p:nvPr/>
        </p:nvSpPr>
        <p:spPr>
          <a:xfrm>
            <a:off x="5919340" y="3200400"/>
            <a:ext cx="14203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G2</a:t>
            </a:r>
            <a:endParaRPr lang="en-US" dirty="0"/>
          </a:p>
        </p:txBody>
      </p:sp>
      <p:sp>
        <p:nvSpPr>
          <p:cNvPr id="75" name="Explosion 1 74"/>
          <p:cNvSpPr/>
          <p:nvPr/>
        </p:nvSpPr>
        <p:spPr>
          <a:xfrm>
            <a:off x="6858000" y="5791200"/>
            <a:ext cx="2100567" cy="838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50" grpId="0" animBg="1"/>
      <p:bldP spid="51" grpId="0" animBg="1"/>
      <p:bldP spid="51" grpId="1" animBg="1"/>
      <p:bldP spid="73" grpId="0" animBg="1"/>
      <p:bldP spid="73" grpId="2" animBg="1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Node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562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i="1" dirty="0" smtClean="0"/>
              <a:t>Input</a:t>
            </a:r>
            <a:r>
              <a:rPr lang="en-US" sz="1800" dirty="0" smtClean="0"/>
              <a:t>: A </a:t>
            </a:r>
            <a:r>
              <a:rPr lang="en-US" sz="1800" dirty="0"/>
              <a:t>node </a:t>
            </a:r>
            <a:r>
              <a:rPr lang="en-US" sz="1800" i="1" dirty="0"/>
              <a:t>R </a:t>
            </a:r>
            <a:r>
              <a:rPr lang="en-US" sz="1800" dirty="0"/>
              <a:t>(leaf or intermediate)</a:t>
            </a:r>
          </a:p>
          <a:p>
            <a:pPr marL="457200" lvl="1" indent="0">
              <a:buNone/>
            </a:pPr>
            <a:r>
              <a:rPr lang="en-US" sz="1800" i="1" dirty="0" smtClean="0"/>
              <a:t>Output</a:t>
            </a:r>
            <a:r>
              <a:rPr lang="en-US" sz="1800" dirty="0" smtClean="0"/>
              <a:t>: The </a:t>
            </a:r>
            <a:r>
              <a:rPr lang="en-US" sz="1800" dirty="0"/>
              <a:t>new R+-tree</a:t>
            </a:r>
          </a:p>
          <a:p>
            <a:pPr marL="457200" lvl="1" indent="0">
              <a:buNone/>
            </a:pPr>
            <a:r>
              <a:rPr lang="en-US" sz="1800" i="1" dirty="0"/>
              <a:t>Method</a:t>
            </a:r>
            <a:r>
              <a:rPr lang="en-US" sz="1800" dirty="0" smtClean="0"/>
              <a:t>: </a:t>
            </a:r>
            <a:r>
              <a:rPr lang="en-US" sz="1800" b="1" dirty="0" smtClean="0">
                <a:solidFill>
                  <a:srgbClr val="00B0F0"/>
                </a:solidFill>
              </a:rPr>
              <a:t>[SN1]Find </a:t>
            </a:r>
            <a:r>
              <a:rPr lang="en-US" sz="1800" b="1" dirty="0">
                <a:solidFill>
                  <a:srgbClr val="00B0F0"/>
                </a:solidFill>
              </a:rPr>
              <a:t>a partition for the node to be split, </a:t>
            </a:r>
            <a:r>
              <a:rPr lang="en-US" sz="1800" b="1" dirty="0" smtClean="0">
                <a:solidFill>
                  <a:srgbClr val="00B0F0"/>
                </a:solidFill>
              </a:rPr>
              <a:t>[SN2]create two new </a:t>
            </a:r>
            <a:r>
              <a:rPr lang="en-US" sz="1800" b="1" dirty="0">
                <a:solidFill>
                  <a:srgbClr val="00B0F0"/>
                </a:solidFill>
              </a:rPr>
              <a:t>nodes and, if needed, </a:t>
            </a:r>
            <a:r>
              <a:rPr lang="en-US" sz="1800" b="1" dirty="0" smtClean="0">
                <a:solidFill>
                  <a:srgbClr val="00B0F0"/>
                </a:solidFill>
              </a:rPr>
              <a:t>[SN3]propagate </a:t>
            </a:r>
            <a:r>
              <a:rPr lang="en-US" sz="1800" b="1" dirty="0">
                <a:solidFill>
                  <a:srgbClr val="00B0F0"/>
                </a:solidFill>
              </a:rPr>
              <a:t>the </a:t>
            </a:r>
            <a:r>
              <a:rPr lang="en-US" sz="1800" b="1" dirty="0" smtClean="0">
                <a:solidFill>
                  <a:srgbClr val="00B0F0"/>
                </a:solidFill>
              </a:rPr>
              <a:t>split upward </a:t>
            </a:r>
            <a:r>
              <a:rPr lang="en-US" sz="1800" b="1" dirty="0">
                <a:solidFill>
                  <a:srgbClr val="00B0F0"/>
                </a:solidFill>
              </a:rPr>
              <a:t>and downward</a:t>
            </a:r>
          </a:p>
          <a:p>
            <a:pPr lvl="1"/>
            <a:r>
              <a:rPr lang="en-US" dirty="0"/>
              <a:t>SN1. [</a:t>
            </a:r>
            <a:r>
              <a:rPr lang="en-US" u="sng" dirty="0"/>
              <a:t>Find a Partition</a:t>
            </a:r>
            <a:r>
              <a:rPr lang="en-US" dirty="0"/>
              <a:t>]</a:t>
            </a:r>
          </a:p>
          <a:p>
            <a:pPr lvl="2"/>
            <a:r>
              <a:rPr lang="en-US" sz="2000" dirty="0"/>
              <a:t>Partition </a:t>
            </a:r>
            <a:r>
              <a:rPr lang="en-US" sz="2000" i="1" dirty="0"/>
              <a:t>R </a:t>
            </a:r>
            <a:r>
              <a:rPr lang="en-US" sz="2000" dirty="0"/>
              <a:t>using the </a:t>
            </a:r>
            <a:r>
              <a:rPr lang="en-US" sz="2000" b="1" dirty="0"/>
              <a:t>Partition </a:t>
            </a:r>
            <a:r>
              <a:rPr lang="en-US" sz="2000" dirty="0"/>
              <a:t>routine of </a:t>
            </a:r>
            <a:r>
              <a:rPr lang="en-US" sz="2000" dirty="0" smtClean="0"/>
              <a:t>the </a:t>
            </a:r>
            <a:r>
              <a:rPr lang="en-US" sz="2000" b="1" dirty="0" smtClean="0"/>
              <a:t>Pack </a:t>
            </a:r>
            <a:r>
              <a:rPr lang="en-US" sz="2000" dirty="0"/>
              <a:t>algorithm (see next section). </a:t>
            </a:r>
            <a:endParaRPr lang="en-US" sz="2000" dirty="0" smtClean="0"/>
          </a:p>
          <a:p>
            <a:pPr lvl="2"/>
            <a:r>
              <a:rPr lang="en-US" sz="2000" dirty="0" smtClean="0"/>
              <a:t>Partition node R (p, RECT), let </a:t>
            </a:r>
            <a:r>
              <a:rPr lang="en-US" sz="2000" i="1" dirty="0"/>
              <a:t>S</a:t>
            </a:r>
            <a:r>
              <a:rPr lang="en-US" sz="2000" dirty="0"/>
              <a:t>1 and </a:t>
            </a:r>
            <a:r>
              <a:rPr lang="en-US" sz="2000" i="1" dirty="0"/>
              <a:t>S</a:t>
            </a:r>
            <a:r>
              <a:rPr lang="en-US" sz="2000" dirty="0"/>
              <a:t>2 denote </a:t>
            </a:r>
            <a:r>
              <a:rPr lang="en-US" sz="2000" dirty="0" smtClean="0"/>
              <a:t>the two </a:t>
            </a:r>
            <a:r>
              <a:rPr lang="en-US" sz="2000" dirty="0"/>
              <a:t>sub-regions resulting after the partition</a:t>
            </a:r>
            <a:r>
              <a:rPr lang="en-US" sz="2000" dirty="0" smtClean="0"/>
              <a:t>. Create two nodes:</a:t>
            </a:r>
          </a:p>
          <a:p>
            <a:pPr lvl="3"/>
            <a:r>
              <a:rPr lang="en-US" sz="1600" i="1" dirty="0" smtClean="0"/>
              <a:t>n</a:t>
            </a:r>
            <a:r>
              <a:rPr lang="en-US" sz="1600" dirty="0" smtClean="0"/>
              <a:t>1</a:t>
            </a:r>
            <a:r>
              <a:rPr lang="en-US" sz="1600" dirty="0"/>
              <a:t>=(</a:t>
            </a:r>
            <a:r>
              <a:rPr lang="en-US" sz="1600" i="1" dirty="0"/>
              <a:t>p</a:t>
            </a:r>
            <a:r>
              <a:rPr lang="en-US" sz="1600" dirty="0"/>
              <a:t>1,</a:t>
            </a:r>
            <a:r>
              <a:rPr lang="en-US" sz="1600" i="1" dirty="0"/>
              <a:t>RECT</a:t>
            </a:r>
            <a:r>
              <a:rPr lang="en-US" sz="1600" dirty="0"/>
              <a:t>1</a:t>
            </a:r>
            <a:r>
              <a:rPr lang="en-US" sz="1600" dirty="0" smtClean="0"/>
              <a:t>)</a:t>
            </a:r>
          </a:p>
          <a:p>
            <a:pPr lvl="3"/>
            <a:r>
              <a:rPr lang="en-US" sz="1600" i="1" dirty="0" smtClean="0"/>
              <a:t>n</a:t>
            </a:r>
            <a:r>
              <a:rPr lang="en-US" sz="1600" dirty="0" smtClean="0"/>
              <a:t>2</a:t>
            </a:r>
            <a:r>
              <a:rPr lang="en-US" sz="1600" dirty="0"/>
              <a:t>=(</a:t>
            </a:r>
            <a:r>
              <a:rPr lang="en-US" sz="1600" i="1" dirty="0" smtClean="0"/>
              <a:t>p</a:t>
            </a:r>
            <a:r>
              <a:rPr lang="en-US" sz="1600" dirty="0" smtClean="0"/>
              <a:t>2,</a:t>
            </a:r>
            <a:r>
              <a:rPr lang="en-US" sz="1600" i="1" dirty="0" smtClean="0"/>
              <a:t>RECT</a:t>
            </a:r>
            <a:r>
              <a:rPr lang="en-US" sz="1600" dirty="0" smtClean="0"/>
              <a:t>2)</a:t>
            </a:r>
          </a:p>
          <a:p>
            <a:pPr lvl="3"/>
            <a:r>
              <a:rPr lang="en-US" sz="1200" i="1" dirty="0" err="1" smtClean="0"/>
              <a:t>RECTi</a:t>
            </a:r>
            <a:r>
              <a:rPr lang="en-US" sz="1600" dirty="0" smtClean="0"/>
              <a:t>=</a:t>
            </a:r>
            <a:r>
              <a:rPr lang="en-US" sz="1200" i="1" dirty="0" smtClean="0"/>
              <a:t>RECT ∩ Si</a:t>
            </a:r>
            <a:r>
              <a:rPr lang="en-US" sz="1600" i="1" dirty="0" smtClean="0"/>
              <a:t> </a:t>
            </a:r>
            <a:r>
              <a:rPr lang="en-US" sz="1600" dirty="0" smtClean="0"/>
              <a:t>(</a:t>
            </a:r>
            <a:r>
              <a:rPr lang="en-US" sz="1600" i="1" dirty="0" err="1" smtClean="0"/>
              <a:t>i</a:t>
            </a:r>
            <a:r>
              <a:rPr lang="en-US" sz="1600" dirty="0" smtClean="0"/>
              <a:t>=1,2</a:t>
            </a:r>
            <a:r>
              <a:rPr lang="en-US" sz="16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4800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p, RECT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571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p1, RECT1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553200" y="571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p2, RECT2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4876800" y="52578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096000" y="5257800"/>
            <a:ext cx="12573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63267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62714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Categories</a:t>
            </a:r>
          </a:p>
          <a:p>
            <a:pPr lvl="1"/>
            <a:r>
              <a:rPr lang="en-US" dirty="0" smtClean="0"/>
              <a:t>One-dimensional </a:t>
            </a:r>
            <a:r>
              <a:rPr lang="en-US" dirty="0"/>
              <a:t>data</a:t>
            </a:r>
          </a:p>
          <a:p>
            <a:pPr lvl="2"/>
            <a:r>
              <a:rPr lang="en-US" dirty="0"/>
              <a:t>Integer</a:t>
            </a:r>
          </a:p>
          <a:p>
            <a:pPr lvl="2"/>
            <a:r>
              <a:rPr lang="en-US" dirty="0"/>
              <a:t>Real numbers</a:t>
            </a:r>
          </a:p>
          <a:p>
            <a:pPr lvl="2"/>
            <a:r>
              <a:rPr lang="en-US" dirty="0"/>
              <a:t>Strings</a:t>
            </a:r>
          </a:p>
          <a:p>
            <a:pPr lvl="1"/>
            <a:r>
              <a:rPr lang="en-US" dirty="0"/>
              <a:t>Multi-dimensional data</a:t>
            </a:r>
          </a:p>
          <a:p>
            <a:pPr lvl="2"/>
            <a:r>
              <a:rPr lang="en-US" dirty="0"/>
              <a:t>Boxes</a:t>
            </a:r>
          </a:p>
          <a:p>
            <a:pPr lvl="2"/>
            <a:r>
              <a:rPr lang="en-US" dirty="0"/>
              <a:t>Polygons</a:t>
            </a:r>
          </a:p>
          <a:p>
            <a:pPr lvl="2"/>
            <a:r>
              <a:rPr lang="en-US" dirty="0"/>
              <a:t>Points in multi-dimensional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Node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359658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SN2. [</a:t>
            </a:r>
            <a:r>
              <a:rPr lang="en-US" u="sng" dirty="0"/>
              <a:t>Populate New Nodes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Put </a:t>
            </a:r>
            <a:r>
              <a:rPr lang="en-US" dirty="0" smtClean="0"/>
              <a:t>all the sub-nodes of R into </a:t>
            </a:r>
            <a:r>
              <a:rPr lang="en-US" dirty="0" err="1" smtClean="0"/>
              <a:t>n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= 1,2 ) </a:t>
            </a:r>
          </a:p>
          <a:p>
            <a:pPr lvl="2"/>
            <a:r>
              <a:rPr lang="en-US" dirty="0" smtClean="0"/>
              <a:t>For </a:t>
            </a:r>
            <a:r>
              <a:rPr lang="en-US" dirty="0"/>
              <a:t>those </a:t>
            </a:r>
            <a:r>
              <a:rPr lang="en-US" dirty="0" smtClean="0"/>
              <a:t>nodes(</a:t>
            </a:r>
            <a:r>
              <a:rPr lang="en-US" dirty="0" err="1" smtClean="0"/>
              <a:t>pk</a:t>
            </a:r>
            <a:r>
              <a:rPr lang="en-US" dirty="0" smtClean="0"/>
              <a:t>, </a:t>
            </a:r>
            <a:r>
              <a:rPr lang="en-US" dirty="0" err="1" smtClean="0"/>
              <a:t>RECTk</a:t>
            </a:r>
            <a:r>
              <a:rPr lang="en-US" dirty="0" smtClean="0"/>
              <a:t>) </a:t>
            </a:r>
            <a:r>
              <a:rPr lang="en-US" dirty="0"/>
              <a:t>that </a:t>
            </a:r>
            <a:r>
              <a:rPr lang="en-US" dirty="0" smtClean="0"/>
              <a:t>overlap </a:t>
            </a:r>
            <a:r>
              <a:rPr lang="en-US" dirty="0"/>
              <a:t>with the </a:t>
            </a:r>
            <a:r>
              <a:rPr lang="en-US" dirty="0" smtClean="0"/>
              <a:t>sub-regions </a:t>
            </a:r>
            <a:endParaRPr lang="en-US" dirty="0"/>
          </a:p>
          <a:p>
            <a:pPr lvl="3"/>
            <a:r>
              <a:rPr lang="en-US" dirty="0"/>
              <a:t>a) </a:t>
            </a:r>
            <a:r>
              <a:rPr lang="en-US" i="1" dirty="0" smtClean="0"/>
              <a:t>R </a:t>
            </a:r>
            <a:r>
              <a:rPr lang="en-US" dirty="0"/>
              <a:t>is a leaf node, </a:t>
            </a:r>
            <a:r>
              <a:rPr lang="en-US" dirty="0" smtClean="0"/>
              <a:t>put </a:t>
            </a:r>
            <a:r>
              <a:rPr lang="en-US" i="1" dirty="0" err="1"/>
              <a:t>RECTk</a:t>
            </a:r>
            <a:r>
              <a:rPr lang="en-US" i="1" dirty="0"/>
              <a:t> </a:t>
            </a:r>
            <a:r>
              <a:rPr lang="en-US" dirty="0"/>
              <a:t>in both new nodes</a:t>
            </a:r>
          </a:p>
          <a:p>
            <a:pPr lvl="3"/>
            <a:r>
              <a:rPr lang="en-US" dirty="0"/>
              <a:t>b) Otherwise, use </a:t>
            </a:r>
            <a:r>
              <a:rPr lang="en-US" b="1" dirty="0" err="1"/>
              <a:t>SplitNode</a:t>
            </a:r>
            <a:r>
              <a:rPr lang="en-US" b="1" dirty="0"/>
              <a:t> </a:t>
            </a:r>
            <a:r>
              <a:rPr lang="en-US" dirty="0"/>
              <a:t>to recursively split the children nodes along the partition. </a:t>
            </a:r>
            <a:endParaRPr lang="en-US" dirty="0" smtClean="0"/>
          </a:p>
          <a:p>
            <a:pPr lvl="4"/>
            <a:r>
              <a:rPr lang="en-US" dirty="0" smtClean="0"/>
              <a:t>Let </a:t>
            </a:r>
            <a:r>
              <a:rPr lang="en-US" dirty="0"/>
              <a:t>(</a:t>
            </a:r>
            <a:r>
              <a:rPr lang="en-US" i="1" dirty="0" smtClean="0"/>
              <a:t>pk</a:t>
            </a:r>
            <a:r>
              <a:rPr lang="en-US" sz="1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RECTk</a:t>
            </a:r>
            <a:r>
              <a:rPr lang="en-US" sz="1000" dirty="0" smtClean="0"/>
              <a:t>1</a:t>
            </a:r>
            <a:r>
              <a:rPr lang="en-US" dirty="0"/>
              <a:t>) and (</a:t>
            </a:r>
            <a:r>
              <a:rPr lang="en-US" i="1" dirty="0" smtClean="0"/>
              <a:t>pk</a:t>
            </a:r>
            <a:r>
              <a:rPr lang="en-US" sz="1200" dirty="0" smtClean="0"/>
              <a:t>2</a:t>
            </a:r>
            <a:r>
              <a:rPr lang="en-US" dirty="0" smtClean="0"/>
              <a:t>,</a:t>
            </a:r>
            <a:r>
              <a:rPr lang="en-US" i="1" dirty="0" smtClean="0"/>
              <a:t>RECTk</a:t>
            </a:r>
            <a:r>
              <a:rPr lang="en-US" sz="1200" dirty="0" smtClean="0"/>
              <a:t>2</a:t>
            </a:r>
            <a:r>
              <a:rPr lang="en-US" dirty="0"/>
              <a:t>) be the </a:t>
            </a:r>
            <a:r>
              <a:rPr lang="en-US" dirty="0" smtClean="0"/>
              <a:t>two nodes </a:t>
            </a:r>
            <a:r>
              <a:rPr lang="en-US" dirty="0"/>
              <a:t>after splitting (</a:t>
            </a:r>
            <a:r>
              <a:rPr lang="en-US" i="1" dirty="0" err="1"/>
              <a:t>pk</a:t>
            </a:r>
            <a:r>
              <a:rPr lang="en-US" dirty="0" err="1"/>
              <a:t>,</a:t>
            </a:r>
            <a:r>
              <a:rPr lang="en-US" i="1" dirty="0" err="1"/>
              <a:t>RECTk</a:t>
            </a:r>
            <a:r>
              <a:rPr lang="en-US" dirty="0"/>
              <a:t>), where </a:t>
            </a:r>
            <a:r>
              <a:rPr lang="en-US" i="1" dirty="0" err="1"/>
              <a:t>RECTki</a:t>
            </a:r>
            <a:r>
              <a:rPr lang="en-US" i="1" dirty="0"/>
              <a:t> </a:t>
            </a:r>
            <a:r>
              <a:rPr lang="en-US" dirty="0"/>
              <a:t>lies completely in </a:t>
            </a:r>
            <a:r>
              <a:rPr lang="en-US" i="1" dirty="0" err="1"/>
              <a:t>RECTi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=1,2. </a:t>
            </a:r>
            <a:endParaRPr lang="en-US" dirty="0" smtClean="0"/>
          </a:p>
          <a:p>
            <a:pPr lvl="4"/>
            <a:r>
              <a:rPr lang="en-US" dirty="0" smtClean="0"/>
              <a:t>Add </a:t>
            </a:r>
            <a:r>
              <a:rPr lang="en-US" dirty="0"/>
              <a:t>those two nodes to the corresponding node </a:t>
            </a:r>
            <a:r>
              <a:rPr lang="en-US" i="1" dirty="0" err="1"/>
              <a:t>ni</a:t>
            </a:r>
            <a:r>
              <a:rPr lang="en-US" i="1" dirty="0"/>
              <a:t> 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246914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8064" y="6063341"/>
            <a:ext cx="359229" cy="470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4564" y="621302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3343" y="5434692"/>
            <a:ext cx="647700" cy="65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4450" y="5369378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9764" y="58328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4450" y="5246914"/>
            <a:ext cx="1017814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2264" y="5257800"/>
            <a:ext cx="10668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n2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4942114"/>
            <a:ext cx="4800600" cy="1763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5736184"/>
            <a:ext cx="1981200" cy="838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15050" y="5758540"/>
            <a:ext cx="2590799" cy="8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01050" y="50358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1000" y="5772931"/>
            <a:ext cx="3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72450" y="58226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5018704"/>
            <a:ext cx="2514600" cy="63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91450" y="50735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14231" y="5799363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2429" y="6140116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4100" y="6240235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67450" y="583338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81800" y="516021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3600" y="514700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79571" y="6231488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74671" y="6179782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60129" y="5812773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85530" y="4942114"/>
            <a:ext cx="2129519" cy="16923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6699" y="50758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2265" y="4924254"/>
            <a:ext cx="2620735" cy="17051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5800" y="53464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093" y="4942114"/>
            <a:ext cx="4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37161" y="4942114"/>
            <a:ext cx="4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791200" y="5035814"/>
            <a:ext cx="341537" cy="61387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42265" y="5028643"/>
            <a:ext cx="2114550" cy="61387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33268" y="455492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RECTk</a:t>
            </a:r>
            <a:r>
              <a:rPr lang="en-US" sz="900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21929" y="456346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RECTk</a:t>
            </a:r>
            <a:r>
              <a:rPr lang="en-US" sz="900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61931" y="4812659"/>
            <a:ext cx="265340" cy="52153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721929" y="4924254"/>
            <a:ext cx="326572" cy="22274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Node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/>
              <a:t>SN3. [</a:t>
            </a:r>
            <a:r>
              <a:rPr lang="nb-NO" u="sng" dirty="0"/>
              <a:t>Propagate Node Split Upward</a:t>
            </a:r>
            <a:r>
              <a:rPr lang="nb-NO" dirty="0"/>
              <a:t>] 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R </a:t>
            </a:r>
            <a:r>
              <a:rPr lang="en-US" dirty="0"/>
              <a:t>is the root, create a new root with only two children, </a:t>
            </a:r>
            <a:r>
              <a:rPr lang="en-US" i="1" dirty="0"/>
              <a:t>n</a:t>
            </a:r>
            <a:r>
              <a:rPr lang="en-US" dirty="0"/>
              <a:t>1 and </a:t>
            </a:r>
            <a:r>
              <a:rPr lang="en-US" i="1" dirty="0"/>
              <a:t>n</a:t>
            </a:r>
            <a:r>
              <a:rPr lang="en-US" dirty="0"/>
              <a:t>2. </a:t>
            </a:r>
            <a:endParaRPr lang="en-US" dirty="0" smtClean="0"/>
          </a:p>
          <a:p>
            <a:pPr lvl="2"/>
            <a:r>
              <a:rPr lang="en-US" dirty="0" smtClean="0"/>
              <a:t>Otherwise</a:t>
            </a:r>
            <a:r>
              <a:rPr lang="en-US" dirty="0"/>
              <a:t>, let </a:t>
            </a:r>
            <a:r>
              <a:rPr lang="en-US" i="1" dirty="0"/>
              <a:t>PR </a:t>
            </a:r>
            <a:r>
              <a:rPr lang="en-US" dirty="0"/>
              <a:t>be </a:t>
            </a:r>
            <a:r>
              <a:rPr lang="en-US" i="1" dirty="0"/>
              <a:t>R</a:t>
            </a:r>
            <a:r>
              <a:rPr lang="en-US" dirty="0"/>
              <a:t>’s parent node. Replace </a:t>
            </a:r>
            <a:r>
              <a:rPr lang="en-US" i="1" dirty="0"/>
              <a:t>R </a:t>
            </a:r>
            <a:r>
              <a:rPr lang="en-US" dirty="0"/>
              <a:t>in </a:t>
            </a:r>
            <a:r>
              <a:rPr lang="en-US" i="1" dirty="0"/>
              <a:t>PR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1 and </a:t>
            </a:r>
            <a:r>
              <a:rPr lang="en-US" i="1" dirty="0"/>
              <a:t>n</a:t>
            </a:r>
            <a:r>
              <a:rPr lang="en-US" dirty="0"/>
              <a:t>2. If </a:t>
            </a:r>
            <a:r>
              <a:rPr lang="en-US" i="1" dirty="0"/>
              <a:t>PR </a:t>
            </a:r>
            <a:r>
              <a:rPr lang="en-US" dirty="0"/>
              <a:t>has now more than </a:t>
            </a:r>
            <a:r>
              <a:rPr lang="en-US" i="1" dirty="0"/>
              <a:t>M </a:t>
            </a:r>
            <a:r>
              <a:rPr lang="en-US" dirty="0"/>
              <a:t>entries, invoke </a:t>
            </a:r>
            <a:r>
              <a:rPr lang="en-US" b="1" dirty="0" err="1"/>
              <a:t>SplitNode</a:t>
            </a:r>
            <a:r>
              <a:rPr lang="en-US" dirty="0"/>
              <a:t>(</a:t>
            </a:r>
            <a:r>
              <a:rPr lang="en-US" i="1" dirty="0"/>
              <a:t>PR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Packing Algorithm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/>
          </a:bodyPr>
          <a:lstStyle/>
          <a:p>
            <a:r>
              <a:rPr lang="en-US" b="1" dirty="0"/>
              <a:t>Partition</a:t>
            </a:r>
          </a:p>
          <a:p>
            <a:pPr lvl="1"/>
            <a:r>
              <a:rPr lang="en-US" sz="2400" dirty="0"/>
              <a:t>divides the total space occupied by </a:t>
            </a:r>
            <a:r>
              <a:rPr lang="en-US" sz="2400" i="1" dirty="0"/>
              <a:t>N </a:t>
            </a:r>
            <a:r>
              <a:rPr lang="en-US" sz="2400" dirty="0" smtClean="0"/>
              <a:t>2-dimensional </a:t>
            </a:r>
            <a:r>
              <a:rPr lang="en-US" sz="2400" dirty="0"/>
              <a:t>rectangles by a line parallel to </a:t>
            </a:r>
            <a:r>
              <a:rPr lang="en-US" sz="2400" dirty="0" smtClean="0"/>
              <a:t>the </a:t>
            </a:r>
            <a:r>
              <a:rPr lang="en-US" sz="2400" i="1" dirty="0" smtClean="0"/>
              <a:t>x-</a:t>
            </a:r>
            <a:r>
              <a:rPr lang="en-US" sz="2400" dirty="0" smtClean="0"/>
              <a:t>axis(</a:t>
            </a:r>
            <a:r>
              <a:rPr lang="en-US" sz="2400" i="1" dirty="0" err="1" smtClean="0"/>
              <a:t>x</a:t>
            </a:r>
            <a:r>
              <a:rPr lang="en-US" sz="2400" dirty="0" err="1" smtClean="0"/>
              <a:t>_cut</a:t>
            </a:r>
            <a:r>
              <a:rPr lang="en-US" sz="2400" dirty="0"/>
              <a:t>) or the </a:t>
            </a:r>
            <a:r>
              <a:rPr lang="en-US" sz="2400" i="1" dirty="0"/>
              <a:t>y</a:t>
            </a:r>
            <a:r>
              <a:rPr lang="en-US" sz="2400" dirty="0"/>
              <a:t>-axis (</a:t>
            </a:r>
            <a:r>
              <a:rPr lang="en-US" sz="2400" i="1" dirty="0" err="1"/>
              <a:t>y</a:t>
            </a:r>
            <a:r>
              <a:rPr lang="en-US" sz="2400" dirty="0" err="1"/>
              <a:t>_cut</a:t>
            </a:r>
            <a:r>
              <a:rPr lang="en-US" sz="2400" dirty="0"/>
              <a:t>). </a:t>
            </a:r>
            <a:endParaRPr lang="en-US" sz="2400" dirty="0" smtClean="0"/>
          </a:p>
          <a:p>
            <a:pPr lvl="2"/>
            <a:r>
              <a:rPr lang="en-US" sz="2000" dirty="0" smtClean="0"/>
              <a:t>The </a:t>
            </a:r>
            <a:r>
              <a:rPr lang="en-US" sz="2000" dirty="0"/>
              <a:t>selection of </a:t>
            </a:r>
            <a:r>
              <a:rPr lang="en-US" sz="2000" dirty="0" smtClean="0"/>
              <a:t>the </a:t>
            </a:r>
            <a:r>
              <a:rPr lang="en-US" sz="2000" i="1" dirty="0" err="1" smtClean="0"/>
              <a:t>x</a:t>
            </a:r>
            <a:r>
              <a:rPr lang="en-US" sz="2000" dirty="0" err="1" smtClean="0"/>
              <a:t>_cut</a:t>
            </a:r>
            <a:r>
              <a:rPr lang="en-US" sz="2000" dirty="0" smtClean="0"/>
              <a:t> </a:t>
            </a:r>
            <a:r>
              <a:rPr lang="en-US" sz="2000" dirty="0"/>
              <a:t>or </a:t>
            </a:r>
            <a:r>
              <a:rPr lang="en-US" sz="2000" i="1" dirty="0" err="1"/>
              <a:t>y</a:t>
            </a:r>
            <a:r>
              <a:rPr lang="en-US" sz="2000" dirty="0" err="1"/>
              <a:t>_cut</a:t>
            </a:r>
            <a:r>
              <a:rPr lang="en-US" sz="2000" dirty="0"/>
              <a:t> is based on one or more of the following </a:t>
            </a:r>
            <a:r>
              <a:rPr lang="en-US" sz="2000" dirty="0" err="1" smtClean="0"/>
              <a:t>criterias</a:t>
            </a:r>
            <a:r>
              <a:rPr lang="en-US" sz="2000" dirty="0" smtClean="0"/>
              <a:t>:</a:t>
            </a:r>
            <a:endParaRPr lang="en-US" sz="2000" dirty="0"/>
          </a:p>
          <a:p>
            <a:pPr lvl="3"/>
            <a:r>
              <a:rPr lang="en-US" dirty="0"/>
              <a:t>(1) nearest neighbors</a:t>
            </a:r>
          </a:p>
          <a:p>
            <a:pPr lvl="3"/>
            <a:r>
              <a:rPr lang="en-US" dirty="0"/>
              <a:t>(2) minimal total </a:t>
            </a:r>
            <a:r>
              <a:rPr lang="en-US" i="1" dirty="0"/>
              <a:t>x </a:t>
            </a:r>
            <a:r>
              <a:rPr lang="en-US" dirty="0"/>
              <a:t>− and </a:t>
            </a:r>
            <a:r>
              <a:rPr lang="en-US" i="1" dirty="0"/>
              <a:t>y</a:t>
            </a:r>
            <a:r>
              <a:rPr lang="en-US" dirty="0"/>
              <a:t>-displacement</a:t>
            </a:r>
          </a:p>
          <a:p>
            <a:pPr lvl="3"/>
            <a:r>
              <a:rPr lang="en-US" dirty="0"/>
              <a:t>(3) minimal total space coverage accrued by </a:t>
            </a:r>
            <a:r>
              <a:rPr lang="en-US" dirty="0" smtClean="0"/>
              <a:t>the two </a:t>
            </a:r>
            <a:r>
              <a:rPr lang="en-US" dirty="0"/>
              <a:t>sub-regions</a:t>
            </a:r>
          </a:p>
          <a:p>
            <a:pPr lvl="3"/>
            <a:r>
              <a:rPr lang="en-US" dirty="0"/>
              <a:t>(4) minimal number of rectangle splits.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28600" y="5236028"/>
            <a:ext cx="4419600" cy="914400"/>
          </a:xfrm>
          <a:prstGeom prst="wedgeEllipseCallout">
            <a:avLst>
              <a:gd name="adj1" fmla="val -21088"/>
              <a:gd name="adj2" fmla="val -48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(1)(2)(3) reduce </a:t>
            </a:r>
            <a:r>
              <a:rPr lang="en-US" dirty="0"/>
              <a:t>search by reducing the</a:t>
            </a:r>
          </a:p>
          <a:p>
            <a:pPr algn="ctr"/>
            <a:r>
              <a:rPr lang="en-US" dirty="0"/>
              <a:t>coverage of "dead-space".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953000" y="5323114"/>
            <a:ext cx="3810000" cy="740228"/>
          </a:xfrm>
          <a:prstGeom prst="wedgeEllipseCallout">
            <a:avLst>
              <a:gd name="adj1" fmla="val -32119"/>
              <a:gd name="adj2" fmla="val -4029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(4) confines </a:t>
            </a:r>
            <a:r>
              <a:rPr lang="en-US" dirty="0"/>
              <a:t>the height expansion of the R+-tree</a:t>
            </a:r>
          </a:p>
        </p:txBody>
      </p:sp>
    </p:spTree>
    <p:extLst>
      <p:ext uri="{BB962C8B-B14F-4D97-AF65-F5344CB8AC3E}">
        <p14:creationId xmlns:p14="http://schemas.microsoft.com/office/powerpoint/2010/main" val="1808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72143"/>
            <a:ext cx="8686800" cy="8382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Partition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066800"/>
            <a:ext cx="4343401" cy="5769616"/>
          </a:xfrm>
        </p:spPr>
      </p:pic>
      <p:sp>
        <p:nvSpPr>
          <p:cNvPr id="6" name="Rectangle 5"/>
          <p:cNvSpPr/>
          <p:nvPr/>
        </p:nvSpPr>
        <p:spPr>
          <a:xfrm>
            <a:off x="4953000" y="1219199"/>
            <a:ext cx="3886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f</a:t>
            </a:r>
            <a:r>
              <a:rPr lang="en-US" sz="2400" b="1" dirty="0" err="1" smtClean="0"/>
              <a:t>f</a:t>
            </a:r>
            <a:r>
              <a:rPr lang="en-US" i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capacity of a node </a:t>
            </a:r>
            <a:r>
              <a:rPr lang="en-US" dirty="0" smtClean="0"/>
              <a:t>or some predefined </a:t>
            </a:r>
            <a:r>
              <a:rPr lang="en-US" dirty="0"/>
              <a:t>fraction of it according to some </a:t>
            </a:r>
            <a:r>
              <a:rPr lang="en-US" dirty="0" smtClean="0"/>
              <a:t>desired loading </a:t>
            </a:r>
            <a:r>
              <a:rPr lang="en-US" dirty="0"/>
              <a:t>factor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Sweep</a:t>
            </a:r>
            <a:r>
              <a:rPr lang="en-US" dirty="0" smtClean="0"/>
              <a:t>: sweeps the space </a:t>
            </a:r>
            <a:r>
              <a:rPr lang="en-US" dirty="0"/>
              <a:t>in a fashion parallel to the </a:t>
            </a:r>
            <a:r>
              <a:rPr lang="en-US" i="1" dirty="0"/>
              <a:t>x</a:t>
            </a:r>
            <a:r>
              <a:rPr lang="en-US" dirty="0"/>
              <a:t>- or </a:t>
            </a:r>
            <a:r>
              <a:rPr lang="en-US" i="1" dirty="0"/>
              <a:t>y</a:t>
            </a:r>
            <a:r>
              <a:rPr lang="en-US" dirty="0"/>
              <a:t>- axis.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23114" y="3962400"/>
            <a:ext cx="0" cy="2133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23114" y="6096000"/>
            <a:ext cx="237308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58542" y="4419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32714" y="5029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5600" y="42291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89814" y="5486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5600" y="5105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562600" y="3429000"/>
            <a:ext cx="0" cy="2971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81600" y="5867400"/>
            <a:ext cx="27432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3810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52658" y="612944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89814" y="6096000"/>
            <a:ext cx="0" cy="33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285014" y="5867792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88428" y="6129440"/>
            <a:ext cx="4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Ox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784272" y="5688177"/>
            <a:ext cx="50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Oy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398145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027964" y="6392185"/>
            <a:ext cx="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62600" y="4191000"/>
            <a:ext cx="1066800" cy="1752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29400" y="4191000"/>
            <a:ext cx="914400" cy="1752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38800" y="502920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10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1667 -2.2222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122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 animBg="1"/>
      <p:bldP spid="14" grpId="0" animBg="1"/>
      <p:bldP spid="15" grpId="0" animBg="1"/>
      <p:bldP spid="16" grpId="0" animBg="1"/>
      <p:bldP spid="17" grpId="0" animBg="1"/>
      <p:bldP spid="25" grpId="0"/>
      <p:bldP spid="26" grpId="0"/>
      <p:bldP spid="33" grpId="0"/>
      <p:bldP spid="34" grpId="0"/>
      <p:bldP spid="36" grpId="0"/>
      <p:bldP spid="24" grpId="0" animBg="1"/>
      <p:bldP spid="27" grpId="0" animBg="1"/>
      <p:bldP spid="30" grpId="0" build="allAtOnce"/>
      <p:bldP spid="3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Pack</a:t>
            </a:r>
            <a:endParaRPr lang="en-US" dirty="0"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4184779" cy="5562600"/>
          </a:xfrm>
        </p:spPr>
      </p:pic>
      <p:sp>
        <p:nvSpPr>
          <p:cNvPr id="5" name="Rectangle 4"/>
          <p:cNvSpPr/>
          <p:nvPr/>
        </p:nvSpPr>
        <p:spPr>
          <a:xfrm>
            <a:off x="5744936" y="1284514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7665" y="2152647"/>
            <a:ext cx="359229" cy="470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4100" y="225062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2879" y="1330778"/>
            <a:ext cx="647700" cy="65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3986" y="1406978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1686" y="30480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7836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0136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2751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05008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048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</a:t>
            </a:r>
            <a:r>
              <a:rPr lang="en-US" dirty="0" smtClean="0"/>
              <a:t> = 4</a:t>
            </a:r>
            <a:endParaRPr lang="en-US" dirty="0"/>
          </a:p>
        </p:txBody>
      </p:sp>
      <p:cxnSp>
        <p:nvCxnSpPr>
          <p:cNvPr id="19" name="Curved Connector 18"/>
          <p:cNvCxnSpPr>
            <a:stCxn id="13" idx="2"/>
            <a:endCxn id="15" idx="0"/>
          </p:cNvCxnSpPr>
          <p:nvPr/>
        </p:nvCxnSpPr>
        <p:spPr>
          <a:xfrm rot="5400000">
            <a:off x="5944961" y="3209925"/>
            <a:ext cx="609600" cy="9715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07580" y="49308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83730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36030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9258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7457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1" idx="2"/>
            <a:endCxn id="23" idx="0"/>
          </p:cNvCxnSpPr>
          <p:nvPr/>
        </p:nvCxnSpPr>
        <p:spPr>
          <a:xfrm rot="5400000">
            <a:off x="5740855" y="5092762"/>
            <a:ext cx="609600" cy="9715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54686" y="4909066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2"/>
            <a:endCxn id="24" idx="0"/>
          </p:cNvCxnSpPr>
          <p:nvPr/>
        </p:nvCxnSpPr>
        <p:spPr>
          <a:xfrm flipH="1">
            <a:off x="7443108" y="5251966"/>
            <a:ext cx="435428" cy="63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5" idx="0"/>
          </p:cNvCxnSpPr>
          <p:nvPr/>
        </p:nvCxnSpPr>
        <p:spPr>
          <a:xfrm>
            <a:off x="7878536" y="5251966"/>
            <a:ext cx="402771" cy="63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60723" y="4922282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95408" y="587206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73042" y="587206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stCxn id="32" idx="2"/>
            <a:endCxn id="33" idx="0"/>
          </p:cNvCxnSpPr>
          <p:nvPr/>
        </p:nvCxnSpPr>
        <p:spPr>
          <a:xfrm rot="5400000">
            <a:off x="6848477" y="5535964"/>
            <a:ext cx="606878" cy="653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93181" y="6324600"/>
            <a:ext cx="126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= {R}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84547" y="6324600"/>
            <a:ext cx="126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= {R,R’}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  <p:bldP spid="32" grpId="0" animBg="1"/>
      <p:bldP spid="33" grpId="0" animBg="1"/>
      <p:bldP spid="33" grpId="1" animBg="1"/>
      <p:bldP spid="34" grpId="0" animBg="1"/>
      <p:bldP spid="34" grpId="1" animBg="1"/>
      <p:bldP spid="38" grpId="0"/>
      <p:bldP spid="38" grpId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Analysis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Rectangle</a:t>
            </a:r>
          </a:p>
          <a:p>
            <a:pPr lvl="1"/>
            <a:r>
              <a:rPr lang="en-US" dirty="0" smtClean="0"/>
              <a:t>4 coordinates </a:t>
            </a:r>
            <a:r>
              <a:rPr lang="en-US" dirty="0"/>
              <a:t>are enough to uniquely </a:t>
            </a:r>
            <a:r>
              <a:rPr lang="en-US" dirty="0" smtClean="0"/>
              <a:t>determine it </a:t>
            </a:r>
            <a:r>
              <a:rPr lang="en-US" dirty="0"/>
              <a:t>(the x and y coordinates of the lower-left and </a:t>
            </a:r>
            <a:r>
              <a:rPr lang="en-US" dirty="0" smtClean="0"/>
              <a:t>upper-right corners).</a:t>
            </a:r>
          </a:p>
          <a:p>
            <a:pPr lvl="1"/>
            <a:r>
              <a:rPr lang="en-US" dirty="0" smtClean="0"/>
              <a:t>examine </a:t>
            </a:r>
            <a:r>
              <a:rPr lang="en-US" dirty="0"/>
              <a:t>segments on a line (1-d space) </a:t>
            </a:r>
            <a:r>
              <a:rPr lang="en-US" dirty="0" smtClean="0"/>
              <a:t>instead of </a:t>
            </a:r>
            <a:r>
              <a:rPr lang="en-US" dirty="0"/>
              <a:t>rectangles in the plane (2-d space), and </a:t>
            </a:r>
            <a:r>
              <a:rPr lang="en-US" dirty="0" smtClean="0"/>
              <a:t>transform </a:t>
            </a:r>
            <a:r>
              <a:rPr lang="en-US" dirty="0" smtClean="0"/>
              <a:t>the </a:t>
            </a:r>
            <a:r>
              <a:rPr lang="en-US" dirty="0"/>
              <a:t>segments into points in a 2-d space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Each </a:t>
            </a:r>
            <a:r>
              <a:rPr lang="en-US" dirty="0" smtClean="0"/>
              <a:t>segment is </a:t>
            </a:r>
            <a:r>
              <a:rPr lang="en-US" dirty="0"/>
              <a:t>uniquely determined by (</a:t>
            </a:r>
            <a:r>
              <a:rPr lang="en-US" i="1" dirty="0" err="1"/>
              <a:t>xstart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xend</a:t>
            </a:r>
            <a:r>
              <a:rPr lang="en-US" dirty="0"/>
              <a:t>), the </a:t>
            </a:r>
            <a:r>
              <a:rPr lang="en-US" dirty="0" smtClean="0"/>
              <a:t>coordinates of </a:t>
            </a:r>
            <a:r>
              <a:rPr lang="en-US" dirty="0"/>
              <a:t>its start and end points</a:t>
            </a:r>
            <a:r>
              <a:rPr lang="en-US" dirty="0" smtClean="0"/>
              <a:t>.</a:t>
            </a:r>
          </a:p>
          <a:p>
            <a:pPr lvl="2"/>
            <a:r>
              <a:rPr lang="en-US" i="1" dirty="0" smtClean="0"/>
              <a:t>Density(D)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number </a:t>
            </a:r>
            <a:r>
              <a:rPr lang="en-US" dirty="0" smtClean="0"/>
              <a:t>of segments </a:t>
            </a:r>
            <a:r>
              <a:rPr lang="en-US" dirty="0"/>
              <a:t>that contain </a:t>
            </a:r>
            <a:r>
              <a:rPr lang="en-US" dirty="0" smtClean="0"/>
              <a:t>a given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search performance in query of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200400" cy="55039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100,000 segments</a:t>
            </a:r>
          </a:p>
          <a:p>
            <a:pPr marL="0" indent="0">
              <a:buNone/>
            </a:pPr>
            <a:r>
              <a:rPr lang="en-US" dirty="0" smtClean="0"/>
              <a:t>total density: 40</a:t>
            </a:r>
          </a:p>
          <a:p>
            <a:r>
              <a:rPr lang="en-US" dirty="0"/>
              <a:t>F</a:t>
            </a:r>
            <a:r>
              <a:rPr lang="en-US" dirty="0" smtClean="0"/>
              <a:t>igure 5.1a </a:t>
            </a:r>
          </a:p>
          <a:p>
            <a:r>
              <a:rPr lang="en-US" sz="2600" dirty="0" smtClean="0"/>
              <a:t>disk accesses=f(large </a:t>
            </a:r>
            <a:r>
              <a:rPr lang="en-US" sz="2600" dirty="0"/>
              <a:t>segment </a:t>
            </a:r>
            <a:r>
              <a:rPr lang="en-US" sz="2600" dirty="0" smtClean="0"/>
              <a:t>density)</a:t>
            </a:r>
          </a:p>
          <a:p>
            <a:pPr lvl="1"/>
            <a:r>
              <a:rPr lang="en-US" dirty="0"/>
              <a:t>large segments account for 10% of the total number of segments </a:t>
            </a:r>
            <a:endParaRPr lang="en-US" dirty="0" smtClean="0"/>
          </a:p>
          <a:p>
            <a:pPr lvl="1"/>
            <a:r>
              <a:rPr lang="en-US" dirty="0" smtClean="0"/>
              <a:t>N1=90,000</a:t>
            </a:r>
          </a:p>
          <a:p>
            <a:pPr lvl="1"/>
            <a:r>
              <a:rPr lang="en-US" dirty="0" smtClean="0"/>
              <a:t>N2=10,000</a:t>
            </a:r>
            <a:endParaRPr lang="en-US" dirty="0"/>
          </a:p>
          <a:p>
            <a:r>
              <a:rPr lang="en-US" dirty="0" smtClean="0"/>
              <a:t>Figure </a:t>
            </a:r>
            <a:r>
              <a:rPr lang="en-US" dirty="0"/>
              <a:t>5.1b </a:t>
            </a:r>
            <a:endParaRPr lang="en-US" dirty="0" smtClean="0"/>
          </a:p>
          <a:p>
            <a:r>
              <a:rPr lang="en-US" sz="2600" dirty="0" smtClean="0"/>
              <a:t>disk accesses= f(small segments)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segment density (D1=5).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200"/>
            <a:ext cx="5404847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search performance in query of </a:t>
            </a:r>
            <a:r>
              <a:rPr lang="en-US" sz="2800" dirty="0" smtClean="0">
                <a:effectLst/>
              </a:rPr>
              <a:t>SEGEMENTs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657600" cy="541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N1 increase, few lengthy segments :</a:t>
            </a:r>
          </a:p>
          <a:p>
            <a:pPr lvl="1"/>
            <a:r>
              <a:rPr lang="en-US" sz="1800" dirty="0" smtClean="0"/>
              <a:t>R+-trees gain a performance improvements of up </a:t>
            </a:r>
            <a:r>
              <a:rPr lang="en-US" sz="1800" dirty="0"/>
              <a:t>to 50</a:t>
            </a:r>
            <a:r>
              <a:rPr lang="en-US" sz="1800" dirty="0" smtClean="0"/>
              <a:t>%.</a:t>
            </a:r>
          </a:p>
          <a:p>
            <a:r>
              <a:rPr lang="en-US" sz="2000" dirty="0" smtClean="0"/>
              <a:t>N2 approaches </a:t>
            </a:r>
            <a:r>
              <a:rPr lang="en-US" sz="2000" dirty="0"/>
              <a:t>the total number of segments, R</a:t>
            </a:r>
            <a:r>
              <a:rPr lang="en-US" sz="2000" dirty="0" smtClean="0"/>
              <a:t>+-trees </a:t>
            </a:r>
            <a:r>
              <a:rPr lang="en-US" sz="2000" dirty="0"/>
              <a:t>will lose </a:t>
            </a:r>
            <a:endParaRPr lang="en-US" sz="2000" dirty="0" smtClean="0"/>
          </a:p>
          <a:p>
            <a:pPr lvl="1"/>
            <a:r>
              <a:rPr lang="en-US" sz="1800" dirty="0" smtClean="0"/>
              <a:t>many </a:t>
            </a:r>
            <a:r>
              <a:rPr lang="en-US" sz="1800" dirty="0"/>
              <a:t>lengthy segments cause a </a:t>
            </a:r>
            <a:r>
              <a:rPr lang="en-US" sz="1800" dirty="0" smtClean="0"/>
              <a:t>lot of </a:t>
            </a:r>
            <a:r>
              <a:rPr lang="en-US" sz="1800" dirty="0"/>
              <a:t>splits to sub-segments.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66799"/>
            <a:ext cx="5257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conclusion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 </a:t>
            </a:r>
            <a:r>
              <a:rPr lang="en-US" dirty="0"/>
              <a:t>of R+-trees compared to </a:t>
            </a:r>
            <a:r>
              <a:rPr lang="en-US" dirty="0" smtClean="0"/>
              <a:t>R-trees </a:t>
            </a:r>
          </a:p>
          <a:p>
            <a:pPr lvl="1"/>
            <a:r>
              <a:rPr lang="en-US" dirty="0" smtClean="0"/>
              <a:t>improve </a:t>
            </a:r>
            <a:r>
              <a:rPr lang="en-US" dirty="0"/>
              <a:t>search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especially in point </a:t>
            </a:r>
            <a:r>
              <a:rPr lang="en-US" dirty="0"/>
              <a:t>queries, </a:t>
            </a:r>
            <a:r>
              <a:rPr lang="en-US" dirty="0" smtClean="0"/>
              <a:t>more </a:t>
            </a:r>
            <a:r>
              <a:rPr lang="en-US" dirty="0"/>
              <a:t>than 50% savings in disk accesses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R-trees suffer in the case of few, large data objects</a:t>
            </a:r>
          </a:p>
          <a:p>
            <a:pPr lvl="3"/>
            <a:r>
              <a:rPr lang="en-US" dirty="0"/>
              <a:t>force a lot of "forking" during the search.</a:t>
            </a:r>
          </a:p>
          <a:p>
            <a:pPr lvl="2"/>
            <a:r>
              <a:rPr lang="en-US" dirty="0"/>
              <a:t>R+-trees handle these cases easily</a:t>
            </a:r>
          </a:p>
          <a:p>
            <a:pPr lvl="3"/>
            <a:r>
              <a:rPr lang="en-US" dirty="0"/>
              <a:t>they split these large data objects into smaller ones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behaves exactly as a </a:t>
            </a:r>
            <a:r>
              <a:rPr lang="en-US" dirty="0" smtClean="0"/>
              <a:t>K-DB-tree(efficient for indexing </a:t>
            </a:r>
            <a:r>
              <a:rPr lang="en-US" dirty="0"/>
              <a:t>point data</a:t>
            </a:r>
            <a:r>
              <a:rPr lang="en-US" dirty="0" smtClean="0"/>
              <a:t>) </a:t>
            </a:r>
            <a:r>
              <a:rPr lang="en-US" dirty="0"/>
              <a:t>in the case where the data is </a:t>
            </a:r>
            <a:r>
              <a:rPr lang="en-US" dirty="0" smtClean="0"/>
              <a:t>points instead </a:t>
            </a:r>
            <a:r>
              <a:rPr lang="en-US" dirty="0"/>
              <a:t>of non-zero area objects (rectangles</a:t>
            </a:r>
            <a:r>
              <a:rPr lang="en-US" dirty="0" smtClean="0"/>
              <a:t>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6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Future work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Experimentation </a:t>
            </a:r>
            <a:r>
              <a:rPr lang="en-US" dirty="0"/>
              <a:t>through simulation to </a:t>
            </a:r>
            <a:r>
              <a:rPr lang="en-US" dirty="0" smtClean="0"/>
              <a:t>verify the </a:t>
            </a:r>
            <a:r>
              <a:rPr lang="en-US" dirty="0"/>
              <a:t>analytical results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Extension </a:t>
            </a:r>
            <a:r>
              <a:rPr lang="en-US" dirty="0"/>
              <a:t>of the analysis for rectangles on </a:t>
            </a:r>
            <a:r>
              <a:rPr lang="en-US" dirty="0" smtClean="0"/>
              <a:t>a plane </a:t>
            </a:r>
            <a:r>
              <a:rPr lang="en-US" dirty="0"/>
              <a:t>(2-d), and eventually for spaces of </a:t>
            </a:r>
            <a:r>
              <a:rPr lang="en-US" dirty="0" smtClean="0"/>
              <a:t>arbitrary dimensionality.</a:t>
            </a:r>
          </a:p>
          <a:p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and experimentation with </a:t>
            </a:r>
            <a:r>
              <a:rPr lang="en-US" dirty="0" smtClean="0"/>
              <a:t>alternative methods </a:t>
            </a:r>
            <a:r>
              <a:rPr lang="en-US" dirty="0"/>
              <a:t>for partitioning a node and </a:t>
            </a:r>
            <a:r>
              <a:rPr lang="en-US" dirty="0" smtClean="0"/>
              <a:t>compacting an </a:t>
            </a:r>
            <a:r>
              <a:rPr lang="en-US" dirty="0"/>
              <a:t>R+-tree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Comparison </a:t>
            </a:r>
            <a:r>
              <a:rPr lang="en-US" dirty="0"/>
              <a:t>of R- and R+-trees with </a:t>
            </a:r>
            <a:r>
              <a:rPr lang="en-US" dirty="0" smtClean="0"/>
              <a:t>other methods </a:t>
            </a:r>
            <a:r>
              <a:rPr lang="en-US" dirty="0"/>
              <a:t>for handling multi-dimensional objects.</a:t>
            </a:r>
          </a:p>
        </p:txBody>
      </p:sp>
    </p:spTree>
    <p:extLst>
      <p:ext uri="{BB962C8B-B14F-4D97-AF65-F5344CB8AC3E}">
        <p14:creationId xmlns:p14="http://schemas.microsoft.com/office/powerpoint/2010/main" val="10323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Multi-dimensional data in application areas</a:t>
            </a:r>
          </a:p>
          <a:p>
            <a:pPr lvl="1"/>
            <a:r>
              <a:rPr lang="en-US" dirty="0" smtClean="0"/>
              <a:t>Cartography</a:t>
            </a:r>
          </a:p>
          <a:p>
            <a:pPr lvl="1"/>
            <a:r>
              <a:rPr lang="en-US" dirty="0" smtClean="0"/>
              <a:t>CAD(Computer-Aided Design)</a:t>
            </a:r>
          </a:p>
          <a:p>
            <a:pPr lvl="1"/>
            <a:r>
              <a:rPr lang="en-US" dirty="0" smtClean="0"/>
              <a:t>Computer Vision and robotics</a:t>
            </a:r>
          </a:p>
          <a:p>
            <a:pPr lvl="1"/>
            <a:r>
              <a:rPr lang="en-US" dirty="0" smtClean="0"/>
              <a:t>Rule indexing in expert database systems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924903" cy="224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3048000"/>
            <a:ext cx="3162901" cy="222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87" y="3239583"/>
            <a:ext cx="4030809" cy="28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77" y="1219200"/>
            <a:ext cx="8686800" cy="960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5124754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DBMS with multi-dimensional data</a:t>
            </a:r>
          </a:p>
          <a:p>
            <a:pPr lvl="1"/>
            <a:r>
              <a:rPr lang="en-US" dirty="0" smtClean="0"/>
              <a:t>Addressed operations</a:t>
            </a:r>
          </a:p>
          <a:p>
            <a:pPr lvl="2"/>
            <a:r>
              <a:rPr lang="en-US" dirty="0" smtClean="0"/>
              <a:t>Point queries</a:t>
            </a:r>
          </a:p>
          <a:p>
            <a:pPr lvl="3"/>
            <a:r>
              <a:rPr lang="en-US" dirty="0"/>
              <a:t>Given a point in the space, </a:t>
            </a:r>
            <a:r>
              <a:rPr lang="en-US" dirty="0" smtClean="0"/>
              <a:t>find all </a:t>
            </a:r>
            <a:r>
              <a:rPr lang="en-US" dirty="0"/>
              <a:t>objects that contain it</a:t>
            </a:r>
            <a:endParaRPr lang="en-US" dirty="0" smtClean="0"/>
          </a:p>
          <a:p>
            <a:pPr lvl="2"/>
            <a:r>
              <a:rPr lang="en-US" dirty="0" smtClean="0"/>
              <a:t>Region queries</a:t>
            </a:r>
          </a:p>
          <a:p>
            <a:pPr lvl="3"/>
            <a:r>
              <a:rPr lang="en-US" dirty="0"/>
              <a:t>Given a region (query window</a:t>
            </a:r>
            <a:r>
              <a:rPr lang="en-US" dirty="0" smtClean="0"/>
              <a:t>), find </a:t>
            </a:r>
            <a:r>
              <a:rPr lang="en-US" dirty="0"/>
              <a:t>all objects that intersect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Un- addressed operations</a:t>
            </a:r>
          </a:p>
          <a:p>
            <a:pPr lvl="2"/>
            <a:r>
              <a:rPr lang="en-US" dirty="0" smtClean="0"/>
              <a:t>Insertion</a:t>
            </a:r>
          </a:p>
          <a:p>
            <a:pPr lvl="2"/>
            <a:r>
              <a:rPr lang="en-US" dirty="0" smtClean="0"/>
              <a:t>Deletion</a:t>
            </a:r>
          </a:p>
          <a:p>
            <a:pPr lvl="2"/>
            <a:r>
              <a:rPr lang="en-US" dirty="0" smtClean="0"/>
              <a:t>modification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3429000" y="4572000"/>
            <a:ext cx="3581400" cy="16002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 support in dynamic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Survey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of multi-dimensional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Points</a:t>
            </a:r>
            <a:endParaRPr lang="en-US" dirty="0" smtClean="0"/>
          </a:p>
          <a:p>
            <a:pPr lvl="1"/>
            <a:r>
              <a:rPr lang="en-US" dirty="0" smtClean="0"/>
              <a:t>Rectangles</a:t>
            </a:r>
          </a:p>
          <a:p>
            <a:pPr lvl="2"/>
            <a:r>
              <a:rPr lang="en-US" dirty="0" smtClean="0"/>
              <a:t>Circles, polygons and other complex objects can be reduced to </a:t>
            </a:r>
            <a:r>
              <a:rPr lang="en-US" dirty="0" smtClean="0"/>
              <a:t>rectangles(MBRs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Points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 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whole space into </a:t>
            </a:r>
            <a:r>
              <a:rPr lang="en-US" b="1" dirty="0" smtClean="0">
                <a:solidFill>
                  <a:srgbClr val="FF0000"/>
                </a:solidFill>
              </a:rPr>
              <a:t>disjoint</a:t>
            </a:r>
            <a:r>
              <a:rPr lang="en-US" b="1" dirty="0" smtClean="0"/>
              <a:t> </a:t>
            </a:r>
            <a:r>
              <a:rPr lang="en-US" dirty="0" smtClean="0"/>
              <a:t>sub-regions </a:t>
            </a:r>
          </a:p>
          <a:p>
            <a:pPr lvl="2"/>
            <a:r>
              <a:rPr lang="en-US" dirty="0" smtClean="0"/>
              <a:t>each sub-region contains </a:t>
            </a:r>
            <a:r>
              <a:rPr lang="en-US" dirty="0"/>
              <a:t>no more than </a:t>
            </a:r>
            <a:r>
              <a:rPr lang="en-US" i="1" dirty="0"/>
              <a:t>C </a:t>
            </a:r>
            <a:r>
              <a:rPr lang="en-US" dirty="0" smtClean="0"/>
              <a:t>points </a:t>
            </a:r>
          </a:p>
          <a:p>
            <a:pPr lvl="2"/>
            <a:r>
              <a:rPr lang="en-US" dirty="0"/>
              <a:t>usually </a:t>
            </a:r>
            <a:r>
              <a:rPr lang="en-US" i="1" dirty="0" smtClean="0"/>
              <a:t>C </a:t>
            </a:r>
            <a:r>
              <a:rPr lang="en-US" dirty="0" smtClean="0"/>
              <a:t>= 1 /the </a:t>
            </a:r>
            <a:r>
              <a:rPr lang="en-US" dirty="0"/>
              <a:t>capacity of a disk </a:t>
            </a:r>
            <a:r>
              <a:rPr lang="en-US" dirty="0" smtClean="0"/>
              <a:t>page(number </a:t>
            </a:r>
            <a:r>
              <a:rPr lang="en-US" dirty="0"/>
              <a:t>of data records the page can </a:t>
            </a:r>
            <a:r>
              <a:rPr lang="en-US" dirty="0" smtClean="0"/>
              <a:t>hold)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Insertion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Split</a:t>
            </a:r>
            <a:r>
              <a:rPr lang="en-US" dirty="0" smtClean="0"/>
              <a:t>: further partition of a region</a:t>
            </a:r>
          </a:p>
          <a:p>
            <a:pPr lvl="3"/>
            <a:r>
              <a:rPr lang="en-US" dirty="0" smtClean="0"/>
              <a:t>introduce a hyper-plane and divided region into disjoint sub-regions</a:t>
            </a:r>
          </a:p>
        </p:txBody>
      </p:sp>
    </p:spTree>
    <p:extLst>
      <p:ext uri="{BB962C8B-B14F-4D97-AF65-F5344CB8AC3E}">
        <p14:creationId xmlns:p14="http://schemas.microsoft.com/office/powerpoint/2010/main" val="8509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Attribute of Split</a:t>
            </a:r>
            <a:endParaRPr lang="en-US" dirty="0"/>
          </a:p>
          <a:p>
            <a:pPr lvl="1"/>
            <a:r>
              <a:rPr lang="en-US" dirty="0" smtClean="0"/>
              <a:t>Position of Hyper-plane</a:t>
            </a:r>
            <a:endParaRPr lang="en-US" dirty="0"/>
          </a:p>
          <a:p>
            <a:pPr lvl="2"/>
            <a:r>
              <a:rPr lang="en-US" dirty="0" smtClean="0"/>
              <a:t>Fixed</a:t>
            </a:r>
          </a:p>
          <a:p>
            <a:pPr lvl="3"/>
            <a:r>
              <a:rPr lang="en-US" dirty="0" smtClean="0"/>
              <a:t>Hyper-plane is predetermined</a:t>
            </a:r>
          </a:p>
          <a:p>
            <a:pPr lvl="2"/>
            <a:r>
              <a:rPr lang="en-US" dirty="0" smtClean="0"/>
              <a:t>Adaptable</a:t>
            </a:r>
          </a:p>
          <a:p>
            <a:pPr lvl="3"/>
            <a:r>
              <a:rPr lang="en-US" dirty="0" smtClean="0"/>
              <a:t>Let the data point determine the position of the hyper-plane</a:t>
            </a:r>
          </a:p>
          <a:p>
            <a:pPr lvl="1"/>
            <a:r>
              <a:rPr lang="en-US" dirty="0" smtClean="0"/>
              <a:t>Dimensionality</a:t>
            </a:r>
          </a:p>
          <a:p>
            <a:pPr lvl="2"/>
            <a:r>
              <a:rPr lang="en-US" dirty="0" smtClean="0"/>
              <a:t>One hyper-plane</a:t>
            </a:r>
          </a:p>
          <a:p>
            <a:pPr lvl="2"/>
            <a:r>
              <a:rPr lang="en-US" dirty="0" smtClean="0"/>
              <a:t>K hyper-plane</a:t>
            </a:r>
          </a:p>
          <a:p>
            <a:pPr lvl="1"/>
            <a:r>
              <a:rPr lang="en-US" dirty="0" smtClean="0"/>
              <a:t>Locality</a:t>
            </a:r>
          </a:p>
          <a:p>
            <a:pPr lvl="2"/>
            <a:r>
              <a:rPr lang="en-US" dirty="0" smtClean="0"/>
              <a:t>Grid method: split all regions in this direction</a:t>
            </a:r>
          </a:p>
          <a:p>
            <a:pPr lvl="2"/>
            <a:r>
              <a:rPr lang="en-US" dirty="0" err="1" smtClean="0"/>
              <a:t>Brickwall</a:t>
            </a:r>
            <a:r>
              <a:rPr lang="en-US" dirty="0" smtClean="0"/>
              <a:t> method: split only the region that need to be spitted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36" y="2057400"/>
            <a:ext cx="5772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Rectangles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(1) transform </a:t>
            </a:r>
            <a:r>
              <a:rPr lang="en-US" dirty="0"/>
              <a:t>the rectangles </a:t>
            </a:r>
            <a:r>
              <a:rPr lang="en-US" dirty="0" smtClean="0"/>
              <a:t>into points </a:t>
            </a:r>
            <a:r>
              <a:rPr lang="en-US" dirty="0"/>
              <a:t>in a space of higher </a:t>
            </a:r>
            <a:r>
              <a:rPr lang="en-US" dirty="0" smtClean="0"/>
              <a:t>dimensionality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2-d rectangle be considered as 4-d point</a:t>
            </a:r>
          </a:p>
          <a:p>
            <a:pPr lvl="1"/>
            <a:r>
              <a:rPr lang="en-US" dirty="0" smtClean="0"/>
              <a:t>(2) use </a:t>
            </a:r>
            <a:r>
              <a:rPr lang="en-US" i="1" dirty="0"/>
              <a:t>space filling </a:t>
            </a:r>
            <a:r>
              <a:rPr lang="en-US" i="1" dirty="0" smtClean="0"/>
              <a:t>curves</a:t>
            </a:r>
            <a:r>
              <a:rPr lang="en-US" dirty="0" smtClean="0"/>
              <a:t> </a:t>
            </a:r>
            <a:r>
              <a:rPr lang="en-US" dirty="0"/>
              <a:t>to map </a:t>
            </a:r>
            <a:r>
              <a:rPr lang="en-US" dirty="0" smtClean="0"/>
              <a:t>a k-d </a:t>
            </a:r>
            <a:r>
              <a:rPr lang="en-US" dirty="0"/>
              <a:t>space onto a 1-d </a:t>
            </a:r>
            <a:r>
              <a:rPr lang="en-US" dirty="0" smtClean="0"/>
              <a:t>space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transform </a:t>
            </a:r>
            <a:r>
              <a:rPr lang="en-US" dirty="0"/>
              <a:t>k-dimensional objects </a:t>
            </a:r>
            <a:r>
              <a:rPr lang="en-US" dirty="0" smtClean="0"/>
              <a:t>to line </a:t>
            </a:r>
            <a:r>
              <a:rPr lang="en-US" dirty="0" smtClean="0"/>
              <a:t>segments, using </a:t>
            </a:r>
            <a:r>
              <a:rPr lang="en-US" dirty="0"/>
              <a:t>the so-called </a:t>
            </a:r>
            <a:r>
              <a:rPr lang="en-US" i="1" dirty="0" smtClean="0"/>
              <a:t>z-transform. </a:t>
            </a:r>
          </a:p>
          <a:p>
            <a:pPr lvl="2"/>
            <a:r>
              <a:rPr lang="en-US" dirty="0" smtClean="0"/>
              <a:t>preserve </a:t>
            </a:r>
            <a:r>
              <a:rPr lang="en-US" dirty="0"/>
              <a:t>the </a:t>
            </a:r>
            <a:r>
              <a:rPr lang="en-US" dirty="0" smtClean="0"/>
              <a:t>distance</a:t>
            </a:r>
            <a:endParaRPr lang="en-US" dirty="0" smtClean="0"/>
          </a:p>
          <a:p>
            <a:pPr lvl="3"/>
            <a:r>
              <a:rPr lang="en-US" dirty="0" smtClean="0"/>
              <a:t>points </a:t>
            </a:r>
            <a:r>
              <a:rPr lang="en-US" dirty="0"/>
              <a:t>that are close in the </a:t>
            </a:r>
            <a:r>
              <a:rPr lang="en-US" dirty="0" smtClean="0"/>
              <a:t>k-d space </a:t>
            </a:r>
            <a:r>
              <a:rPr lang="en-US" dirty="0"/>
              <a:t>are likely to be close in the </a:t>
            </a:r>
            <a:r>
              <a:rPr lang="en-US" dirty="0" smtClean="0"/>
              <a:t>1-d transformed space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5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(3) </a:t>
            </a:r>
            <a:r>
              <a:rPr lang="en-US" dirty="0"/>
              <a:t>divide the original space into appropriate sub-regions 	</a:t>
            </a:r>
          </a:p>
          <a:p>
            <a:pPr lvl="2"/>
            <a:r>
              <a:rPr lang="en-US" b="1" dirty="0" smtClean="0"/>
              <a:t>Disjoint regions</a:t>
            </a:r>
            <a:r>
              <a:rPr lang="en-US" dirty="0" smtClean="0"/>
              <a:t>: any of the methods </a:t>
            </a:r>
            <a:r>
              <a:rPr lang="en-US" dirty="0"/>
              <a:t>for points could be used for </a:t>
            </a:r>
            <a:r>
              <a:rPr lang="en-US" dirty="0" smtClean="0"/>
              <a:t>rectangles</a:t>
            </a:r>
          </a:p>
          <a:p>
            <a:pPr lvl="3"/>
            <a:r>
              <a:rPr lang="en-US" dirty="0" smtClean="0"/>
              <a:t>rectangle intersect a splitting hyper-plane</a:t>
            </a:r>
          </a:p>
          <a:p>
            <a:pPr lvl="4"/>
            <a:r>
              <a:rPr lang="en-US" dirty="0" smtClean="0"/>
              <a:t>Solution: cut the offending rectangle in two pieces and tag the pieces, to indicate that they belong to the same rectangle.</a:t>
            </a:r>
          </a:p>
          <a:p>
            <a:pPr lvl="4"/>
            <a:r>
              <a:rPr lang="en-US" dirty="0" smtClean="0"/>
              <a:t>Splitting hyper-planes can be of arbitrary orientation(not necessarily parallel to the axes).</a:t>
            </a:r>
            <a:endParaRPr lang="en-US" dirty="0"/>
          </a:p>
          <a:p>
            <a:pPr lvl="2"/>
            <a:r>
              <a:rPr lang="en-US" b="1" dirty="0" smtClean="0"/>
              <a:t>Overlapping regions</a:t>
            </a:r>
            <a:r>
              <a:rPr lang="en-US" dirty="0" smtClean="0"/>
              <a:t>:</a:t>
            </a:r>
            <a:endParaRPr lang="en-US" dirty="0"/>
          </a:p>
          <a:p>
            <a:pPr lvl="3"/>
            <a:r>
              <a:rPr lang="en-US" dirty="0" err="1" smtClean="0"/>
              <a:t>Guttman</a:t>
            </a:r>
            <a:r>
              <a:rPr lang="en-US" dirty="0" smtClean="0"/>
              <a:t> proposed R-Trees</a:t>
            </a:r>
          </a:p>
          <a:p>
            <a:pPr lvl="4"/>
            <a:r>
              <a:rPr lang="en-US" dirty="0" smtClean="0"/>
              <a:t>extension of B-trees for multi-dimensional objects that are either points or regions.</a:t>
            </a:r>
          </a:p>
          <a:p>
            <a:pPr lvl="4"/>
            <a:r>
              <a:rPr lang="en-US" dirty="0" smtClean="0"/>
              <a:t>Guarantee that the space utilization is at least 50%.</a:t>
            </a:r>
          </a:p>
          <a:p>
            <a:pPr lvl="4"/>
            <a:r>
              <a:rPr lang="en-US" dirty="0" smtClean="0"/>
              <a:t>if R-Trees are built using the dynamic insertion algorithms, the structure may provide excessive space overlap and "dead-space" in the nodes that result in bad performance. (R+-tree address this problem)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1111</TotalTime>
  <Words>1582</Words>
  <Application>Microsoft Office PowerPoint</Application>
  <PresentationFormat>On-screen Show (4:3)</PresentationFormat>
  <Paragraphs>346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Trek</vt:lpstr>
      <vt:lpstr>Equation</vt:lpstr>
      <vt:lpstr>The R+-Tree: A Dynamic Index for Multi-Dimensional Objects</vt:lpstr>
      <vt:lpstr>Introduction</vt:lpstr>
      <vt:lpstr>PowerPoint Presentation</vt:lpstr>
      <vt:lpstr>PowerPoint Presentation</vt:lpstr>
      <vt:lpstr>Survey</vt:lpstr>
      <vt:lpstr>Points</vt:lpstr>
      <vt:lpstr>PowerPoint Presentation</vt:lpstr>
      <vt:lpstr>Rectangles</vt:lpstr>
      <vt:lpstr>PowerPoint Presentation</vt:lpstr>
      <vt:lpstr>R Tree</vt:lpstr>
      <vt:lpstr>R-tree</vt:lpstr>
      <vt:lpstr>PowerPoint Presentation</vt:lpstr>
      <vt:lpstr>R+ tree</vt:lpstr>
      <vt:lpstr>R+ tree</vt:lpstr>
      <vt:lpstr>R+ tree</vt:lpstr>
      <vt:lpstr>Search</vt:lpstr>
      <vt:lpstr>Insert</vt:lpstr>
      <vt:lpstr>Deletion</vt:lpstr>
      <vt:lpstr>Node Splitting</vt:lpstr>
      <vt:lpstr>Node Splitting</vt:lpstr>
      <vt:lpstr>Node Splitting</vt:lpstr>
      <vt:lpstr>Packing Algorithm</vt:lpstr>
      <vt:lpstr>Partition</vt:lpstr>
      <vt:lpstr>Pack</vt:lpstr>
      <vt:lpstr>Analysis</vt:lpstr>
      <vt:lpstr>search performance in query of points</vt:lpstr>
      <vt:lpstr>search performance in query of SEGEMENTs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R+-Tree: A Dynamic Index for Multi-Dimensional Objects</dc:title>
  <dc:creator>Xunfei Jiang</dc:creator>
  <cp:lastModifiedBy>Xunfei Jiang</cp:lastModifiedBy>
  <cp:revision>122</cp:revision>
  <dcterms:created xsi:type="dcterms:W3CDTF">2006-08-16T00:00:00Z</dcterms:created>
  <dcterms:modified xsi:type="dcterms:W3CDTF">2013-02-21T21:10:01Z</dcterms:modified>
</cp:coreProperties>
</file>