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5" r:id="rId28"/>
    <p:sldId id="281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69545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The R+-Tree: A Dynamic Index for Multi-Dimensional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743200"/>
            <a:ext cx="7848600" cy="2667000"/>
          </a:xfrm>
        </p:spPr>
        <p:txBody>
          <a:bodyPr>
            <a:normAutofit/>
          </a:bodyPr>
          <a:lstStyle/>
          <a:p>
            <a:pPr algn="ctr"/>
            <a:r>
              <a:rPr lang="en-US" sz="2000" dirty="0" err="1"/>
              <a:t>Timos</a:t>
            </a:r>
            <a:r>
              <a:rPr lang="en-US" sz="2000" dirty="0"/>
              <a:t> </a:t>
            </a:r>
            <a:r>
              <a:rPr lang="en-US" sz="2000" dirty="0" err="1"/>
              <a:t>Sellis</a:t>
            </a:r>
            <a:r>
              <a:rPr lang="en-US" sz="2000" dirty="0"/>
              <a:t> (</a:t>
            </a:r>
            <a:r>
              <a:rPr lang="en-US" sz="2000" i="1" dirty="0"/>
              <a:t>University of Maryland - College Park)</a:t>
            </a:r>
          </a:p>
          <a:p>
            <a:pPr algn="ctr"/>
            <a:r>
              <a:rPr lang="en-US" sz="2000" dirty="0"/>
              <a:t>Nick </a:t>
            </a:r>
            <a:r>
              <a:rPr lang="en-US" sz="2000" dirty="0" err="1"/>
              <a:t>Roussopoulos</a:t>
            </a:r>
            <a:r>
              <a:rPr lang="en-US" sz="2000" dirty="0"/>
              <a:t> (</a:t>
            </a:r>
            <a:r>
              <a:rPr lang="en-US" sz="2000" i="1" dirty="0"/>
              <a:t>University of Maryland - College Park)</a:t>
            </a:r>
          </a:p>
          <a:p>
            <a:pPr algn="ctr"/>
            <a:r>
              <a:rPr lang="en-US" sz="2000" dirty="0"/>
              <a:t>Christos </a:t>
            </a:r>
            <a:r>
              <a:rPr lang="en-US" sz="2000" dirty="0" err="1"/>
              <a:t>Faloutsos</a:t>
            </a:r>
            <a:r>
              <a:rPr lang="en-US" sz="2000" dirty="0"/>
              <a:t> (</a:t>
            </a:r>
            <a:r>
              <a:rPr lang="en-US" sz="2000" i="1" dirty="0"/>
              <a:t>Carnegie Mellon University)</a:t>
            </a:r>
          </a:p>
          <a:p>
            <a:endParaRPr lang="en-US" i="1" dirty="0"/>
          </a:p>
          <a:p>
            <a:endParaRPr lang="en-US" i="1" dirty="0"/>
          </a:p>
          <a:p>
            <a:pPr algn="r"/>
            <a:r>
              <a:rPr lang="en-US" sz="2000" i="1" dirty="0"/>
              <a:t>Presenter:  </a:t>
            </a:r>
            <a:r>
              <a:rPr lang="en-US" sz="2000" i="1" dirty="0" err="1"/>
              <a:t>Xunfei</a:t>
            </a:r>
            <a:r>
              <a:rPr lang="en-US" sz="2000" i="1" dirty="0"/>
              <a:t> Jiang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2613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4495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R-tree</a:t>
            </a:r>
          </a:p>
          <a:p>
            <a:pPr lvl="1"/>
            <a:r>
              <a:rPr lang="en-US" dirty="0"/>
              <a:t>Extension of B-tree in k-dimensions</a:t>
            </a:r>
          </a:p>
          <a:p>
            <a:pPr lvl="1"/>
            <a:r>
              <a:rPr lang="en-US" dirty="0"/>
              <a:t>Height-balanced tree</a:t>
            </a:r>
          </a:p>
          <a:p>
            <a:pPr lvl="1"/>
            <a:r>
              <a:rPr lang="en-US" dirty="0"/>
              <a:t>Components</a:t>
            </a:r>
          </a:p>
          <a:p>
            <a:pPr lvl="2"/>
            <a:r>
              <a:rPr lang="en-US" dirty="0"/>
              <a:t>Intermediate nodes: grouping rectangles</a:t>
            </a:r>
          </a:p>
          <a:p>
            <a:pPr lvl="2"/>
            <a:r>
              <a:rPr lang="en-US" dirty="0"/>
              <a:t>leaf nodes: data objects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Each intermediate node encloses all rectangles that are correspond to lower level nodes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57200"/>
            <a:ext cx="4191000" cy="388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088" y="4419600"/>
            <a:ext cx="4077312" cy="21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7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4038600" cy="4525963"/>
          </a:xfrm>
        </p:spPr>
        <p:txBody>
          <a:bodyPr/>
          <a:lstStyle/>
          <a:p>
            <a:r>
              <a:rPr lang="en-US" dirty="0"/>
              <a:t>Coverage</a:t>
            </a:r>
          </a:p>
          <a:p>
            <a:pPr lvl="1"/>
            <a:r>
              <a:rPr lang="en-US" dirty="0"/>
              <a:t>The total area of all the rectangles associated with the nodes of that level.</a:t>
            </a:r>
          </a:p>
          <a:p>
            <a:r>
              <a:rPr lang="en-US" dirty="0"/>
              <a:t>Overlap</a:t>
            </a:r>
          </a:p>
          <a:p>
            <a:pPr lvl="1"/>
            <a:r>
              <a:rPr lang="en-US" dirty="0"/>
              <a:t>the total area contained within two or more nodes.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057400"/>
            <a:ext cx="3905250" cy="3886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29200" y="2286000"/>
            <a:ext cx="2133600" cy="990600"/>
          </a:xfrm>
          <a:prstGeom prst="rect">
            <a:avLst/>
          </a:prstGeom>
          <a:noFill/>
          <a:ln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629400" y="2133600"/>
            <a:ext cx="1371600" cy="1447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29400" y="2286000"/>
            <a:ext cx="533400" cy="990600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1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4495800" cy="49228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Efficient R-tree </a:t>
            </a:r>
          </a:p>
          <a:p>
            <a:pPr lvl="1"/>
            <a:r>
              <a:rPr lang="en-US" dirty="0"/>
              <a:t>Minimize coverage</a:t>
            </a:r>
          </a:p>
          <a:p>
            <a:pPr lvl="2"/>
            <a:r>
              <a:rPr lang="en-US" dirty="0"/>
              <a:t>reduce dead space(i.e. empty space)</a:t>
            </a:r>
          </a:p>
          <a:p>
            <a:pPr lvl="1"/>
            <a:r>
              <a:rPr lang="en-US" dirty="0"/>
              <a:t>Minimize overlap</a:t>
            </a:r>
          </a:p>
          <a:p>
            <a:pPr lvl="2"/>
            <a:r>
              <a:rPr lang="en-US" dirty="0" err="1"/>
              <a:t>E.g</a:t>
            </a:r>
            <a:r>
              <a:rPr lang="en-US" dirty="0"/>
              <a:t>: search window w result in search both nodes A and B</a:t>
            </a:r>
          </a:p>
          <a:p>
            <a:r>
              <a:rPr lang="en-US" dirty="0"/>
              <a:t>Zero overlap &amp; coverage?</a:t>
            </a:r>
          </a:p>
          <a:p>
            <a:pPr lvl="1"/>
            <a:r>
              <a:rPr lang="en-US" dirty="0"/>
              <a:t>Achievable for data points that are  known in advance</a:t>
            </a:r>
          </a:p>
          <a:p>
            <a:pPr lvl="1"/>
            <a:r>
              <a:rPr lang="en-US" dirty="0"/>
              <a:t>Zero overlap is not attainable for region objects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600200"/>
            <a:ext cx="3801006" cy="4029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562121"/>
            <a:ext cx="266808" cy="2572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68686" y="1905000"/>
            <a:ext cx="2133600" cy="1066800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0" y="1828800"/>
            <a:ext cx="1371600" cy="1447800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6200000">
            <a:off x="3015564" y="5214036"/>
            <a:ext cx="603662" cy="2062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>
            <a:scene3d>
              <a:camera prst="orthographicFront">
                <a:rot lat="3300000" lon="0" rev="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partition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80115" y="5905499"/>
            <a:ext cx="1066800" cy="527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Zero overlap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5029200" y="5753100"/>
            <a:ext cx="1457802" cy="533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R+ Tree</a:t>
            </a:r>
          </a:p>
        </p:txBody>
      </p:sp>
    </p:spTree>
    <p:extLst>
      <p:ext uri="{BB962C8B-B14F-4D97-AF65-F5344CB8AC3E}">
        <p14:creationId xmlns:p14="http://schemas.microsoft.com/office/powerpoint/2010/main" val="30520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R+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4343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Whenever a data rectangle at a lower level overlaps with another rectangle, decompose it into two non-overlapping sub-rectangles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Rectangle G is split into two sub-rectangles: one contained in node A; the other contained in node P.</a:t>
            </a:r>
          </a:p>
          <a:p>
            <a:r>
              <a:rPr lang="en-US" dirty="0"/>
              <a:t>Pros and cons:</a:t>
            </a:r>
          </a:p>
          <a:p>
            <a:pPr lvl="1"/>
            <a:r>
              <a:rPr lang="en-US" dirty="0"/>
              <a:t>time saving on searching</a:t>
            </a:r>
          </a:p>
          <a:p>
            <a:pPr lvl="1"/>
            <a:r>
              <a:rPr lang="en-US" dirty="0"/>
              <a:t>increase space cost</a:t>
            </a:r>
          </a:p>
        </p:txBody>
      </p:sp>
      <p:pic>
        <p:nvPicPr>
          <p:cNvPr id="5" name="Picture 4" descr="figure3.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1524000"/>
            <a:ext cx="3610479" cy="388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9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R+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4343400" cy="655638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32018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 </a:t>
            </a:r>
            <a:r>
              <a:rPr lang="en-US" b="1" dirty="0" err="1"/>
              <a:t>oid</a:t>
            </a:r>
            <a:r>
              <a:rPr lang="en-US" b="1" dirty="0"/>
              <a:t>, RECT)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59222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Leaf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node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5900" y="2516025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Intermediate node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219200" y="3659025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9600" y="4040025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object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52600" y="40400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Bounds of  data objects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09800" y="3659025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587500" y="4421025"/>
          <a:ext cx="3136900" cy="6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600" imgH="241300" progId="Equation.3">
                  <p:embed/>
                </p:oleObj>
              </mc:Choice>
              <mc:Fallback>
                <p:oleObj name="Equation" r:id="rId2" imgW="1244600" imgH="2413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421025"/>
                        <a:ext cx="3136900" cy="60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715000" y="3125625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 p, RECT)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715000" y="3582825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05600" y="3582825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876800" y="396382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 to a lower level node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0" y="3963825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Rectangle that encloses the nodes in lower level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5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R+ tree</a:t>
            </a:r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304800" y="1219200"/>
            <a:ext cx="8686800" cy="4860925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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</a:t>
            </a:r>
          </a:p>
          <a:p>
            <a:pPr lvl="1"/>
            <a:r>
              <a:rPr lang="en-US" dirty="0"/>
              <a:t>(1) For each entry (</a:t>
            </a:r>
            <a:r>
              <a:rPr lang="en-US" i="1" dirty="0"/>
              <a:t>p, RECT ) in an intermediate </a:t>
            </a:r>
            <a:r>
              <a:rPr lang="en-US" dirty="0"/>
              <a:t>node, the sub-tree rooted at the node pointed to by </a:t>
            </a:r>
            <a:r>
              <a:rPr lang="en-US" i="1" dirty="0"/>
              <a:t>p contains a rectangle R if and only if R is </a:t>
            </a:r>
            <a:r>
              <a:rPr lang="en-US" dirty="0"/>
              <a:t>covered by </a:t>
            </a:r>
            <a:r>
              <a:rPr lang="en-US" i="1" dirty="0"/>
              <a:t>RECT. </a:t>
            </a:r>
          </a:p>
          <a:p>
            <a:pPr lvl="2"/>
            <a:r>
              <a:rPr lang="en-US" i="1" dirty="0"/>
              <a:t>Exception: R is a rectangle at a leaf node  -&gt; R </a:t>
            </a:r>
            <a:r>
              <a:rPr lang="en-US" dirty="0"/>
              <a:t>must just overlap with </a:t>
            </a:r>
            <a:r>
              <a:rPr lang="en-US" i="1" dirty="0"/>
              <a:t>RECT.</a:t>
            </a:r>
          </a:p>
          <a:p>
            <a:pPr lvl="1"/>
            <a:endParaRPr lang="en-US" i="1" dirty="0"/>
          </a:p>
          <a:p>
            <a:pPr lvl="1"/>
            <a:r>
              <a:rPr lang="en-US" dirty="0"/>
              <a:t>(2) For any two entries (</a:t>
            </a:r>
            <a:r>
              <a:rPr lang="en-US" i="1" dirty="0"/>
              <a:t>p</a:t>
            </a:r>
            <a:r>
              <a:rPr lang="en-US" sz="1000" i="1" dirty="0"/>
              <a:t>1</a:t>
            </a:r>
            <a:r>
              <a:rPr lang="en-US" i="1" dirty="0"/>
              <a:t>,RECT</a:t>
            </a:r>
            <a:r>
              <a:rPr lang="en-US" sz="1100" i="1" dirty="0"/>
              <a:t>1</a:t>
            </a:r>
            <a:r>
              <a:rPr lang="en-US" i="1" dirty="0"/>
              <a:t>) and 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sz="1100" i="1" dirty="0"/>
              <a:t>2</a:t>
            </a:r>
            <a:r>
              <a:rPr lang="en-US" i="1" dirty="0"/>
              <a:t>,RECT</a:t>
            </a:r>
            <a:r>
              <a:rPr lang="en-US" sz="1100" i="1" dirty="0"/>
              <a:t>2</a:t>
            </a:r>
            <a:r>
              <a:rPr lang="en-US" i="1" dirty="0"/>
              <a:t>) of an intermediate node, the overlap </a:t>
            </a:r>
            <a:r>
              <a:rPr lang="en-US" dirty="0"/>
              <a:t>between </a:t>
            </a:r>
            <a:r>
              <a:rPr lang="en-US" i="1" dirty="0"/>
              <a:t>RECT</a:t>
            </a:r>
            <a:r>
              <a:rPr lang="en-US" sz="1100" i="1" dirty="0"/>
              <a:t>1 </a:t>
            </a:r>
            <a:r>
              <a:rPr lang="en-US" i="1" dirty="0"/>
              <a:t>and RECT</a:t>
            </a:r>
            <a:r>
              <a:rPr lang="en-US" sz="1100" i="1" dirty="0"/>
              <a:t>2</a:t>
            </a:r>
            <a:r>
              <a:rPr lang="en-US" sz="400" i="1" dirty="0"/>
              <a:t>  </a:t>
            </a:r>
            <a:r>
              <a:rPr lang="en-US" i="1" dirty="0"/>
              <a:t>is zero.</a:t>
            </a:r>
          </a:p>
          <a:p>
            <a:pPr lvl="1"/>
            <a:endParaRPr lang="en-US" i="1" dirty="0"/>
          </a:p>
          <a:p>
            <a:pPr lvl="1"/>
            <a:r>
              <a:rPr lang="en-US" dirty="0"/>
              <a:t>(3) The root has at least two children unless it is a leaf.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(4) All leaves are at the same level.</a:t>
            </a:r>
            <a:endParaRPr kumimoji="0" lang="en-US" sz="5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4343400" cy="47847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81200"/>
            <a:ext cx="4191000" cy="4485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30" y="2105132"/>
            <a:ext cx="3610479" cy="388674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34200" y="2362200"/>
            <a:ext cx="457200" cy="10668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05000" y="1436133"/>
            <a:ext cx="19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Search(R,W)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1447800"/>
            <a:ext cx="158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Search(P,W)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35" y="2895600"/>
            <a:ext cx="266808" cy="257279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3581400" y="1600200"/>
            <a:ext cx="2743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410270" y="1620799"/>
            <a:ext cx="2743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734566" y="1479676"/>
            <a:ext cx="173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Search(H,W)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7117052" y="1634239"/>
            <a:ext cx="27434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79145" y="149529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06740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4" grpId="0" animBg="1"/>
      <p:bldP spid="15" grpId="0" animBg="1"/>
      <p:bldP spid="16" grpId="0"/>
      <p:bldP spid="17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Insert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88531"/>
            <a:ext cx="4114800" cy="4546191"/>
          </a:xfrm>
          <a:prstGeom prst="rect">
            <a:avLst/>
          </a:prstGeom>
        </p:spPr>
      </p:pic>
      <p:pic>
        <p:nvPicPr>
          <p:cNvPr id="6" name="Picture 5" descr="figure3.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32927" y="1088531"/>
            <a:ext cx="3610479" cy="33181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400799" y="3200400"/>
            <a:ext cx="4514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IR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50901" y="4582886"/>
            <a:ext cx="6740699" cy="1817914"/>
            <a:chOff x="2250901" y="4582886"/>
            <a:chExt cx="6740699" cy="1817914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2992937" y="4887686"/>
              <a:ext cx="1835161" cy="12083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2250901" y="4582886"/>
              <a:ext cx="6740699" cy="1817914"/>
              <a:chOff x="2133600" y="4582886"/>
              <a:chExt cx="6740699" cy="181791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599498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056698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543232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016761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1336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5908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2992937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466466" y="6096000"/>
                <a:ext cx="572134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G1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1910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6482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134734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782411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7912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2484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734934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8299172" y="6096000"/>
                <a:ext cx="575127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G2</a:t>
                </a:r>
              </a:p>
            </p:txBody>
          </p:sp>
          <p:cxnSp>
            <p:nvCxnSpPr>
              <p:cNvPr id="33" name="Straight Arrow Connector 32"/>
              <p:cNvCxnSpPr>
                <a:endCxn id="21" idx="0"/>
              </p:cNvCxnSpPr>
              <p:nvPr/>
            </p:nvCxnSpPr>
            <p:spPr>
              <a:xfrm flipH="1">
                <a:off x="4419600" y="4887686"/>
                <a:ext cx="865700" cy="120831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26" idx="0"/>
              </p:cNvCxnSpPr>
              <p:nvPr/>
            </p:nvCxnSpPr>
            <p:spPr>
              <a:xfrm>
                <a:off x="5771832" y="4887686"/>
                <a:ext cx="247968" cy="120831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>
                <a:endCxn id="24" idx="0"/>
              </p:cNvCxnSpPr>
              <p:nvPr/>
            </p:nvCxnSpPr>
            <p:spPr>
              <a:xfrm>
                <a:off x="6245361" y="4887686"/>
                <a:ext cx="1807349" cy="120831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Rectangle 45"/>
          <p:cNvSpPr/>
          <p:nvPr/>
        </p:nvSpPr>
        <p:spPr>
          <a:xfrm>
            <a:off x="6270933" y="1752600"/>
            <a:ext cx="4514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600200" y="5791200"/>
            <a:ext cx="2631901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xplosion 1 48"/>
          <p:cNvSpPr/>
          <p:nvPr/>
        </p:nvSpPr>
        <p:spPr>
          <a:xfrm>
            <a:off x="0" y="5791200"/>
            <a:ext cx="2362200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SplitNode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9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046 L 0.06598 0.00949 C 0.09532 0.01412 0.12327 0.12986 0.1158 0.21944 L 0.09879 0.42014 " pathEditMode="relative" rAng="387983" ptsTypes="FfFF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8" y="2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0.00023 L -0.21563 -0.03241 C -0.3099 -0.04607 -0.44636 0.12708 -0.45955 0.28241 L -0.48907 0.63194 " pathEditMode="relative" rAng="387983" ptsTypes="FfFF">
                                      <p:cBhvr>
                                        <p:cTn id="4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44" y="3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46" grpId="0" animBg="1"/>
      <p:bldP spid="46" grpId="1" animBg="1"/>
      <p:bldP spid="47" grpId="0" animBg="1"/>
      <p:bldP spid="47" grpId="1" animBg="1"/>
      <p:bldP spid="49" grpId="0" animBg="1"/>
      <p:bldP spid="4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7620000" y="4953000"/>
            <a:ext cx="1397532" cy="685800"/>
          </a:xfrm>
          <a:prstGeom prst="rect">
            <a:avLst/>
          </a:prstGeom>
          <a:solidFill>
            <a:schemeClr val="accent1">
              <a:alpha val="0"/>
            </a:schemeClr>
          </a:solidFill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Deletion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43000"/>
            <a:ext cx="3877033" cy="4993909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276833" y="1197429"/>
            <a:ext cx="6740699" cy="1817914"/>
            <a:chOff x="2250901" y="4582886"/>
            <a:chExt cx="6740699" cy="1817914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2992937" y="4887686"/>
              <a:ext cx="1835161" cy="12083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2250901" y="4582886"/>
              <a:ext cx="6740699" cy="1817914"/>
              <a:chOff x="2133600" y="4582886"/>
              <a:chExt cx="6740699" cy="181791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599498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056698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543232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016761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1336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5908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992937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466466" y="6096000"/>
                <a:ext cx="572134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G1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1910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6482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134734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782411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7912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2484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734934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299172" y="6096000"/>
                <a:ext cx="575127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G2</a:t>
                </a:r>
              </a:p>
            </p:txBody>
          </p:sp>
          <p:cxnSp>
            <p:nvCxnSpPr>
              <p:cNvPr id="24" name="Straight Arrow Connector 23"/>
              <p:cNvCxnSpPr>
                <a:endCxn id="16" idx="0"/>
              </p:cNvCxnSpPr>
              <p:nvPr/>
            </p:nvCxnSpPr>
            <p:spPr>
              <a:xfrm flipH="1">
                <a:off x="4419600" y="4887686"/>
                <a:ext cx="865700" cy="120831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20" idx="0"/>
              </p:cNvCxnSpPr>
              <p:nvPr/>
            </p:nvCxnSpPr>
            <p:spPr>
              <a:xfrm>
                <a:off x="5771832" y="4887686"/>
                <a:ext cx="247968" cy="120831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endCxn id="19" idx="0"/>
              </p:cNvCxnSpPr>
              <p:nvPr/>
            </p:nvCxnSpPr>
            <p:spPr>
              <a:xfrm>
                <a:off x="6245361" y="4887686"/>
                <a:ext cx="1807349" cy="120831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2215951" y="3654967"/>
            <a:ext cx="6740699" cy="1817914"/>
            <a:chOff x="2127967" y="3759698"/>
            <a:chExt cx="6740699" cy="1817914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2870003" y="4064498"/>
              <a:ext cx="1835161" cy="12083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2127967" y="3759698"/>
              <a:ext cx="6740699" cy="1817914"/>
              <a:chOff x="2133600" y="4582886"/>
              <a:chExt cx="6740699" cy="181791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599498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056698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543232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016761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1336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5908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992937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1910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6482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134734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782411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7912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2484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734934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8299172" y="6096000"/>
                <a:ext cx="575127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G2</a:t>
                </a:r>
              </a:p>
            </p:txBody>
          </p:sp>
          <p:cxnSp>
            <p:nvCxnSpPr>
              <p:cNvPr id="46" name="Straight Arrow Connector 45"/>
              <p:cNvCxnSpPr>
                <a:endCxn id="38" idx="0"/>
              </p:cNvCxnSpPr>
              <p:nvPr/>
            </p:nvCxnSpPr>
            <p:spPr>
              <a:xfrm flipH="1">
                <a:off x="4419600" y="4887686"/>
                <a:ext cx="865700" cy="120831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endCxn id="42" idx="0"/>
              </p:cNvCxnSpPr>
              <p:nvPr/>
            </p:nvCxnSpPr>
            <p:spPr>
              <a:xfrm>
                <a:off x="5771832" y="4887686"/>
                <a:ext cx="247968" cy="120831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endCxn id="41" idx="0"/>
              </p:cNvCxnSpPr>
              <p:nvPr/>
            </p:nvCxnSpPr>
            <p:spPr>
              <a:xfrm>
                <a:off x="6245361" y="4887686"/>
                <a:ext cx="1807349" cy="120831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Down Arrow 49"/>
          <p:cNvSpPr/>
          <p:nvPr/>
        </p:nvSpPr>
        <p:spPr>
          <a:xfrm>
            <a:off x="5506567" y="3015343"/>
            <a:ext cx="228600" cy="6396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15065" y="3200400"/>
            <a:ext cx="1420302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 G1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2232406" y="3654967"/>
            <a:ext cx="6147710" cy="1817914"/>
            <a:chOff x="2127967" y="3759698"/>
            <a:chExt cx="6147710" cy="1817914"/>
          </a:xfrm>
        </p:grpSpPr>
        <p:cxnSp>
          <p:nvCxnSpPr>
            <p:cNvPr id="53" name="Straight Arrow Connector 52"/>
            <p:cNvCxnSpPr/>
            <p:nvPr/>
          </p:nvCxnSpPr>
          <p:spPr>
            <a:xfrm flipH="1">
              <a:off x="2870003" y="4064498"/>
              <a:ext cx="1835161" cy="120831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2127967" y="3759698"/>
              <a:ext cx="6147710" cy="1817914"/>
              <a:chOff x="2133600" y="4582886"/>
              <a:chExt cx="6147710" cy="1817914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4599498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056698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5543232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016761" y="4582886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1336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5908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992937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41910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6482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134734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</a:t>
                </a: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82411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57912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248400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734934" y="60960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</a:t>
                </a:r>
              </a:p>
            </p:txBody>
          </p:sp>
          <p:cxnSp>
            <p:nvCxnSpPr>
              <p:cNvPr id="70" name="Straight Arrow Connector 69"/>
              <p:cNvCxnSpPr>
                <a:endCxn id="62" idx="0"/>
              </p:cNvCxnSpPr>
              <p:nvPr/>
            </p:nvCxnSpPr>
            <p:spPr>
              <a:xfrm flipH="1">
                <a:off x="4419600" y="4887686"/>
                <a:ext cx="865700" cy="120831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endCxn id="66" idx="0"/>
              </p:cNvCxnSpPr>
              <p:nvPr/>
            </p:nvCxnSpPr>
            <p:spPr>
              <a:xfrm>
                <a:off x="5771832" y="4887686"/>
                <a:ext cx="247968" cy="120831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endCxn id="65" idx="0"/>
              </p:cNvCxnSpPr>
              <p:nvPr/>
            </p:nvCxnSpPr>
            <p:spPr>
              <a:xfrm>
                <a:off x="6245361" y="4887686"/>
                <a:ext cx="1807349" cy="1208314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Rectangle 72"/>
          <p:cNvSpPr/>
          <p:nvPr/>
        </p:nvSpPr>
        <p:spPr>
          <a:xfrm>
            <a:off x="5919340" y="3200400"/>
            <a:ext cx="1420302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 G2</a:t>
            </a:r>
          </a:p>
        </p:txBody>
      </p:sp>
      <p:sp>
        <p:nvSpPr>
          <p:cNvPr id="75" name="Explosion 1 74"/>
          <p:cNvSpPr/>
          <p:nvPr/>
        </p:nvSpPr>
        <p:spPr>
          <a:xfrm>
            <a:off x="6858000" y="5791200"/>
            <a:ext cx="2100567" cy="8382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ADJUST</a:t>
            </a:r>
          </a:p>
        </p:txBody>
      </p:sp>
    </p:spTree>
    <p:extLst>
      <p:ext uri="{BB962C8B-B14F-4D97-AF65-F5344CB8AC3E}">
        <p14:creationId xmlns:p14="http://schemas.microsoft.com/office/powerpoint/2010/main" val="146482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50" grpId="0" animBg="1"/>
      <p:bldP spid="51" grpId="0" animBg="1"/>
      <p:bldP spid="51" grpId="1" animBg="1"/>
      <p:bldP spid="73" grpId="0" animBg="1"/>
      <p:bldP spid="73" grpId="2" animBg="1"/>
      <p:bldP spid="7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effectLst/>
              </a:rPr>
              <a:t>Node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05800" cy="55626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i="1" dirty="0"/>
              <a:t>Input</a:t>
            </a:r>
            <a:r>
              <a:rPr lang="en-US" sz="1800" dirty="0"/>
              <a:t>: A node </a:t>
            </a:r>
            <a:r>
              <a:rPr lang="en-US" sz="1800" i="1" dirty="0"/>
              <a:t>R </a:t>
            </a:r>
            <a:r>
              <a:rPr lang="en-US" sz="1800" dirty="0"/>
              <a:t>(leaf or intermediate)</a:t>
            </a:r>
          </a:p>
          <a:p>
            <a:pPr marL="457200" lvl="1" indent="0">
              <a:buNone/>
            </a:pPr>
            <a:r>
              <a:rPr lang="en-US" sz="1800" i="1" dirty="0"/>
              <a:t>Output</a:t>
            </a:r>
            <a:r>
              <a:rPr lang="en-US" sz="1800" dirty="0"/>
              <a:t>: The new R+-tree</a:t>
            </a:r>
          </a:p>
          <a:p>
            <a:pPr marL="457200" lvl="1" indent="0">
              <a:buNone/>
            </a:pPr>
            <a:r>
              <a:rPr lang="en-US" sz="1800" i="1" dirty="0"/>
              <a:t>Method</a:t>
            </a:r>
            <a:r>
              <a:rPr lang="en-US" sz="1800" dirty="0"/>
              <a:t>: </a:t>
            </a:r>
            <a:r>
              <a:rPr lang="en-US" sz="1800" b="1" dirty="0">
                <a:solidFill>
                  <a:srgbClr val="00B0F0"/>
                </a:solidFill>
              </a:rPr>
              <a:t>[SN1]Find a partition for the node to be split, [SN2]create two new nodes and, if needed, [SN3]propagate the split upward and downward</a:t>
            </a:r>
          </a:p>
          <a:p>
            <a:pPr lvl="1"/>
            <a:r>
              <a:rPr lang="en-US" dirty="0"/>
              <a:t>SN1. [</a:t>
            </a:r>
            <a:r>
              <a:rPr lang="en-US" u="sng" dirty="0"/>
              <a:t>Find a Partition</a:t>
            </a:r>
            <a:r>
              <a:rPr lang="en-US" dirty="0"/>
              <a:t>]</a:t>
            </a:r>
          </a:p>
          <a:p>
            <a:pPr lvl="2"/>
            <a:r>
              <a:rPr lang="en-US" sz="2000" dirty="0"/>
              <a:t>Partition </a:t>
            </a:r>
            <a:r>
              <a:rPr lang="en-US" sz="2000" i="1" dirty="0"/>
              <a:t>R </a:t>
            </a:r>
            <a:r>
              <a:rPr lang="en-US" sz="2000" dirty="0"/>
              <a:t>using the </a:t>
            </a:r>
            <a:r>
              <a:rPr lang="en-US" sz="2000" b="1" dirty="0"/>
              <a:t>Partition </a:t>
            </a:r>
            <a:r>
              <a:rPr lang="en-US" sz="2000" dirty="0"/>
              <a:t>routine of the </a:t>
            </a:r>
            <a:r>
              <a:rPr lang="en-US" sz="2000" b="1" dirty="0"/>
              <a:t>Pack </a:t>
            </a:r>
            <a:r>
              <a:rPr lang="en-US" sz="2000" dirty="0"/>
              <a:t>algorithm (see next section). </a:t>
            </a:r>
          </a:p>
          <a:p>
            <a:pPr lvl="2"/>
            <a:r>
              <a:rPr lang="en-US" sz="2000" dirty="0"/>
              <a:t>Partition node R (p, RECT), let </a:t>
            </a:r>
            <a:r>
              <a:rPr lang="en-US" sz="2000" i="1" dirty="0"/>
              <a:t>S</a:t>
            </a:r>
            <a:r>
              <a:rPr lang="en-US" sz="2000" dirty="0"/>
              <a:t>1 and </a:t>
            </a:r>
            <a:r>
              <a:rPr lang="en-US" sz="2000" i="1" dirty="0"/>
              <a:t>S</a:t>
            </a:r>
            <a:r>
              <a:rPr lang="en-US" sz="2000" dirty="0"/>
              <a:t>2 denote the two sub-regions resulting after the partition. Create two nodes:</a:t>
            </a:r>
          </a:p>
          <a:p>
            <a:pPr lvl="3"/>
            <a:r>
              <a:rPr lang="en-US" sz="1600" i="1" dirty="0"/>
              <a:t>n</a:t>
            </a:r>
            <a:r>
              <a:rPr lang="en-US" sz="1600" dirty="0"/>
              <a:t>1=(</a:t>
            </a:r>
            <a:r>
              <a:rPr lang="en-US" sz="1600" i="1" dirty="0"/>
              <a:t>p</a:t>
            </a:r>
            <a:r>
              <a:rPr lang="en-US" sz="1600" dirty="0"/>
              <a:t>1,</a:t>
            </a:r>
            <a:r>
              <a:rPr lang="en-US" sz="1600" i="1" dirty="0"/>
              <a:t>RECT</a:t>
            </a:r>
            <a:r>
              <a:rPr lang="en-US" sz="1600" dirty="0"/>
              <a:t>1)</a:t>
            </a:r>
          </a:p>
          <a:p>
            <a:pPr lvl="3"/>
            <a:r>
              <a:rPr lang="en-US" sz="1600" i="1" dirty="0"/>
              <a:t>n</a:t>
            </a:r>
            <a:r>
              <a:rPr lang="en-US" sz="1600" dirty="0"/>
              <a:t>2=(</a:t>
            </a:r>
            <a:r>
              <a:rPr lang="en-US" sz="1600" i="1" dirty="0"/>
              <a:t>p</a:t>
            </a:r>
            <a:r>
              <a:rPr lang="en-US" sz="1600" dirty="0"/>
              <a:t>2,</a:t>
            </a:r>
            <a:r>
              <a:rPr lang="en-US" sz="1600" i="1" dirty="0"/>
              <a:t>RECT</a:t>
            </a:r>
            <a:r>
              <a:rPr lang="en-US" sz="1600" dirty="0"/>
              <a:t>2)</a:t>
            </a:r>
          </a:p>
          <a:p>
            <a:pPr lvl="3"/>
            <a:r>
              <a:rPr lang="en-US" sz="1200" i="1" dirty="0" err="1"/>
              <a:t>RECTi</a:t>
            </a:r>
            <a:r>
              <a:rPr lang="en-US" sz="1600" dirty="0"/>
              <a:t>=</a:t>
            </a:r>
            <a:r>
              <a:rPr lang="en-US" sz="1200" i="1" dirty="0"/>
              <a:t>RECT ∩ Si</a:t>
            </a:r>
            <a:r>
              <a:rPr lang="en-US" sz="1600" i="1" dirty="0"/>
              <a:t> </a:t>
            </a:r>
            <a:r>
              <a:rPr lang="en-US" sz="1600" dirty="0"/>
              <a:t>(</a:t>
            </a:r>
            <a:r>
              <a:rPr lang="en-US" sz="1600" i="1" dirty="0" err="1"/>
              <a:t>i</a:t>
            </a:r>
            <a:r>
              <a:rPr lang="en-US" sz="1600" dirty="0"/>
              <a:t>=1,2)</a:t>
            </a:r>
          </a:p>
        </p:txBody>
      </p:sp>
      <p:sp>
        <p:nvSpPr>
          <p:cNvPr id="4" name="Rectangle 3"/>
          <p:cNvSpPr/>
          <p:nvPr/>
        </p:nvSpPr>
        <p:spPr>
          <a:xfrm>
            <a:off x="5562600" y="48006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p, RECT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57150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p1, RECT1</a:t>
            </a:r>
          </a:p>
        </p:txBody>
      </p:sp>
      <p:sp>
        <p:nvSpPr>
          <p:cNvPr id="6" name="Rectangle 5"/>
          <p:cNvSpPr/>
          <p:nvPr/>
        </p:nvSpPr>
        <p:spPr>
          <a:xfrm>
            <a:off x="6553200" y="5715000"/>
            <a:ext cx="1600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p2, RECT2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4876800" y="5257800"/>
            <a:ext cx="1219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6096000" y="5257800"/>
            <a:ext cx="12573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00600" y="632678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34200" y="627143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n2</a:t>
            </a:r>
          </a:p>
        </p:txBody>
      </p:sp>
    </p:spTree>
    <p:extLst>
      <p:ext uri="{BB962C8B-B14F-4D97-AF65-F5344CB8AC3E}">
        <p14:creationId xmlns:p14="http://schemas.microsoft.com/office/powerpoint/2010/main" val="173031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Categories</a:t>
            </a:r>
          </a:p>
          <a:p>
            <a:pPr lvl="1"/>
            <a:r>
              <a:rPr lang="en-US" dirty="0"/>
              <a:t>One-dimensional data</a:t>
            </a:r>
          </a:p>
          <a:p>
            <a:pPr lvl="2"/>
            <a:r>
              <a:rPr lang="en-US" dirty="0"/>
              <a:t>Integer</a:t>
            </a:r>
          </a:p>
          <a:p>
            <a:pPr lvl="2"/>
            <a:r>
              <a:rPr lang="en-US" dirty="0"/>
              <a:t>Real numbers</a:t>
            </a:r>
          </a:p>
          <a:p>
            <a:pPr lvl="2"/>
            <a:r>
              <a:rPr lang="en-US" dirty="0"/>
              <a:t>Strings</a:t>
            </a:r>
          </a:p>
          <a:p>
            <a:pPr lvl="1"/>
            <a:r>
              <a:rPr lang="en-US" dirty="0"/>
              <a:t>Multi-dimensional data</a:t>
            </a:r>
          </a:p>
          <a:p>
            <a:pPr lvl="2"/>
            <a:r>
              <a:rPr lang="en-US" dirty="0"/>
              <a:t>Boxes</a:t>
            </a:r>
          </a:p>
          <a:p>
            <a:pPr lvl="2"/>
            <a:r>
              <a:rPr lang="en-US" dirty="0"/>
              <a:t>Polygons</a:t>
            </a:r>
          </a:p>
          <a:p>
            <a:pPr lvl="2"/>
            <a:r>
              <a:rPr lang="en-US" dirty="0"/>
              <a:t>Points in multi-dimensional space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60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Node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3596588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SN2. [</a:t>
            </a:r>
            <a:r>
              <a:rPr lang="en-US" u="sng" dirty="0"/>
              <a:t>Populate New Nodes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Put all the sub-nodes of R into </a:t>
            </a:r>
            <a:r>
              <a:rPr lang="en-US" dirty="0" err="1"/>
              <a:t>n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dirty="0"/>
              <a:t>( </a:t>
            </a:r>
            <a:r>
              <a:rPr lang="en-US" dirty="0" err="1"/>
              <a:t>i</a:t>
            </a:r>
            <a:r>
              <a:rPr lang="en-US" dirty="0"/>
              <a:t> = 1,2 ) </a:t>
            </a:r>
          </a:p>
          <a:p>
            <a:pPr lvl="2"/>
            <a:r>
              <a:rPr lang="en-US" dirty="0"/>
              <a:t>For those nodes(</a:t>
            </a:r>
            <a:r>
              <a:rPr lang="en-US" dirty="0" err="1"/>
              <a:t>pk</a:t>
            </a:r>
            <a:r>
              <a:rPr lang="en-US" dirty="0"/>
              <a:t>, </a:t>
            </a:r>
            <a:r>
              <a:rPr lang="en-US" dirty="0" err="1"/>
              <a:t>RECTk</a:t>
            </a:r>
            <a:r>
              <a:rPr lang="en-US" dirty="0"/>
              <a:t>) that overlap with the sub-regions </a:t>
            </a:r>
          </a:p>
          <a:p>
            <a:pPr lvl="3"/>
            <a:r>
              <a:rPr lang="en-US" dirty="0"/>
              <a:t>a) </a:t>
            </a:r>
            <a:r>
              <a:rPr lang="en-US" i="1" dirty="0"/>
              <a:t>R </a:t>
            </a:r>
            <a:r>
              <a:rPr lang="en-US" dirty="0"/>
              <a:t>is a leaf node, put </a:t>
            </a:r>
            <a:r>
              <a:rPr lang="en-US" i="1" dirty="0" err="1"/>
              <a:t>RECTk</a:t>
            </a:r>
            <a:r>
              <a:rPr lang="en-US" i="1" dirty="0"/>
              <a:t> </a:t>
            </a:r>
            <a:r>
              <a:rPr lang="en-US" dirty="0"/>
              <a:t>in both new nodes</a:t>
            </a:r>
          </a:p>
          <a:p>
            <a:pPr lvl="3"/>
            <a:r>
              <a:rPr lang="en-US" dirty="0"/>
              <a:t>b) Otherwise, use </a:t>
            </a:r>
            <a:r>
              <a:rPr lang="en-US" b="1" dirty="0" err="1"/>
              <a:t>SplitNode</a:t>
            </a:r>
            <a:r>
              <a:rPr lang="en-US" b="1" dirty="0"/>
              <a:t> </a:t>
            </a:r>
            <a:r>
              <a:rPr lang="en-US" dirty="0"/>
              <a:t>to recursively split the children nodes along the partition. </a:t>
            </a:r>
          </a:p>
          <a:p>
            <a:pPr lvl="4"/>
            <a:r>
              <a:rPr lang="en-US" dirty="0"/>
              <a:t>Let (</a:t>
            </a:r>
            <a:r>
              <a:rPr lang="en-US" i="1" dirty="0"/>
              <a:t>pk</a:t>
            </a:r>
            <a:r>
              <a:rPr lang="en-US" sz="1000" dirty="0"/>
              <a:t>1</a:t>
            </a:r>
            <a:r>
              <a:rPr lang="en-US" dirty="0"/>
              <a:t>,</a:t>
            </a:r>
            <a:r>
              <a:rPr lang="en-US" i="1" dirty="0"/>
              <a:t>RECTk</a:t>
            </a:r>
            <a:r>
              <a:rPr lang="en-US" sz="1000" dirty="0"/>
              <a:t>1</a:t>
            </a:r>
            <a:r>
              <a:rPr lang="en-US" dirty="0"/>
              <a:t>) and (</a:t>
            </a:r>
            <a:r>
              <a:rPr lang="en-US" i="1" dirty="0"/>
              <a:t>pk</a:t>
            </a:r>
            <a:r>
              <a:rPr lang="en-US" sz="1200" dirty="0"/>
              <a:t>2</a:t>
            </a:r>
            <a:r>
              <a:rPr lang="en-US" dirty="0"/>
              <a:t>,</a:t>
            </a:r>
            <a:r>
              <a:rPr lang="en-US" i="1" dirty="0"/>
              <a:t>RECTk</a:t>
            </a:r>
            <a:r>
              <a:rPr lang="en-US" sz="1200" dirty="0"/>
              <a:t>2</a:t>
            </a:r>
            <a:r>
              <a:rPr lang="en-US" dirty="0"/>
              <a:t>) be the two nodes after splitting (</a:t>
            </a:r>
            <a:r>
              <a:rPr lang="en-US" i="1" dirty="0" err="1"/>
              <a:t>pk</a:t>
            </a:r>
            <a:r>
              <a:rPr lang="en-US" dirty="0" err="1"/>
              <a:t>,</a:t>
            </a:r>
            <a:r>
              <a:rPr lang="en-US" i="1" dirty="0" err="1"/>
              <a:t>RECTk</a:t>
            </a:r>
            <a:r>
              <a:rPr lang="en-US" dirty="0"/>
              <a:t>), where </a:t>
            </a:r>
            <a:r>
              <a:rPr lang="en-US" i="1" dirty="0" err="1"/>
              <a:t>RECTki</a:t>
            </a:r>
            <a:r>
              <a:rPr lang="en-US" i="1" dirty="0"/>
              <a:t> </a:t>
            </a:r>
            <a:r>
              <a:rPr lang="en-US" dirty="0"/>
              <a:t>lies completely in </a:t>
            </a:r>
            <a:r>
              <a:rPr lang="en-US" i="1" dirty="0" err="1"/>
              <a:t>RECTi</a:t>
            </a:r>
            <a:r>
              <a:rPr lang="en-US" i="1" dirty="0"/>
              <a:t> 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=1,2. </a:t>
            </a:r>
          </a:p>
          <a:p>
            <a:pPr lvl="4"/>
            <a:r>
              <a:rPr lang="en-US" dirty="0"/>
              <a:t>Add those two nodes to the corresponding node </a:t>
            </a:r>
            <a:r>
              <a:rPr lang="en-US" i="1" dirty="0" err="1"/>
              <a:t>ni</a:t>
            </a:r>
            <a:r>
              <a:rPr lang="en-US" i="1" dirty="0"/>
              <a:t> 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5246914"/>
            <a:ext cx="2133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18064" y="6063341"/>
            <a:ext cx="359229" cy="470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4564" y="6213021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Rectangle 6"/>
          <p:cNvSpPr/>
          <p:nvPr/>
        </p:nvSpPr>
        <p:spPr>
          <a:xfrm>
            <a:off x="2253343" y="5434692"/>
            <a:ext cx="647700" cy="650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4450" y="5369378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9764" y="583280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14450" y="5246914"/>
            <a:ext cx="1017814" cy="1371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32264" y="5257800"/>
            <a:ext cx="1066800" cy="1371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</a:t>
            </a:r>
            <a:r>
              <a:rPr lang="en-US" dirty="0">
                <a:solidFill>
                  <a:srgbClr val="FF0000"/>
                </a:solidFill>
              </a:rPr>
              <a:t>n2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2400" y="4942114"/>
            <a:ext cx="4800600" cy="1763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038600" y="5736184"/>
            <a:ext cx="1981200" cy="838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15050" y="5758540"/>
            <a:ext cx="2590799" cy="8759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401050" y="503581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91000" y="5772931"/>
            <a:ext cx="30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72450" y="58226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91200" y="5018704"/>
            <a:ext cx="2514600" cy="630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791450" y="507352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14231" y="5799363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912429" y="6140116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34100" y="6240235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67450" y="5833381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81800" y="5160217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43600" y="5147001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279571" y="6231488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74671" y="6179782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60129" y="5812773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85530" y="4942114"/>
            <a:ext cx="2129519" cy="169233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76699" y="507585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42265" y="4924254"/>
            <a:ext cx="2620735" cy="170514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05800" y="53464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4093" y="4942114"/>
            <a:ext cx="48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37161" y="4942114"/>
            <a:ext cx="48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91200" y="5035814"/>
            <a:ext cx="341537" cy="613872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142265" y="5028643"/>
            <a:ext cx="2114550" cy="613872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933268" y="455492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RECTk</a:t>
            </a:r>
            <a:r>
              <a:rPr lang="en-US" sz="900" dirty="0">
                <a:solidFill>
                  <a:srgbClr val="00B050"/>
                </a:solidFill>
              </a:rPr>
              <a:t>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21929" y="4563461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RECTk</a:t>
            </a:r>
            <a:r>
              <a:rPr lang="en-US" sz="900" dirty="0">
                <a:solidFill>
                  <a:srgbClr val="00B050"/>
                </a:solidFill>
              </a:rPr>
              <a:t>2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61931" y="4812659"/>
            <a:ext cx="265340" cy="52153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6721929" y="4924254"/>
            <a:ext cx="326572" cy="222747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06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/>
      <p:bldP spid="33" grpId="0"/>
      <p:bldP spid="34" grpId="0"/>
      <p:bldP spid="35" grpId="0" animBg="1"/>
      <p:bldP spid="36" grpId="0" animBg="1"/>
      <p:bldP spid="37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Node Splitting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b-NO" dirty="0"/>
              <a:t>SN3. [</a:t>
            </a:r>
            <a:r>
              <a:rPr lang="nb-NO" u="sng" dirty="0"/>
              <a:t>Propagate Node Split Upward</a:t>
            </a:r>
            <a:r>
              <a:rPr lang="nb-NO" dirty="0"/>
              <a:t>] </a:t>
            </a:r>
          </a:p>
          <a:p>
            <a:pPr lvl="2"/>
            <a:r>
              <a:rPr lang="en-US" dirty="0"/>
              <a:t>If </a:t>
            </a:r>
            <a:r>
              <a:rPr lang="en-US" i="1" dirty="0"/>
              <a:t>R </a:t>
            </a:r>
            <a:r>
              <a:rPr lang="en-US" dirty="0"/>
              <a:t>is the root, create a new root with only two children, </a:t>
            </a:r>
            <a:r>
              <a:rPr lang="en-US" i="1" dirty="0"/>
              <a:t>n</a:t>
            </a:r>
            <a:r>
              <a:rPr lang="en-US" dirty="0"/>
              <a:t>1 and </a:t>
            </a:r>
            <a:r>
              <a:rPr lang="en-US" i="1" dirty="0"/>
              <a:t>n</a:t>
            </a:r>
            <a:r>
              <a:rPr lang="en-US" dirty="0"/>
              <a:t>2. </a:t>
            </a:r>
          </a:p>
          <a:p>
            <a:pPr lvl="2"/>
            <a:r>
              <a:rPr lang="en-US" dirty="0"/>
              <a:t>Otherwise, let </a:t>
            </a:r>
            <a:r>
              <a:rPr lang="en-US" i="1" dirty="0"/>
              <a:t>PR </a:t>
            </a:r>
            <a:r>
              <a:rPr lang="en-US" dirty="0"/>
              <a:t>be </a:t>
            </a:r>
            <a:r>
              <a:rPr lang="en-US" i="1" dirty="0"/>
              <a:t>R</a:t>
            </a:r>
            <a:r>
              <a:rPr lang="en-US" dirty="0"/>
              <a:t>’s parent node. Replace </a:t>
            </a:r>
            <a:r>
              <a:rPr lang="en-US" i="1" dirty="0"/>
              <a:t>R </a:t>
            </a:r>
            <a:r>
              <a:rPr lang="en-US" dirty="0"/>
              <a:t>in </a:t>
            </a:r>
            <a:r>
              <a:rPr lang="en-US" i="1" dirty="0"/>
              <a:t>PR </a:t>
            </a:r>
            <a:r>
              <a:rPr lang="en-US" dirty="0"/>
              <a:t>with </a:t>
            </a:r>
            <a:r>
              <a:rPr lang="en-US" i="1" dirty="0"/>
              <a:t>n</a:t>
            </a:r>
            <a:r>
              <a:rPr lang="en-US" dirty="0"/>
              <a:t>1 and </a:t>
            </a:r>
            <a:r>
              <a:rPr lang="en-US" i="1" dirty="0"/>
              <a:t>n</a:t>
            </a:r>
            <a:r>
              <a:rPr lang="en-US" dirty="0"/>
              <a:t>2. If </a:t>
            </a:r>
            <a:r>
              <a:rPr lang="en-US" i="1" dirty="0"/>
              <a:t>PR </a:t>
            </a:r>
            <a:r>
              <a:rPr lang="en-US" dirty="0"/>
              <a:t>has now more than </a:t>
            </a:r>
            <a:r>
              <a:rPr lang="en-US" i="1" dirty="0"/>
              <a:t>M </a:t>
            </a:r>
            <a:r>
              <a:rPr lang="en-US" dirty="0"/>
              <a:t>entries, invoke </a:t>
            </a:r>
            <a:r>
              <a:rPr lang="en-US" b="1" dirty="0" err="1"/>
              <a:t>SplitNode</a:t>
            </a:r>
            <a:r>
              <a:rPr lang="en-US" dirty="0"/>
              <a:t>(</a:t>
            </a:r>
            <a:r>
              <a:rPr lang="en-US" i="1" dirty="0"/>
              <a:t>PR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22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Packing Algorithm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>
            <a:normAutofit/>
          </a:bodyPr>
          <a:lstStyle/>
          <a:p>
            <a:r>
              <a:rPr lang="en-US" b="1" dirty="0"/>
              <a:t>Partition</a:t>
            </a:r>
          </a:p>
          <a:p>
            <a:pPr lvl="1"/>
            <a:r>
              <a:rPr lang="en-US" sz="2400" dirty="0"/>
              <a:t>divides the total space occupied by </a:t>
            </a:r>
            <a:r>
              <a:rPr lang="en-US" sz="2400" i="1" dirty="0"/>
              <a:t>N </a:t>
            </a:r>
            <a:r>
              <a:rPr lang="en-US" sz="2400" dirty="0"/>
              <a:t>2-dimensional rectangles by a line parallel to the </a:t>
            </a:r>
            <a:r>
              <a:rPr lang="en-US" sz="2400" i="1" dirty="0"/>
              <a:t>x-</a:t>
            </a:r>
            <a:r>
              <a:rPr lang="en-US" sz="2400" dirty="0"/>
              <a:t>axis(</a:t>
            </a:r>
            <a:r>
              <a:rPr lang="en-US" sz="2400" i="1" dirty="0" err="1"/>
              <a:t>x</a:t>
            </a:r>
            <a:r>
              <a:rPr lang="en-US" sz="2400" dirty="0" err="1"/>
              <a:t>_cut</a:t>
            </a:r>
            <a:r>
              <a:rPr lang="en-US" sz="2400" dirty="0"/>
              <a:t>) or the </a:t>
            </a:r>
            <a:r>
              <a:rPr lang="en-US" sz="2400" i="1" dirty="0"/>
              <a:t>y</a:t>
            </a:r>
            <a:r>
              <a:rPr lang="en-US" sz="2400" dirty="0"/>
              <a:t>-axis (</a:t>
            </a:r>
            <a:r>
              <a:rPr lang="en-US" sz="2400" i="1" dirty="0" err="1"/>
              <a:t>y</a:t>
            </a:r>
            <a:r>
              <a:rPr lang="en-US" sz="2400" dirty="0" err="1"/>
              <a:t>_cut</a:t>
            </a:r>
            <a:r>
              <a:rPr lang="en-US" sz="2400" dirty="0"/>
              <a:t>). </a:t>
            </a:r>
          </a:p>
          <a:p>
            <a:pPr lvl="2"/>
            <a:r>
              <a:rPr lang="en-US" sz="2000" dirty="0"/>
              <a:t>The selection of the </a:t>
            </a:r>
            <a:r>
              <a:rPr lang="en-US" sz="2000" i="1" dirty="0" err="1"/>
              <a:t>x</a:t>
            </a:r>
            <a:r>
              <a:rPr lang="en-US" sz="2000" dirty="0" err="1"/>
              <a:t>_cut</a:t>
            </a:r>
            <a:r>
              <a:rPr lang="en-US" sz="2000" dirty="0"/>
              <a:t> or </a:t>
            </a:r>
            <a:r>
              <a:rPr lang="en-US" sz="2000" i="1" dirty="0" err="1"/>
              <a:t>y</a:t>
            </a:r>
            <a:r>
              <a:rPr lang="en-US" sz="2000" dirty="0" err="1"/>
              <a:t>_cut</a:t>
            </a:r>
            <a:r>
              <a:rPr lang="en-US" sz="2000" dirty="0"/>
              <a:t> is based on one or more of the following </a:t>
            </a:r>
            <a:r>
              <a:rPr lang="en-US" sz="2000" dirty="0" err="1"/>
              <a:t>criterias</a:t>
            </a:r>
            <a:r>
              <a:rPr lang="en-US" sz="2000" dirty="0"/>
              <a:t>:</a:t>
            </a:r>
          </a:p>
          <a:p>
            <a:pPr lvl="3"/>
            <a:r>
              <a:rPr lang="en-US" dirty="0"/>
              <a:t>(1) nearest neighbors</a:t>
            </a:r>
          </a:p>
          <a:p>
            <a:pPr lvl="3"/>
            <a:r>
              <a:rPr lang="en-US" dirty="0"/>
              <a:t>(2) minimal total </a:t>
            </a:r>
            <a:r>
              <a:rPr lang="en-US" i="1" dirty="0"/>
              <a:t>x </a:t>
            </a:r>
            <a:r>
              <a:rPr lang="en-US" dirty="0"/>
              <a:t>− and </a:t>
            </a:r>
            <a:r>
              <a:rPr lang="en-US" i="1" dirty="0"/>
              <a:t>y</a:t>
            </a:r>
            <a:r>
              <a:rPr lang="en-US" dirty="0"/>
              <a:t>-displacement</a:t>
            </a:r>
          </a:p>
          <a:p>
            <a:pPr lvl="3"/>
            <a:r>
              <a:rPr lang="en-US" dirty="0"/>
              <a:t>(3) minimal total space coverage accrued by the two sub-regions</a:t>
            </a:r>
          </a:p>
          <a:p>
            <a:pPr lvl="3"/>
            <a:r>
              <a:rPr lang="en-US" dirty="0"/>
              <a:t>(4) minimal number of rectangle splits.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228600" y="5236028"/>
            <a:ext cx="4419600" cy="914400"/>
          </a:xfrm>
          <a:prstGeom prst="wedgeEllipseCallout">
            <a:avLst>
              <a:gd name="adj1" fmla="val -21088"/>
              <a:gd name="adj2" fmla="val -484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(1)(2)(3) reduce search by reducing the</a:t>
            </a:r>
          </a:p>
          <a:p>
            <a:pPr algn="ctr"/>
            <a:r>
              <a:rPr lang="en-US" dirty="0"/>
              <a:t>coverage of "dead-space".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4953000" y="5323114"/>
            <a:ext cx="3810000" cy="740228"/>
          </a:xfrm>
          <a:prstGeom prst="wedgeEllipseCallout">
            <a:avLst>
              <a:gd name="adj1" fmla="val -32119"/>
              <a:gd name="adj2" fmla="val -4029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(4) confines the height expansion of the R+-tree</a:t>
            </a:r>
          </a:p>
        </p:txBody>
      </p:sp>
    </p:spTree>
    <p:extLst>
      <p:ext uri="{BB962C8B-B14F-4D97-AF65-F5344CB8AC3E}">
        <p14:creationId xmlns:p14="http://schemas.microsoft.com/office/powerpoint/2010/main" val="18081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3414" y="330654"/>
            <a:ext cx="5584371" cy="5769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Partition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10" y="242564"/>
            <a:ext cx="3827127" cy="5083816"/>
          </a:xfrm>
        </p:spPr>
      </p:pic>
      <p:sp>
        <p:nvSpPr>
          <p:cNvPr id="6" name="Rectangle 5"/>
          <p:cNvSpPr/>
          <p:nvPr/>
        </p:nvSpPr>
        <p:spPr>
          <a:xfrm>
            <a:off x="4953000" y="1219199"/>
            <a:ext cx="38862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ff</a:t>
            </a:r>
            <a:r>
              <a:rPr lang="en-US" i="1" dirty="0"/>
              <a:t>: </a:t>
            </a:r>
            <a:r>
              <a:rPr lang="en-US" dirty="0"/>
              <a:t>the capacity of a node or some predefined fraction of it according to some desired loading factor.</a:t>
            </a:r>
          </a:p>
          <a:p>
            <a:endParaRPr lang="en-US" dirty="0"/>
          </a:p>
          <a:p>
            <a:r>
              <a:rPr lang="en-US" b="1" dirty="0"/>
              <a:t>Sweep</a:t>
            </a:r>
            <a:r>
              <a:rPr lang="en-US" dirty="0"/>
              <a:t>: sweeps the space in a fashion parallel to the </a:t>
            </a:r>
            <a:r>
              <a:rPr lang="en-US" i="1" dirty="0"/>
              <a:t>x</a:t>
            </a:r>
            <a:r>
              <a:rPr lang="en-US" dirty="0"/>
              <a:t>- or </a:t>
            </a:r>
            <a:r>
              <a:rPr lang="en-US" i="1" dirty="0"/>
              <a:t>y</a:t>
            </a:r>
            <a:r>
              <a:rPr lang="en-US" dirty="0"/>
              <a:t>- axis.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323114" y="3962400"/>
            <a:ext cx="0" cy="2133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30080" y="5995954"/>
            <a:ext cx="2373086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58542" y="44196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32714" y="50292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05600" y="42291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89814" y="5486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05600" y="5105400"/>
            <a:ext cx="6858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562600" y="3429000"/>
            <a:ext cx="0" cy="29718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181600" y="5867400"/>
            <a:ext cx="27432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53000" y="3810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52658" y="612944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589814" y="6096000"/>
            <a:ext cx="0" cy="33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5285014" y="5867792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88428" y="6129440"/>
            <a:ext cx="402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84272" y="5688177"/>
            <a:ext cx="50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Oy</a:t>
            </a:r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974" y="2663042"/>
            <a:ext cx="3476852" cy="4194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027964" y="6392185"/>
            <a:ext cx="9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ff</a:t>
            </a:r>
            <a:r>
              <a:rPr lang="en-US" dirty="0"/>
              <a:t>=3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562600" y="4191000"/>
            <a:ext cx="1066800" cy="1752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629400" y="4191000"/>
            <a:ext cx="914400" cy="17526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638800" y="5029200"/>
            <a:ext cx="22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104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S’</a:t>
            </a:r>
          </a:p>
        </p:txBody>
      </p:sp>
    </p:spTree>
    <p:extLst>
      <p:ext uri="{BB962C8B-B14F-4D97-AF65-F5344CB8AC3E}">
        <p14:creationId xmlns:p14="http://schemas.microsoft.com/office/powerpoint/2010/main" val="379526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11667 -2.22222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3.33333E-6 -0.1222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3" grpId="0" animBg="1"/>
      <p:bldP spid="14" grpId="0" animBg="1"/>
      <p:bldP spid="15" grpId="0" animBg="1"/>
      <p:bldP spid="16" grpId="0" animBg="1"/>
      <p:bldP spid="17" grpId="0" animBg="1"/>
      <p:bldP spid="25" grpId="0"/>
      <p:bldP spid="26" grpId="0"/>
      <p:bldP spid="33" grpId="0"/>
      <p:bldP spid="34" grpId="0"/>
      <p:bldP spid="36" grpId="0"/>
      <p:bldP spid="24" grpId="0" animBg="1"/>
      <p:bldP spid="27" grpId="0" animBg="1"/>
      <p:bldP spid="30" grpId="0" build="allAtOnce"/>
      <p:bldP spid="31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/>
              </a:rPr>
              <a:t>Pack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4184779" cy="5562600"/>
          </a:xfrm>
        </p:spPr>
      </p:pic>
      <p:sp>
        <p:nvSpPr>
          <p:cNvPr id="5" name="Rectangle 4"/>
          <p:cNvSpPr/>
          <p:nvPr/>
        </p:nvSpPr>
        <p:spPr>
          <a:xfrm>
            <a:off x="5744936" y="1284514"/>
            <a:ext cx="2133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37665" y="2152647"/>
            <a:ext cx="359229" cy="470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" name="Rectangle 6"/>
          <p:cNvSpPr/>
          <p:nvPr/>
        </p:nvSpPr>
        <p:spPr>
          <a:xfrm>
            <a:off x="6134100" y="2250621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6702879" y="1330778"/>
            <a:ext cx="647700" cy="650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5763986" y="1406978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11686" y="3048000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87836" y="4000500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40136" y="4000500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62751" y="4000500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05008" y="4000500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3048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ff</a:t>
            </a:r>
            <a:r>
              <a:rPr lang="en-US" dirty="0"/>
              <a:t> = 4</a:t>
            </a:r>
          </a:p>
        </p:txBody>
      </p:sp>
      <p:cxnSp>
        <p:nvCxnSpPr>
          <p:cNvPr id="19" name="Curved Connector 18"/>
          <p:cNvCxnSpPr>
            <a:stCxn id="13" idx="2"/>
            <a:endCxn id="15" idx="0"/>
          </p:cNvCxnSpPr>
          <p:nvPr/>
        </p:nvCxnSpPr>
        <p:spPr>
          <a:xfrm rot="5400000">
            <a:off x="5944961" y="3209925"/>
            <a:ext cx="609600" cy="9715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76800" y="4724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ff</a:t>
            </a:r>
            <a:r>
              <a:rPr lang="en-US" dirty="0"/>
              <a:t> = 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207580" y="4930837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83730" y="5883337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36030" y="5883337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19258" y="5883337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957457" y="5883337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6" name="Curved Connector 25"/>
          <p:cNvCxnSpPr>
            <a:stCxn id="21" idx="2"/>
            <a:endCxn id="23" idx="0"/>
          </p:cNvCxnSpPr>
          <p:nvPr/>
        </p:nvCxnSpPr>
        <p:spPr>
          <a:xfrm rot="5400000">
            <a:off x="5740855" y="5092762"/>
            <a:ext cx="609600" cy="9715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554686" y="4909066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S’</a:t>
            </a:r>
          </a:p>
        </p:txBody>
      </p:sp>
      <p:cxnSp>
        <p:nvCxnSpPr>
          <p:cNvPr id="29" name="Straight Arrow Connector 28"/>
          <p:cNvCxnSpPr>
            <a:stCxn id="27" idx="2"/>
            <a:endCxn id="24" idx="0"/>
          </p:cNvCxnSpPr>
          <p:nvPr/>
        </p:nvCxnSpPr>
        <p:spPr>
          <a:xfrm flipH="1">
            <a:off x="7443108" y="5251966"/>
            <a:ext cx="435428" cy="631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  <a:endCxn id="25" idx="0"/>
          </p:cNvCxnSpPr>
          <p:nvPr/>
        </p:nvCxnSpPr>
        <p:spPr>
          <a:xfrm>
            <a:off x="7878536" y="5251966"/>
            <a:ext cx="402771" cy="631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860723" y="4922282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R’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95408" y="5872060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473042" y="5872060"/>
            <a:ext cx="647700" cy="342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6" name="Curved Connector 35"/>
          <p:cNvCxnSpPr>
            <a:stCxn id="32" idx="2"/>
            <a:endCxn id="33" idx="0"/>
          </p:cNvCxnSpPr>
          <p:nvPr/>
        </p:nvCxnSpPr>
        <p:spPr>
          <a:xfrm rot="5400000">
            <a:off x="6848477" y="5535964"/>
            <a:ext cx="606878" cy="65315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93181" y="6324600"/>
            <a:ext cx="126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= {R}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84547" y="6324600"/>
            <a:ext cx="126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= {R,R’}</a:t>
            </a:r>
          </a:p>
        </p:txBody>
      </p:sp>
    </p:spTree>
    <p:extLst>
      <p:ext uri="{BB962C8B-B14F-4D97-AF65-F5344CB8AC3E}">
        <p14:creationId xmlns:p14="http://schemas.microsoft.com/office/powerpoint/2010/main" val="107022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3" grpId="0"/>
      <p:bldP spid="20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7" grpId="0" animBg="1"/>
      <p:bldP spid="27" grpId="1" animBg="1"/>
      <p:bldP spid="27" grpId="2" animBg="1"/>
      <p:bldP spid="32" grpId="0" animBg="1"/>
      <p:bldP spid="33" grpId="0" animBg="1"/>
      <p:bldP spid="33" grpId="1" animBg="1"/>
      <p:bldP spid="34" grpId="0" animBg="1"/>
      <p:bldP spid="34" grpId="1" animBg="1"/>
      <p:bldP spid="38" grpId="0"/>
      <p:bldP spid="38" grpId="1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Rectangle</a:t>
            </a:r>
          </a:p>
          <a:p>
            <a:pPr lvl="1"/>
            <a:r>
              <a:rPr lang="en-US" dirty="0"/>
              <a:t>4 coordinates are enough to uniquely determine it (the x and y coordinates of the lower-left and upper-right corners).</a:t>
            </a:r>
          </a:p>
          <a:p>
            <a:pPr lvl="1"/>
            <a:r>
              <a:rPr lang="en-US" dirty="0"/>
              <a:t>examine segments on a line (1-d space) instead of rectangles in the plane (2-d space), and transform the segments into points in a 2-d space.</a:t>
            </a:r>
          </a:p>
          <a:p>
            <a:pPr lvl="2"/>
            <a:r>
              <a:rPr lang="en-US" dirty="0"/>
              <a:t>Each segment is uniquely determined by (</a:t>
            </a:r>
            <a:r>
              <a:rPr lang="en-US" i="1" dirty="0" err="1"/>
              <a:t>xstart</a:t>
            </a:r>
            <a:r>
              <a:rPr lang="en-US" i="1" dirty="0"/>
              <a:t> </a:t>
            </a:r>
            <a:r>
              <a:rPr lang="en-US" dirty="0"/>
              <a:t>, </a:t>
            </a:r>
            <a:r>
              <a:rPr lang="en-US" i="1" dirty="0" err="1"/>
              <a:t>xend</a:t>
            </a:r>
            <a:r>
              <a:rPr lang="en-US" dirty="0"/>
              <a:t>), the coordinates of its start and end points.</a:t>
            </a:r>
          </a:p>
          <a:p>
            <a:pPr lvl="2"/>
            <a:r>
              <a:rPr lang="en-US" i="1" dirty="0"/>
              <a:t>Density(D)</a:t>
            </a:r>
          </a:p>
          <a:p>
            <a:pPr lvl="3"/>
            <a:r>
              <a:rPr lang="en-US" dirty="0"/>
              <a:t>the number of segments that contain a given point</a:t>
            </a:r>
          </a:p>
        </p:txBody>
      </p:sp>
    </p:spTree>
    <p:extLst>
      <p:ext uri="{BB962C8B-B14F-4D97-AF65-F5344CB8AC3E}">
        <p14:creationId xmlns:p14="http://schemas.microsoft.com/office/powerpoint/2010/main" val="2602160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n-US" sz="2800" dirty="0">
                <a:effectLst/>
              </a:rPr>
              <a:t>search performance in query of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3200400" cy="550398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100,000 segments</a:t>
            </a:r>
          </a:p>
          <a:p>
            <a:pPr marL="0" indent="0">
              <a:buNone/>
            </a:pPr>
            <a:r>
              <a:rPr lang="en-US" dirty="0"/>
              <a:t>total density: 40</a:t>
            </a:r>
          </a:p>
          <a:p>
            <a:r>
              <a:rPr lang="en-US" dirty="0"/>
              <a:t>Figure 5.1a </a:t>
            </a:r>
          </a:p>
          <a:p>
            <a:r>
              <a:rPr lang="en-US" sz="2600" dirty="0"/>
              <a:t>disk accesses=f(large segment density)</a:t>
            </a:r>
          </a:p>
          <a:p>
            <a:pPr lvl="1"/>
            <a:r>
              <a:rPr lang="en-US" dirty="0"/>
              <a:t>large segments account for 10% of the total number of segments </a:t>
            </a:r>
          </a:p>
          <a:p>
            <a:pPr lvl="1"/>
            <a:r>
              <a:rPr lang="en-US" dirty="0"/>
              <a:t>N1=90,000</a:t>
            </a:r>
          </a:p>
          <a:p>
            <a:pPr lvl="1"/>
            <a:r>
              <a:rPr lang="en-US" dirty="0"/>
              <a:t>N2=10,000</a:t>
            </a:r>
          </a:p>
          <a:p>
            <a:r>
              <a:rPr lang="en-US" dirty="0"/>
              <a:t>Figure 5.1b </a:t>
            </a:r>
          </a:p>
          <a:p>
            <a:r>
              <a:rPr lang="en-US" sz="2600" dirty="0"/>
              <a:t>disk accesses= f(small segments)</a:t>
            </a:r>
          </a:p>
          <a:p>
            <a:pPr lvl="1"/>
            <a:r>
              <a:rPr lang="en-US" dirty="0"/>
              <a:t>small segment density (D1=5).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219200"/>
            <a:ext cx="5404847" cy="55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0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search performance in query of SEGEMENTs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657600" cy="5410200"/>
          </a:xfrm>
        </p:spPr>
        <p:txBody>
          <a:bodyPr>
            <a:noAutofit/>
          </a:bodyPr>
          <a:lstStyle/>
          <a:p>
            <a:r>
              <a:rPr lang="en-US" sz="2000" dirty="0"/>
              <a:t>N1 increase, few lengthy segments :</a:t>
            </a:r>
          </a:p>
          <a:p>
            <a:pPr lvl="1"/>
            <a:r>
              <a:rPr lang="en-US" sz="1800" dirty="0"/>
              <a:t>R+-trees gain a performance improvements of up to 50%.</a:t>
            </a:r>
          </a:p>
          <a:p>
            <a:r>
              <a:rPr lang="en-US" sz="2000" dirty="0"/>
              <a:t>N2 approaches the total number of segments, R+-trees will lose </a:t>
            </a:r>
          </a:p>
          <a:p>
            <a:pPr lvl="1"/>
            <a:r>
              <a:rPr lang="en-US" sz="1800" dirty="0"/>
              <a:t>many lengthy segments cause a lot of splits to sub-segments.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066799"/>
            <a:ext cx="52578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81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334000"/>
          </a:xfrm>
        </p:spPr>
        <p:txBody>
          <a:bodyPr>
            <a:normAutofit/>
          </a:bodyPr>
          <a:lstStyle/>
          <a:p>
            <a:r>
              <a:rPr lang="en-US" dirty="0"/>
              <a:t>Advantage of R+-trees compared to R-trees </a:t>
            </a:r>
          </a:p>
          <a:p>
            <a:pPr lvl="1"/>
            <a:r>
              <a:rPr lang="en-US" dirty="0"/>
              <a:t>improve search performance</a:t>
            </a:r>
          </a:p>
          <a:p>
            <a:pPr lvl="2"/>
            <a:r>
              <a:rPr lang="en-US" dirty="0"/>
              <a:t>especially in point queries, more than 50% savings in disk accesses.</a:t>
            </a:r>
          </a:p>
          <a:p>
            <a:pPr lvl="2"/>
            <a:r>
              <a:rPr lang="en-US" dirty="0"/>
              <a:t>R-trees suffer in the case of few, large data objects</a:t>
            </a:r>
          </a:p>
          <a:p>
            <a:pPr lvl="3"/>
            <a:r>
              <a:rPr lang="en-US" dirty="0"/>
              <a:t>force a lot of "forking" during the search.</a:t>
            </a:r>
          </a:p>
          <a:p>
            <a:pPr lvl="2"/>
            <a:r>
              <a:rPr lang="en-US" dirty="0"/>
              <a:t>R+-trees handle these cases easily</a:t>
            </a:r>
          </a:p>
          <a:p>
            <a:pPr lvl="3"/>
            <a:r>
              <a:rPr lang="en-US" dirty="0"/>
              <a:t>they split these large data objects into smaller ones.</a:t>
            </a:r>
          </a:p>
          <a:p>
            <a:pPr lvl="1"/>
            <a:r>
              <a:rPr lang="en-US" dirty="0"/>
              <a:t>behaves exactly as a K-DB-tree(efficient for indexing point data) in the case where the data is points instead of non-zero area objects (rectangles).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36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Experimentation through simulation to verify the analytical results.</a:t>
            </a:r>
          </a:p>
          <a:p>
            <a:endParaRPr lang="en-US" dirty="0"/>
          </a:p>
          <a:p>
            <a:r>
              <a:rPr lang="en-US" dirty="0"/>
              <a:t>Extension of the analysis for rectangles on a plane (2-d), and eventually for spaces of arbitrary dimensionality.</a:t>
            </a:r>
          </a:p>
          <a:p>
            <a:endParaRPr lang="en-US" dirty="0"/>
          </a:p>
          <a:p>
            <a:r>
              <a:rPr lang="en-US" dirty="0"/>
              <a:t>Design and experimentation with alternative methods for partitioning a node and compacting an R+-tree.</a:t>
            </a:r>
          </a:p>
          <a:p>
            <a:endParaRPr lang="en-US" dirty="0"/>
          </a:p>
          <a:p>
            <a:r>
              <a:rPr lang="en-US" dirty="0"/>
              <a:t>Comparison of R- and R+-trees with other methods for handling multi-dimensional objects.</a:t>
            </a:r>
          </a:p>
        </p:txBody>
      </p:sp>
    </p:spTree>
    <p:extLst>
      <p:ext uri="{BB962C8B-B14F-4D97-AF65-F5344CB8AC3E}">
        <p14:creationId xmlns:p14="http://schemas.microsoft.com/office/powerpoint/2010/main" val="103233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/>
              <a:t>Multi-dimensional data in application areas</a:t>
            </a:r>
          </a:p>
          <a:p>
            <a:pPr lvl="1"/>
            <a:r>
              <a:rPr lang="en-US" dirty="0"/>
              <a:t>Cartography</a:t>
            </a:r>
          </a:p>
          <a:p>
            <a:pPr lvl="1"/>
            <a:r>
              <a:rPr lang="en-US" dirty="0"/>
              <a:t>CAD(Computer-Aided Design)</a:t>
            </a:r>
          </a:p>
          <a:p>
            <a:pPr lvl="1"/>
            <a:r>
              <a:rPr lang="en-US" dirty="0"/>
              <a:t>Computer Vision and robotics</a:t>
            </a:r>
          </a:p>
          <a:p>
            <a:pPr lvl="1"/>
            <a:r>
              <a:rPr lang="en-US" dirty="0"/>
              <a:t>Rule indexing in expert database systems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3924903" cy="224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800" y="3048000"/>
            <a:ext cx="3162901" cy="222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87" y="3239583"/>
            <a:ext cx="4030809" cy="282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2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377" y="1219200"/>
            <a:ext cx="8686800" cy="9604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Thanks!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14600"/>
            <a:ext cx="5124754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3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DBMS with multi-dimensional data</a:t>
            </a:r>
          </a:p>
          <a:p>
            <a:pPr lvl="1"/>
            <a:r>
              <a:rPr lang="en-US" dirty="0"/>
              <a:t>Addressed operations</a:t>
            </a:r>
          </a:p>
          <a:p>
            <a:pPr lvl="2"/>
            <a:r>
              <a:rPr lang="en-US" dirty="0"/>
              <a:t>Point queries</a:t>
            </a:r>
          </a:p>
          <a:p>
            <a:pPr lvl="3"/>
            <a:r>
              <a:rPr lang="en-US" dirty="0"/>
              <a:t>Given a point in the space, find all objects that contain it</a:t>
            </a:r>
          </a:p>
          <a:p>
            <a:pPr lvl="2"/>
            <a:r>
              <a:rPr lang="en-US" dirty="0"/>
              <a:t>Region queries</a:t>
            </a:r>
          </a:p>
          <a:p>
            <a:pPr lvl="3"/>
            <a:r>
              <a:rPr lang="en-US" dirty="0"/>
              <a:t>Given a region (query window), find all objects that intersect it</a:t>
            </a:r>
          </a:p>
          <a:p>
            <a:pPr lvl="1"/>
            <a:r>
              <a:rPr lang="en-US" dirty="0"/>
              <a:t>Un- addressed operations</a:t>
            </a:r>
          </a:p>
          <a:p>
            <a:pPr lvl="2"/>
            <a:r>
              <a:rPr lang="en-US" dirty="0"/>
              <a:t>Insertion</a:t>
            </a:r>
          </a:p>
          <a:p>
            <a:pPr lvl="2"/>
            <a:r>
              <a:rPr lang="en-US" dirty="0"/>
              <a:t>Deletion</a:t>
            </a:r>
          </a:p>
          <a:p>
            <a:pPr lvl="2"/>
            <a:r>
              <a:rPr lang="en-US" dirty="0"/>
              <a:t>modification</a:t>
            </a:r>
          </a:p>
        </p:txBody>
      </p:sp>
      <p:sp>
        <p:nvSpPr>
          <p:cNvPr id="4" name="Explosion 1 3"/>
          <p:cNvSpPr/>
          <p:nvPr/>
        </p:nvSpPr>
        <p:spPr>
          <a:xfrm>
            <a:off x="3429000" y="4572000"/>
            <a:ext cx="3581400" cy="1600200"/>
          </a:xfrm>
          <a:prstGeom prst="irregularSeal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Need  support in dynamic environment</a:t>
            </a:r>
          </a:p>
        </p:txBody>
      </p:sp>
    </p:spTree>
    <p:extLst>
      <p:ext uri="{BB962C8B-B14F-4D97-AF65-F5344CB8AC3E}">
        <p14:creationId xmlns:p14="http://schemas.microsoft.com/office/powerpoint/2010/main" val="412548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of multi-dimensional objects</a:t>
            </a:r>
          </a:p>
          <a:p>
            <a:pPr lvl="1"/>
            <a:r>
              <a:rPr lang="en-US" dirty="0"/>
              <a:t>Points</a:t>
            </a:r>
          </a:p>
          <a:p>
            <a:pPr lvl="1"/>
            <a:r>
              <a:rPr lang="en-US" dirty="0"/>
              <a:t>Rectangles</a:t>
            </a:r>
          </a:p>
          <a:p>
            <a:pPr lvl="2"/>
            <a:r>
              <a:rPr lang="en-US" dirty="0"/>
              <a:t>Circles, polygons and other complex objects can be reduced to rectangles(MBRs)</a:t>
            </a:r>
          </a:p>
        </p:txBody>
      </p:sp>
    </p:spTree>
    <p:extLst>
      <p:ext uri="{BB962C8B-B14F-4D97-AF65-F5344CB8AC3E}">
        <p14:creationId xmlns:p14="http://schemas.microsoft.com/office/powerpoint/2010/main" val="210302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 </a:t>
            </a:r>
          </a:p>
          <a:p>
            <a:pPr lvl="1"/>
            <a:r>
              <a:rPr lang="en-US" dirty="0"/>
              <a:t>divide the whole space into </a:t>
            </a:r>
            <a:r>
              <a:rPr lang="en-US" b="1" dirty="0">
                <a:solidFill>
                  <a:srgbClr val="FF0000"/>
                </a:solidFill>
              </a:rPr>
              <a:t>disjoint</a:t>
            </a:r>
            <a:r>
              <a:rPr lang="en-US" b="1" dirty="0"/>
              <a:t> </a:t>
            </a:r>
            <a:r>
              <a:rPr lang="en-US" dirty="0"/>
              <a:t>sub-regions </a:t>
            </a:r>
          </a:p>
          <a:p>
            <a:pPr lvl="2"/>
            <a:r>
              <a:rPr lang="en-US" dirty="0"/>
              <a:t>each sub-region contains no more than </a:t>
            </a:r>
            <a:r>
              <a:rPr lang="en-US" i="1" dirty="0"/>
              <a:t>C </a:t>
            </a:r>
            <a:r>
              <a:rPr lang="en-US" dirty="0"/>
              <a:t>points </a:t>
            </a:r>
          </a:p>
          <a:p>
            <a:pPr lvl="2"/>
            <a:r>
              <a:rPr lang="en-US" dirty="0"/>
              <a:t>usually </a:t>
            </a:r>
            <a:r>
              <a:rPr lang="en-US" i="1" dirty="0"/>
              <a:t>C </a:t>
            </a:r>
            <a:r>
              <a:rPr lang="en-US" dirty="0"/>
              <a:t>= 1 /the capacity of a disk page(number of data records the page can hold)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Insertion</a:t>
            </a:r>
          </a:p>
          <a:p>
            <a:pPr lvl="2"/>
            <a:r>
              <a:rPr lang="en-US" b="1" dirty="0">
                <a:solidFill>
                  <a:schemeClr val="tx1"/>
                </a:solidFill>
              </a:rPr>
              <a:t>Split</a:t>
            </a:r>
            <a:r>
              <a:rPr lang="en-US" dirty="0"/>
              <a:t>: further partition of a region</a:t>
            </a:r>
          </a:p>
          <a:p>
            <a:pPr lvl="3"/>
            <a:r>
              <a:rPr lang="en-US" dirty="0"/>
              <a:t>introduce a hyper-plane and divided region into disjoint sub-regions</a:t>
            </a:r>
          </a:p>
        </p:txBody>
      </p:sp>
    </p:spTree>
    <p:extLst>
      <p:ext uri="{BB962C8B-B14F-4D97-AF65-F5344CB8AC3E}">
        <p14:creationId xmlns:p14="http://schemas.microsoft.com/office/powerpoint/2010/main" val="85097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Attribute of Split</a:t>
            </a:r>
          </a:p>
          <a:p>
            <a:pPr lvl="1"/>
            <a:r>
              <a:rPr lang="en-US" dirty="0"/>
              <a:t>Position of Hyper-plane</a:t>
            </a:r>
          </a:p>
          <a:p>
            <a:pPr lvl="2"/>
            <a:r>
              <a:rPr lang="en-US" dirty="0"/>
              <a:t>Fixed</a:t>
            </a:r>
          </a:p>
          <a:p>
            <a:pPr lvl="3"/>
            <a:r>
              <a:rPr lang="en-US" dirty="0"/>
              <a:t>Hyper-plane is predetermined</a:t>
            </a:r>
          </a:p>
          <a:p>
            <a:pPr lvl="2"/>
            <a:r>
              <a:rPr lang="en-US" dirty="0"/>
              <a:t>Adaptable</a:t>
            </a:r>
          </a:p>
          <a:p>
            <a:pPr lvl="3"/>
            <a:r>
              <a:rPr lang="en-US" dirty="0"/>
              <a:t>Let the data point determine the position of the hyper-plane</a:t>
            </a:r>
          </a:p>
          <a:p>
            <a:pPr lvl="1"/>
            <a:r>
              <a:rPr lang="en-US" dirty="0"/>
              <a:t>Dimensionality</a:t>
            </a:r>
          </a:p>
          <a:p>
            <a:pPr lvl="2"/>
            <a:r>
              <a:rPr lang="en-US" dirty="0"/>
              <a:t>One hyper-plane</a:t>
            </a:r>
          </a:p>
          <a:p>
            <a:pPr lvl="2"/>
            <a:r>
              <a:rPr lang="en-US" dirty="0"/>
              <a:t>K hyper-plane</a:t>
            </a:r>
          </a:p>
          <a:p>
            <a:pPr lvl="1"/>
            <a:r>
              <a:rPr lang="en-US" dirty="0"/>
              <a:t>Locality</a:t>
            </a:r>
          </a:p>
          <a:p>
            <a:pPr lvl="2"/>
            <a:r>
              <a:rPr lang="en-US" dirty="0"/>
              <a:t>Grid method: split all regions in this direction</a:t>
            </a:r>
          </a:p>
          <a:p>
            <a:pPr lvl="2"/>
            <a:r>
              <a:rPr lang="en-US" dirty="0" err="1"/>
              <a:t>Brickwall</a:t>
            </a:r>
            <a:r>
              <a:rPr lang="en-US" dirty="0"/>
              <a:t> method: split only the region that need to be spitted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83381"/>
            <a:ext cx="4624964" cy="18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6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Rectangles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784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Methods classification</a:t>
            </a:r>
          </a:p>
          <a:p>
            <a:pPr lvl="1"/>
            <a:r>
              <a:rPr lang="en-US" dirty="0"/>
              <a:t>(1) transform the rectangles into points in a space of higher dimensionality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2-d rectangle be considered as 4-d point</a:t>
            </a:r>
          </a:p>
          <a:p>
            <a:pPr lvl="1"/>
            <a:r>
              <a:rPr lang="en-US" dirty="0"/>
              <a:t>(2) use </a:t>
            </a:r>
            <a:r>
              <a:rPr lang="en-US" i="1" dirty="0"/>
              <a:t>space filling curves</a:t>
            </a:r>
            <a:r>
              <a:rPr lang="en-US" dirty="0"/>
              <a:t> to map a k-d space onto a 1-d space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transform k-dimensional objects to line segments, using the so-called </a:t>
            </a:r>
            <a:r>
              <a:rPr lang="en-US" i="1" dirty="0"/>
              <a:t>z-transform. </a:t>
            </a:r>
          </a:p>
          <a:p>
            <a:pPr lvl="2"/>
            <a:r>
              <a:rPr lang="en-US" dirty="0"/>
              <a:t>preserve the distance</a:t>
            </a:r>
          </a:p>
          <a:p>
            <a:pPr lvl="3"/>
            <a:r>
              <a:rPr lang="en-US" dirty="0"/>
              <a:t>points that are close in the k-d space are likely to be close in the 1-d transformed space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0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638800"/>
          </a:xfrm>
        </p:spPr>
        <p:txBody>
          <a:bodyPr>
            <a:normAutofit fontScale="92500"/>
          </a:bodyPr>
          <a:lstStyle/>
          <a:p>
            <a:pPr lvl="1"/>
            <a:r>
              <a:rPr lang="en-US" dirty="0"/>
              <a:t>(3) divide the original space into appropriate sub-regions 	</a:t>
            </a:r>
          </a:p>
          <a:p>
            <a:pPr lvl="2"/>
            <a:r>
              <a:rPr lang="en-US" b="1" dirty="0"/>
              <a:t>Disjoint regions</a:t>
            </a:r>
            <a:r>
              <a:rPr lang="en-US" dirty="0"/>
              <a:t>: any of the methods for points could be used for rectangles</a:t>
            </a:r>
          </a:p>
          <a:p>
            <a:pPr lvl="3"/>
            <a:r>
              <a:rPr lang="en-US" dirty="0"/>
              <a:t>rectangle intersect a splitting hyper-plane</a:t>
            </a:r>
          </a:p>
          <a:p>
            <a:pPr lvl="4"/>
            <a:r>
              <a:rPr lang="en-US" dirty="0"/>
              <a:t>Solution: cut the offending rectangle in two pieces and tag the pieces, to indicate that they belong to the same rectangle.</a:t>
            </a:r>
          </a:p>
          <a:p>
            <a:pPr lvl="4"/>
            <a:r>
              <a:rPr lang="en-US" dirty="0"/>
              <a:t>Splitting hyper-planes can be of arbitrary orientation(not necessarily parallel to the axes).</a:t>
            </a:r>
          </a:p>
          <a:p>
            <a:pPr lvl="2"/>
            <a:r>
              <a:rPr lang="en-US" b="1" dirty="0"/>
              <a:t>Overlapping regions</a:t>
            </a:r>
            <a:r>
              <a:rPr lang="en-US" dirty="0"/>
              <a:t>:</a:t>
            </a:r>
          </a:p>
          <a:p>
            <a:pPr lvl="3"/>
            <a:r>
              <a:rPr lang="en-US" dirty="0" err="1"/>
              <a:t>Guttman</a:t>
            </a:r>
            <a:r>
              <a:rPr lang="en-US" dirty="0"/>
              <a:t> proposed R-Trees</a:t>
            </a:r>
          </a:p>
          <a:p>
            <a:pPr lvl="4"/>
            <a:r>
              <a:rPr lang="en-US" dirty="0"/>
              <a:t>extension of B-trees for multi-dimensional objects that are either points or regions.</a:t>
            </a:r>
          </a:p>
          <a:p>
            <a:pPr lvl="4"/>
            <a:r>
              <a:rPr lang="en-US" dirty="0"/>
              <a:t>Guarantee that the space utilization is at least 50%.</a:t>
            </a:r>
          </a:p>
          <a:p>
            <a:pPr lvl="4"/>
            <a:r>
              <a:rPr lang="en-US" dirty="0"/>
              <a:t>if R-Trees are built using the dynamic insertion algorithms, the structure may provide excessive space overlap and "dead-space" in the nodes that result in bad performance. (R+-tree address this problem)</a:t>
            </a:r>
          </a:p>
        </p:txBody>
      </p:sp>
    </p:spTree>
    <p:extLst>
      <p:ext uri="{BB962C8B-B14F-4D97-AF65-F5344CB8AC3E}">
        <p14:creationId xmlns:p14="http://schemas.microsoft.com/office/powerpoint/2010/main" val="2059552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1128</TotalTime>
  <Words>1786</Words>
  <Application>Microsoft Office PowerPoint</Application>
  <PresentationFormat>Presentación en pantalla (4:3)</PresentationFormat>
  <Paragraphs>346</Paragraphs>
  <Slides>30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Franklin Gothic Book</vt:lpstr>
      <vt:lpstr>Franklin Gothic Medium</vt:lpstr>
      <vt:lpstr>Wingdings 2</vt:lpstr>
      <vt:lpstr>Trek</vt:lpstr>
      <vt:lpstr>Equation</vt:lpstr>
      <vt:lpstr>The R+-Tree: A Dynamic Index for Multi-Dimensional Objects</vt:lpstr>
      <vt:lpstr>Introduction</vt:lpstr>
      <vt:lpstr>Presentación de PowerPoint</vt:lpstr>
      <vt:lpstr>Presentación de PowerPoint</vt:lpstr>
      <vt:lpstr>Survey</vt:lpstr>
      <vt:lpstr>Points</vt:lpstr>
      <vt:lpstr>Presentación de PowerPoint</vt:lpstr>
      <vt:lpstr>Rectangles</vt:lpstr>
      <vt:lpstr>Presentación de PowerPoint</vt:lpstr>
      <vt:lpstr>R Tree</vt:lpstr>
      <vt:lpstr>R-tree</vt:lpstr>
      <vt:lpstr>Presentación de PowerPoint</vt:lpstr>
      <vt:lpstr>R+ tree</vt:lpstr>
      <vt:lpstr>R+ tree</vt:lpstr>
      <vt:lpstr>R+ tree</vt:lpstr>
      <vt:lpstr>Search</vt:lpstr>
      <vt:lpstr>Insert</vt:lpstr>
      <vt:lpstr>Deletion</vt:lpstr>
      <vt:lpstr>Node Splitting</vt:lpstr>
      <vt:lpstr>Node Splitting</vt:lpstr>
      <vt:lpstr>Node Splitting</vt:lpstr>
      <vt:lpstr>Packing Algorithm</vt:lpstr>
      <vt:lpstr>Partition</vt:lpstr>
      <vt:lpstr>Pack</vt:lpstr>
      <vt:lpstr>Analysis</vt:lpstr>
      <vt:lpstr>search performance in query of points</vt:lpstr>
      <vt:lpstr>search performance in query of SEGEMENTs</vt:lpstr>
      <vt:lpstr>conclusion</vt:lpstr>
      <vt:lpstr>Future work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R+-Tree: A Dynamic Index for Multi-Dimensional Objects</dc:title>
  <dc:creator>Xunfei Jiang</dc:creator>
  <cp:lastModifiedBy>Anthony Briceño Quiroz</cp:lastModifiedBy>
  <cp:revision>123</cp:revision>
  <dcterms:created xsi:type="dcterms:W3CDTF">2006-08-16T00:00:00Z</dcterms:created>
  <dcterms:modified xsi:type="dcterms:W3CDTF">2025-05-06T17:21:34Z</dcterms:modified>
</cp:coreProperties>
</file>