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E162B-3100-DDB7-017C-EF8274EE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B01D67-84CC-9AA5-83D4-2426C1F52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B244A4-067E-5832-71E6-DD1C47C0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0F34B-567A-2B26-CAC3-12EEB60C8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9D79B6-7AD3-DDA6-152B-BD1E2374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062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5B2EC-5495-EA3F-8595-906E9810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7E5306-6479-42AA-9F4F-C1B89EEE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89B583-99EF-6AD9-AD78-C38D9410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7F7707-236D-D856-38B0-F3D66DA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D1B73F-C3FA-CDE9-D4A7-75F7EFD4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685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F18F06-511B-F3DF-0B8C-9708E6FA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E40C1C-C3D5-F689-2283-C915646FA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C63A62-7EBC-19D8-6104-FA92C5CB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3B6BE-1067-72C1-9A0C-1D410243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4337E-0049-DFC4-B67F-76E1282D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4098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58033-19E4-106F-35DC-1830DEE7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AD6DC2-65F8-8EEC-046F-4F2A78A4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F6C677-F9D1-46EF-BFA6-D2C30EB3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B68E16-DD1F-5E09-BEFA-B8925581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CD722-F690-D129-E2A7-232B05E3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59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D4135-3899-990A-97F2-38A9530F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E67684-5C4E-F776-5FD8-3BB6591B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EE3552-C821-9EB5-37E6-89962E9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81371-442D-1BE2-F9B0-450451BE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36553F-9DA2-29E8-8CB0-D5FA6D12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316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B2F25-96AF-42AB-E55C-BBCB1B8DB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DB390-2B27-D7DB-1916-0EFC7D0F8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38B575-1314-09C9-890F-0ED068DEE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01A5F0-E75F-DFBD-616E-1F45CA46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168B36-02B7-D032-2B5E-03A2B088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6D6124-64F6-B428-B29F-446BEA31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283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FEBE3-D180-0DEE-4CAD-2BD7BFCA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EF7D97-1853-D467-9F7A-45E5C1749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E9FA46-2CA4-CC90-E359-19F5AA642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424C05-6FA5-D341-E4FC-4FE4DC57F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B9CA663-8CC8-3F1C-3CB1-A987E3D48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0B6371-A327-D5D1-6E2E-368A2C7B0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F6DA43-340D-F248-0879-0E96A7B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D7396D-3B02-47F4-43AC-D1DF5E68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171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FFFE-84B3-F2A4-B767-174BE67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ABB69-5F0D-8A36-741F-2B47CF82E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1ECB28-D3AB-96DA-32C5-F594B756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C3CA4D-E279-DD33-B0D8-B4ED6637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501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52ED8A5-AD61-294F-DC2D-A5886E1B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04598C-A615-C39F-2683-738C29FB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AE8E7-182D-96F9-CCDE-301F3CA2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51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F7D32-8858-6277-AA5C-39566C7B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3AD7EC-1140-EAD7-E2DF-803479C6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FC1433-4051-CD35-90CA-D6A1322F3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6B826F-E84D-DE54-02D6-129DFB42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71DC21-24DD-0F67-8FBF-F03F5196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D2E647-C96C-AEC6-86A4-2B90B38F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2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018D2-569E-E575-A575-0FCE0952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623F82F-B639-C842-B6D8-12A7C95E8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7EFC5C-6493-9BAF-DF7E-2B88835D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DB487-9DD2-4D88-23F9-DCB62A84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F9E985-7BB3-521C-2023-FB84551B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B39AB3-EAF4-5828-09ED-608A0E3B3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23468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AB876D-C097-4F43-5A2E-94D0AB4A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0B92F3-6BCE-5005-A7CD-A4AFB1E9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0A5614-F191-6158-58C3-882455DB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46851-226E-4891-A5B8-28168CC57B08}" type="datetimeFigureOut">
              <a:rPr lang="es-PE" smtClean="0"/>
              <a:t>11/05/2025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E1D4FA-340E-995C-DCEA-C2D2E4A14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77A26D-C14B-2898-A6A2-C65ED25B0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CD079-C356-4E74-B9C7-252142186CE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11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es-es/think/topics/principal-component-analysis" TargetMode="External"/><Relationship Id="rId2" Type="http://schemas.openxmlformats.org/officeDocument/2006/relationships/hyperlink" Target="https://www.ibm.com/es-es/think/topics/cluste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ilbert_R-tree" TargetMode="External"/><Relationship Id="rId4" Type="http://schemas.openxmlformats.org/officeDocument/2006/relationships/hyperlink" Target="https://matesmates.wordpress.com/2012/03/29/la-curva-de-hilbe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Plano contrapicado de un árbol grande">
            <a:extLst>
              <a:ext uri="{FF2B5EF4-FFF2-40B4-BE49-F238E27FC236}">
                <a16:creationId xmlns:a16="http://schemas.microsoft.com/office/drawing/2014/main" id="{6AB4AF42-F7C8-3972-39D3-399971E90A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2894" b="-1"/>
          <a:stretch/>
        </p:blipFill>
        <p:spPr>
          <a:xfrm>
            <a:off x="3270819" y="0"/>
            <a:ext cx="8949307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D7340F-802E-B8E9-1DAB-FCEE4017C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800" dirty="0"/>
              <a:t>GeoCluster-Tree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6183A1-9700-320E-E3A2-89C798F78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586511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Estructura hibrida para consultas para K-NN y Clustering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Estructura de Datos Avanzada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Profesor: Erick Mauricio Gomez Nieto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Alumno: Anthony Briceño Quiroz</a:t>
            </a:r>
          </a:p>
          <a:p>
            <a:pPr algn="l"/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 dirty="0"/>
              <a:t>Fecha: 11 de mayo del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3973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A0773A-5543-7FF9-FBD8-E8481035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726" y="667512"/>
            <a:ext cx="4818888" cy="1481328"/>
          </a:xfrm>
        </p:spPr>
        <p:txBody>
          <a:bodyPr anchor="b">
            <a:normAutofit/>
          </a:bodyPr>
          <a:lstStyle/>
          <a:p>
            <a:r>
              <a:rPr lang="es-PE" sz="5000" dirty="0"/>
              <a:t>Introducción y problema: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15E78-3A74-97FD-99FD-4E1E9D581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35" y="2585246"/>
            <a:ext cx="4624075" cy="3416838"/>
          </a:xfrm>
        </p:spPr>
        <p:txBody>
          <a:bodyPr anchor="t">
            <a:normAutofit lnSpcReduction="10000"/>
          </a:bodyPr>
          <a:lstStyle/>
          <a:p>
            <a:r>
              <a:rPr lang="es-PE" sz="1900" dirty="0"/>
              <a:t>Problema: Indexar ~100K-1M puntos (</a:t>
            </a:r>
            <a:r>
              <a:rPr lang="es-PE" sz="1900" dirty="0" err="1"/>
              <a:t>lat</a:t>
            </a:r>
            <a:r>
              <a:rPr lang="es-PE" sz="1900" dirty="0"/>
              <a:t>/long, 20 atributos(int)) para consultas en rango geográfico.</a:t>
            </a:r>
          </a:p>
          <a:p>
            <a:r>
              <a:rPr lang="es-PE" sz="1900" dirty="0"/>
              <a:t>Restricciones: C++/STL y uso de Python en preprocesamiento.</a:t>
            </a:r>
          </a:p>
          <a:p>
            <a:r>
              <a:rPr lang="es-PE" sz="1900" dirty="0"/>
              <a:t>Solución pensada y analizada: GeoCluter-Tree ,estructura con división hibrida y uso de micro-clustering y clustering inicial.</a:t>
            </a:r>
          </a:p>
          <a:p>
            <a:r>
              <a:rPr lang="es-PE" sz="1900" dirty="0"/>
              <a:t>Objetivo: Estructura eficiente para cualquier cantidad de datos y para consultas de rango geográfico.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35B2545E-2C30-F391-96D4-58189315C609}"/>
              </a:ext>
            </a:extLst>
          </p:cNvPr>
          <p:cNvGrpSpPr/>
          <p:nvPr/>
        </p:nvGrpSpPr>
        <p:grpSpPr>
          <a:xfrm>
            <a:off x="4799700" y="533205"/>
            <a:ext cx="7178939" cy="4441602"/>
            <a:chOff x="-437927" y="909012"/>
            <a:chExt cx="10009751" cy="4713173"/>
          </a:xfrm>
        </p:grpSpPr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F667CDB9-52C6-5AB9-1844-543D76821A91}"/>
                </a:ext>
              </a:extLst>
            </p:cNvPr>
            <p:cNvCxnSpPr>
              <a:cxnSpLocks/>
              <a:stCxn id="11" idx="2"/>
              <a:endCxn id="48" idx="0"/>
            </p:cNvCxnSpPr>
            <p:nvPr/>
          </p:nvCxnSpPr>
          <p:spPr>
            <a:xfrm flipH="1">
              <a:off x="3204998" y="3220327"/>
              <a:ext cx="2135716" cy="14299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C22DCC20-10B2-AC0B-30FE-452521A5541D}"/>
                </a:ext>
              </a:extLst>
            </p:cNvPr>
            <p:cNvCxnSpPr>
              <a:cxnSpLocks/>
              <a:stCxn id="11" idx="2"/>
              <a:endCxn id="49" idx="0"/>
            </p:cNvCxnSpPr>
            <p:nvPr/>
          </p:nvCxnSpPr>
          <p:spPr>
            <a:xfrm>
              <a:off x="5340714" y="3220327"/>
              <a:ext cx="1029999" cy="16653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D03ECC43-F66B-0177-1BC4-5659DC0E777B}"/>
                </a:ext>
              </a:extLst>
            </p:cNvPr>
            <p:cNvCxnSpPr>
              <a:cxnSpLocks/>
              <a:stCxn id="11" idx="2"/>
              <a:endCxn id="50" idx="0"/>
            </p:cNvCxnSpPr>
            <p:nvPr/>
          </p:nvCxnSpPr>
          <p:spPr>
            <a:xfrm flipH="1">
              <a:off x="5019504" y="3220327"/>
              <a:ext cx="321209" cy="907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upo 69">
              <a:extLst>
                <a:ext uri="{FF2B5EF4-FFF2-40B4-BE49-F238E27FC236}">
                  <a16:creationId xmlns:a16="http://schemas.microsoft.com/office/drawing/2014/main" id="{11661B9B-E2C1-97F3-4E0A-0DC8FC878D4F}"/>
                </a:ext>
              </a:extLst>
            </p:cNvPr>
            <p:cNvGrpSpPr/>
            <p:nvPr/>
          </p:nvGrpSpPr>
          <p:grpSpPr>
            <a:xfrm>
              <a:off x="-437927" y="909012"/>
              <a:ext cx="10009751" cy="4713173"/>
              <a:chOff x="-4156564" y="-387601"/>
              <a:chExt cx="17727887" cy="5609135"/>
            </a:xfrm>
          </p:grpSpPr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05AAFB66-5B21-9B9E-236C-F278027E4AAD}"/>
                  </a:ext>
                </a:extLst>
              </p:cNvPr>
              <p:cNvSpPr/>
              <p:nvPr/>
            </p:nvSpPr>
            <p:spPr>
              <a:xfrm>
                <a:off x="2890608" y="-387601"/>
                <a:ext cx="6410779" cy="617507"/>
              </a:xfrm>
              <a:prstGeom prst="rect">
                <a:avLst/>
              </a:prstGeom>
              <a:gradFill>
                <a:gsLst>
                  <a:gs pos="50000">
                    <a:schemeClr val="bg1">
                      <a:lumMod val="75000"/>
                    </a:schemeClr>
                  </a:gs>
                  <a:gs pos="100000">
                    <a:schemeClr val="dk1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Raíz: MBR (</a:t>
                </a:r>
                <a:r>
                  <a:rPr lang="es-PE" sz="900" kern="120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lat_min</a:t>
                </a:r>
                <a:r>
                  <a:rPr lang="es-PE" sz="9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s-PE" sz="900" kern="120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long_min</a:t>
                </a:r>
                <a:r>
                  <a:rPr lang="es-PE" sz="9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s-PE" sz="900" kern="120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lat_max</a:t>
                </a:r>
                <a:r>
                  <a:rPr lang="es-PE" sz="9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, </a:t>
                </a:r>
                <a:r>
                  <a:rPr lang="es-PE" sz="900" kern="120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long_max</a:t>
                </a:r>
                <a:r>
                  <a:rPr lang="es-PE" sz="900" kern="12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es-PE" sz="1200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2CAF8C81-5D5F-5C56-D3C8-99F6BA4D1151}"/>
                  </a:ext>
                </a:extLst>
              </p:cNvPr>
              <p:cNvSpPr/>
              <p:nvPr/>
            </p:nvSpPr>
            <p:spPr>
              <a:xfrm>
                <a:off x="-1710554" y="671832"/>
                <a:ext cx="4601163" cy="82882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82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Nodo interno: MBR, 3 micro – clúster (centroides: {att1, att2,….}, radio, conteo)</a:t>
                </a:r>
                <a:endParaRPr lang="es-PE" sz="1100"/>
              </a:p>
            </p:txBody>
          </p:sp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B162201-9C84-7B0D-36D5-1CE75F11CFD0}"/>
                  </a:ext>
                </a:extLst>
              </p:cNvPr>
              <p:cNvSpPr/>
              <p:nvPr/>
            </p:nvSpPr>
            <p:spPr>
              <a:xfrm>
                <a:off x="3777186" y="1534270"/>
                <a:ext cx="4601163" cy="82882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825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Nodo interno: MBR, 3 micro – clúster (centroides: {att1, att2,….}, radio, conteo)</a:t>
                </a:r>
                <a:endParaRPr lang="es-PE" sz="1100" dirty="0"/>
              </a:p>
            </p:txBody>
          </p:sp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7B23FF76-6EED-CF61-027D-339146BB392E}"/>
                  </a:ext>
                </a:extLst>
              </p:cNvPr>
              <p:cNvSpPr/>
              <p:nvPr/>
            </p:nvSpPr>
            <p:spPr>
              <a:xfrm>
                <a:off x="8986344" y="1082926"/>
                <a:ext cx="4582931" cy="82882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82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Nodo interno: MBR, 3 micro – clúster (centroides: {att1, att2,….}, radio, conteo)</a:t>
                </a:r>
                <a:endParaRPr lang="es-PE" sz="1100"/>
              </a:p>
            </p:txBody>
          </p:sp>
          <p:cxnSp>
            <p:nvCxnSpPr>
              <p:cNvPr id="14" name="Conector recto de flecha 13">
                <a:extLst>
                  <a:ext uri="{FF2B5EF4-FFF2-40B4-BE49-F238E27FC236}">
                    <a16:creationId xmlns:a16="http://schemas.microsoft.com/office/drawing/2014/main" id="{87702DD5-5EFB-7F40-A25A-9ACF57641ABD}"/>
                  </a:ext>
                </a:extLst>
              </p:cNvPr>
              <p:cNvCxnSpPr>
                <a:cxnSpLocks/>
                <a:stCxn id="6" idx="2"/>
                <a:endCxn id="10" idx="0"/>
              </p:cNvCxnSpPr>
              <p:nvPr/>
            </p:nvCxnSpPr>
            <p:spPr>
              <a:xfrm flipH="1">
                <a:off x="590027" y="229906"/>
                <a:ext cx="5505972" cy="4419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recto de flecha 15">
                <a:extLst>
                  <a:ext uri="{FF2B5EF4-FFF2-40B4-BE49-F238E27FC236}">
                    <a16:creationId xmlns:a16="http://schemas.microsoft.com/office/drawing/2014/main" id="{E21EE129-C7C5-CE53-4E27-83A62D17D77A}"/>
                  </a:ext>
                </a:extLst>
              </p:cNvPr>
              <p:cNvCxnSpPr>
                <a:cxnSpLocks/>
                <a:stCxn id="6" idx="2"/>
                <a:endCxn id="11" idx="0"/>
              </p:cNvCxnSpPr>
              <p:nvPr/>
            </p:nvCxnSpPr>
            <p:spPr>
              <a:xfrm flipH="1">
                <a:off x="6077767" y="229906"/>
                <a:ext cx="18231" cy="13043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de flecha 8">
                <a:extLst>
                  <a:ext uri="{FF2B5EF4-FFF2-40B4-BE49-F238E27FC236}">
                    <a16:creationId xmlns:a16="http://schemas.microsoft.com/office/drawing/2014/main" id="{1112F431-7167-366D-E5FF-DE837AA50B02}"/>
                  </a:ext>
                </a:extLst>
              </p:cNvPr>
              <p:cNvCxnSpPr>
                <a:cxnSpLocks/>
                <a:stCxn id="6" idx="2"/>
                <a:endCxn id="12" idx="0"/>
              </p:cNvCxnSpPr>
              <p:nvPr/>
            </p:nvCxnSpPr>
            <p:spPr>
              <a:xfrm>
                <a:off x="6095999" y="229906"/>
                <a:ext cx="5181812" cy="8530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Rectángulo 21">
                <a:extLst>
                  <a:ext uri="{FF2B5EF4-FFF2-40B4-BE49-F238E27FC236}">
                    <a16:creationId xmlns:a16="http://schemas.microsoft.com/office/drawing/2014/main" id="{0E7204C4-287B-9595-5493-3BC8EFA0A0FE}"/>
                  </a:ext>
                </a:extLst>
              </p:cNvPr>
              <p:cNvSpPr/>
              <p:nvPr/>
            </p:nvSpPr>
            <p:spPr>
              <a:xfrm>
                <a:off x="-4156564" y="2560087"/>
                <a:ext cx="2802093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100" dirty="0"/>
              </a:p>
            </p:txBody>
          </p:sp>
          <p:sp>
            <p:nvSpPr>
              <p:cNvPr id="25" name="Rectángulo 24">
                <a:extLst>
                  <a:ext uri="{FF2B5EF4-FFF2-40B4-BE49-F238E27FC236}">
                    <a16:creationId xmlns:a16="http://schemas.microsoft.com/office/drawing/2014/main" id="{3211C070-9B7F-60AE-3EB6-301A336E034E}"/>
                  </a:ext>
                </a:extLst>
              </p:cNvPr>
              <p:cNvSpPr/>
              <p:nvPr/>
            </p:nvSpPr>
            <p:spPr>
              <a:xfrm>
                <a:off x="-3078873" y="3625894"/>
                <a:ext cx="2999736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sp>
            <p:nvSpPr>
              <p:cNvPr id="23" name="Rectángulo 22">
                <a:extLst>
                  <a:ext uri="{FF2B5EF4-FFF2-40B4-BE49-F238E27FC236}">
                    <a16:creationId xmlns:a16="http://schemas.microsoft.com/office/drawing/2014/main" id="{C8035FE2-F4DB-214E-012E-926FAA63FF85}"/>
                  </a:ext>
                </a:extLst>
              </p:cNvPr>
              <p:cNvSpPr/>
              <p:nvPr/>
            </p:nvSpPr>
            <p:spPr>
              <a:xfrm>
                <a:off x="227442" y="2860875"/>
                <a:ext cx="2932637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cxnSp>
            <p:nvCxnSpPr>
              <p:cNvPr id="32" name="Conector recto de flecha 31">
                <a:extLst>
                  <a:ext uri="{FF2B5EF4-FFF2-40B4-BE49-F238E27FC236}">
                    <a16:creationId xmlns:a16="http://schemas.microsoft.com/office/drawing/2014/main" id="{BA38B51B-BCBB-3656-FBA9-05449F9D3E94}"/>
                  </a:ext>
                </a:extLst>
              </p:cNvPr>
              <p:cNvCxnSpPr>
                <a:cxnSpLocks/>
                <a:stCxn id="10" idx="2"/>
                <a:endCxn id="22" idx="0"/>
              </p:cNvCxnSpPr>
              <p:nvPr/>
            </p:nvCxnSpPr>
            <p:spPr>
              <a:xfrm flipH="1">
                <a:off x="-2755517" y="1500652"/>
                <a:ext cx="3345544" cy="10594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de flecha 33">
                <a:extLst>
                  <a:ext uri="{FF2B5EF4-FFF2-40B4-BE49-F238E27FC236}">
                    <a16:creationId xmlns:a16="http://schemas.microsoft.com/office/drawing/2014/main" id="{BBF8CEF5-1372-26D6-8EC6-250E2E6406EA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>
              <a:xfrm flipH="1">
                <a:off x="-1579003" y="1500653"/>
                <a:ext cx="2169030" cy="21252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de flecha 35">
                <a:extLst>
                  <a:ext uri="{FF2B5EF4-FFF2-40B4-BE49-F238E27FC236}">
                    <a16:creationId xmlns:a16="http://schemas.microsoft.com/office/drawing/2014/main" id="{C02BAD62-7BE8-D55C-2580-58855459116D}"/>
                  </a:ext>
                </a:extLst>
              </p:cNvPr>
              <p:cNvCxnSpPr>
                <a:cxnSpLocks/>
                <a:stCxn id="10" idx="2"/>
                <a:endCxn id="23" idx="0"/>
              </p:cNvCxnSpPr>
              <p:nvPr/>
            </p:nvCxnSpPr>
            <p:spPr>
              <a:xfrm>
                <a:off x="590027" y="1500653"/>
                <a:ext cx="1103735" cy="1360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ángulo 47">
                <a:extLst>
                  <a:ext uri="{FF2B5EF4-FFF2-40B4-BE49-F238E27FC236}">
                    <a16:creationId xmlns:a16="http://schemas.microsoft.com/office/drawing/2014/main" id="{0AB1A0C1-C9F9-954F-5FDB-74C4BEFC9034}"/>
                  </a:ext>
                </a:extLst>
              </p:cNvPr>
              <p:cNvSpPr/>
              <p:nvPr/>
            </p:nvSpPr>
            <p:spPr>
              <a:xfrm>
                <a:off x="723020" y="4064853"/>
                <a:ext cx="3144524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sp>
            <p:nvSpPr>
              <p:cNvPr id="49" name="Rectángulo 48">
                <a:extLst>
                  <a:ext uri="{FF2B5EF4-FFF2-40B4-BE49-F238E27FC236}">
                    <a16:creationId xmlns:a16="http://schemas.microsoft.com/office/drawing/2014/main" id="{E878C822-7686-4271-3548-3133D1E9EB27}"/>
                  </a:ext>
                </a:extLst>
              </p:cNvPr>
              <p:cNvSpPr/>
              <p:nvPr/>
            </p:nvSpPr>
            <p:spPr>
              <a:xfrm>
                <a:off x="6417184" y="4345009"/>
                <a:ext cx="2969546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</a:t>
                </a:r>
                <a:r>
                  <a:rPr lang="es-PE" sz="900" kern="1200" dirty="0" err="1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lat</a:t>
                </a: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, long, atts, cluster_id)</a:t>
                </a:r>
                <a:endParaRPr lang="es-PE" sz="1200" dirty="0"/>
              </a:p>
            </p:txBody>
          </p:sp>
          <p:sp>
            <p:nvSpPr>
              <p:cNvPr id="50" name="Rectángulo 49">
                <a:extLst>
                  <a:ext uri="{FF2B5EF4-FFF2-40B4-BE49-F238E27FC236}">
                    <a16:creationId xmlns:a16="http://schemas.microsoft.com/office/drawing/2014/main" id="{23B2018B-10A3-1034-CFBF-77B6BE445603}"/>
                  </a:ext>
                </a:extLst>
              </p:cNvPr>
              <p:cNvSpPr/>
              <p:nvPr/>
            </p:nvSpPr>
            <p:spPr>
              <a:xfrm>
                <a:off x="4024112" y="3442921"/>
                <a:ext cx="2969548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sp>
            <p:nvSpPr>
              <p:cNvPr id="54" name="Rectángulo 53">
                <a:extLst>
                  <a:ext uri="{FF2B5EF4-FFF2-40B4-BE49-F238E27FC236}">
                    <a16:creationId xmlns:a16="http://schemas.microsoft.com/office/drawing/2014/main" id="{E3E336AB-1862-1C49-D86C-159547E0399B}"/>
                  </a:ext>
                </a:extLst>
              </p:cNvPr>
              <p:cNvSpPr/>
              <p:nvPr/>
            </p:nvSpPr>
            <p:spPr>
              <a:xfrm>
                <a:off x="7219233" y="2593664"/>
                <a:ext cx="2969546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sp>
            <p:nvSpPr>
              <p:cNvPr id="55" name="Rectángulo 54">
                <a:extLst>
                  <a:ext uri="{FF2B5EF4-FFF2-40B4-BE49-F238E27FC236}">
                    <a16:creationId xmlns:a16="http://schemas.microsoft.com/office/drawing/2014/main" id="{6E5EDEC1-9EC3-9AAA-47F0-04B4A8D60F2F}"/>
                  </a:ext>
                </a:extLst>
              </p:cNvPr>
              <p:cNvSpPr/>
              <p:nvPr/>
            </p:nvSpPr>
            <p:spPr>
              <a:xfrm>
                <a:off x="8722489" y="3527969"/>
                <a:ext cx="2951050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sp>
            <p:nvSpPr>
              <p:cNvPr id="56" name="Rectángulo 55">
                <a:extLst>
                  <a:ext uri="{FF2B5EF4-FFF2-40B4-BE49-F238E27FC236}">
                    <a16:creationId xmlns:a16="http://schemas.microsoft.com/office/drawing/2014/main" id="{D72881EE-CEB3-0BF4-9901-3B10C784BF06}"/>
                  </a:ext>
                </a:extLst>
              </p:cNvPr>
              <p:cNvSpPr/>
              <p:nvPr/>
            </p:nvSpPr>
            <p:spPr>
              <a:xfrm>
                <a:off x="10620273" y="4462275"/>
                <a:ext cx="2951050" cy="75925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800">
                  <a:spcAft>
                    <a:spcPts val="600"/>
                  </a:spcAft>
                </a:pPr>
                <a:r>
                  <a:rPr lang="es-PE" sz="900" kern="1200" dirty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rPr>
                  <a:t>Hoja: MBR, ~50 pts. (id, lat., long, atts, cluster_id)</a:t>
                </a:r>
                <a:endParaRPr lang="es-PE" sz="1200" dirty="0"/>
              </a:p>
            </p:txBody>
          </p:sp>
          <p:cxnSp>
            <p:nvCxnSpPr>
              <p:cNvPr id="64" name="Conector recto de flecha 63">
                <a:extLst>
                  <a:ext uri="{FF2B5EF4-FFF2-40B4-BE49-F238E27FC236}">
                    <a16:creationId xmlns:a16="http://schemas.microsoft.com/office/drawing/2014/main" id="{A21D2AE4-400D-AEE1-8545-2E7CA284812D}"/>
                  </a:ext>
                </a:extLst>
              </p:cNvPr>
              <p:cNvCxnSpPr>
                <a:cxnSpLocks/>
                <a:stCxn id="12" idx="2"/>
                <a:endCxn id="54" idx="0"/>
              </p:cNvCxnSpPr>
              <p:nvPr/>
            </p:nvCxnSpPr>
            <p:spPr>
              <a:xfrm flipH="1">
                <a:off x="8704007" y="1911746"/>
                <a:ext cx="2573804" cy="6819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de flecha 66">
                <a:extLst>
                  <a:ext uri="{FF2B5EF4-FFF2-40B4-BE49-F238E27FC236}">
                    <a16:creationId xmlns:a16="http://schemas.microsoft.com/office/drawing/2014/main" id="{9D0D7450-2BA2-1789-5DED-518F61E75F8B}"/>
                  </a:ext>
                </a:extLst>
              </p:cNvPr>
              <p:cNvCxnSpPr>
                <a:cxnSpLocks/>
                <a:stCxn id="12" idx="2"/>
                <a:endCxn id="55" idx="0"/>
              </p:cNvCxnSpPr>
              <p:nvPr/>
            </p:nvCxnSpPr>
            <p:spPr>
              <a:xfrm flipH="1">
                <a:off x="10198013" y="1911746"/>
                <a:ext cx="1079797" cy="16162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recto de flecha 68">
                <a:extLst>
                  <a:ext uri="{FF2B5EF4-FFF2-40B4-BE49-F238E27FC236}">
                    <a16:creationId xmlns:a16="http://schemas.microsoft.com/office/drawing/2014/main" id="{5FB98499-C142-F9A4-BE32-08101CD1964B}"/>
                  </a:ext>
                </a:extLst>
              </p:cNvPr>
              <p:cNvCxnSpPr>
                <a:cxnSpLocks/>
                <a:stCxn id="12" idx="2"/>
                <a:endCxn id="56" idx="0"/>
              </p:cNvCxnSpPr>
              <p:nvPr/>
            </p:nvCxnSpPr>
            <p:spPr>
              <a:xfrm>
                <a:off x="11277811" y="1911746"/>
                <a:ext cx="817987" cy="25505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FF8E7C40-10D5-D7E4-43D1-135D504B32AF}"/>
              </a:ext>
            </a:extLst>
          </p:cNvPr>
          <p:cNvSpPr txBox="1"/>
          <p:nvPr/>
        </p:nvSpPr>
        <p:spPr>
          <a:xfrm>
            <a:off x="5367056" y="5069540"/>
            <a:ext cx="6525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effectLst/>
              </a:rPr>
              <a:t>Descripción: Raíz con MBR, nodos con MBRs y ~3 micro-clusters, hojas con ~50 puntos (id, lat., </a:t>
            </a:r>
            <a:r>
              <a:rPr lang="es-ES" dirty="0"/>
              <a:t>long.</a:t>
            </a:r>
            <a:r>
              <a:rPr lang="es-ES" dirty="0">
                <a:effectLst/>
              </a:rPr>
              <a:t>, attrs, cluster_id).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B</a:t>
            </a:r>
            <a:r>
              <a:rPr lang="es-PE" dirty="0">
                <a:effectLst/>
              </a:rPr>
              <a:t>asado en R*-Tree para minimizar solapamiento de MBRs</a:t>
            </a:r>
          </a:p>
          <a:p>
            <a:r>
              <a:rPr lang="es-ES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688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693A3-657E-2D1D-9F59-38BA1CCE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1CB818B-D338-6AC0-53F3-F5AFA39BA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4B5B06-FE78-A710-0D9B-D33BE2DBC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D985AA5-3DEA-7AE4-2683-C0FC9AAB9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DEAD692-A20D-1236-5FCC-F2C030B3E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8937B6D-95B9-2A25-8D7A-6983B2005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BD5923B-9AC4-E2B2-630B-568ABC29E0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68767A5-BAD4-0729-226D-8A8C9CFFA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F90570D-5371-17EB-19AB-F3347A5AA6E8}"/>
              </a:ext>
            </a:extLst>
          </p:cNvPr>
          <p:cNvSpPr txBox="1"/>
          <p:nvPr/>
        </p:nvSpPr>
        <p:spPr>
          <a:xfrm>
            <a:off x="429778" y="336406"/>
            <a:ext cx="5283562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46480">
              <a:spcAft>
                <a:spcPts val="597"/>
              </a:spcAft>
            </a:pPr>
            <a:r>
              <a:rPr lang="en-US" sz="2000" dirty="0"/>
              <a:t>GeoCluster-Tree</a:t>
            </a:r>
          </a:p>
          <a:p>
            <a:pPr defTabSz="846480">
              <a:spcAft>
                <a:spcPts val="597"/>
              </a:spcAft>
            </a:pPr>
            <a:r>
              <a:rPr lang="es-PE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Diseño y Preprocesamiento</a:t>
            </a:r>
            <a:endParaRPr lang="es-PE" sz="20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FA8C28D-9927-E045-B4DB-5623974FE20F}"/>
              </a:ext>
            </a:extLst>
          </p:cNvPr>
          <p:cNvSpPr txBox="1"/>
          <p:nvPr/>
        </p:nvSpPr>
        <p:spPr>
          <a:xfrm>
            <a:off x="543822" y="1053208"/>
            <a:ext cx="5064618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Estructura:</a:t>
            </a:r>
          </a:p>
          <a:p>
            <a:pPr marL="800100" lvl="1" indent="-342900">
              <a:buFont typeface="+mj-lt"/>
              <a:buAutoNum type="arabicParenR"/>
            </a:pPr>
            <a:r>
              <a:rPr lang="es-PE" sz="1400" dirty="0"/>
              <a:t>GeoCluster – Tree es una estructura hibrida la cual</a:t>
            </a:r>
          </a:p>
          <a:p>
            <a:pPr lvl="2"/>
            <a:r>
              <a:rPr lang="es-PE" sz="1400" dirty="0"/>
              <a:t>toma como idea al R*- Tree , combinándolo con micro</a:t>
            </a:r>
          </a:p>
          <a:p>
            <a:pPr lvl="1"/>
            <a:r>
              <a:rPr lang="es-PE" sz="1400" dirty="0"/>
              <a:t>	clusters (3) en cada nodo No Hoja, asi mismo 	poniendo un porcentaje para cada parte del dato 	(30~40% MBR y 70~60% atributos)</a:t>
            </a:r>
          </a:p>
          <a:p>
            <a:pPr lvl="1"/>
            <a:r>
              <a:rPr lang="es-PE" sz="1400" dirty="0"/>
              <a:t>	3 micro cluster balancean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Preprocesamiento (Python):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CSV flexible: priorizar cualquier tipo de estructura del CSV,</a:t>
            </a:r>
          </a:p>
          <a:p>
            <a:pPr lvl="2"/>
            <a:r>
              <a:rPr lang="es-PE" sz="1400" dirty="0"/>
              <a:t>y lectura rápida de este mismo.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Clustering: ~1000 clusters (</a:t>
            </a:r>
            <a:r>
              <a:rPr lang="es-PE" sz="1400" dirty="0">
                <a:effectLst/>
              </a:rPr>
              <a:t>MiniBatchKMeans</a:t>
            </a:r>
            <a:r>
              <a:rPr lang="es-PE" sz="1400" dirty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PCA(Principal): Reducción  de dimensiones ~10 (~90-95% varianza) - </a:t>
            </a:r>
            <a:r>
              <a:rPr lang="es-PE" sz="1400" dirty="0" err="1"/>
              <a:t>NumPY</a:t>
            </a:r>
            <a:endParaRPr lang="es-PE" sz="1400" dirty="0"/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(Distancia Euclidiana)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UMAP(Opcional Secundario): Analizar los atributos (lineal – no lineal)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PE" sz="1400" dirty="0"/>
              <a:t>Curva de Hilbert</a:t>
            </a:r>
          </a:p>
          <a:p>
            <a:pPr lvl="1"/>
            <a:endParaRPr lang="es-P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400" dirty="0">
                <a:effectLst/>
              </a:rPr>
              <a:t>CSV (flexible) → Clustering (~1000) → PCA (UMAP opcional) → Hilbert → Binario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400" dirty="0"/>
              <a:t>Transformación de datos ásperos a ~10 optimizados</a:t>
            </a:r>
            <a:endParaRPr lang="es-PE" sz="1400" dirty="0">
              <a:effectLst/>
            </a:endParaRPr>
          </a:p>
          <a:p>
            <a:pPr lvl="1"/>
            <a:endParaRPr lang="es-PE" dirty="0"/>
          </a:p>
          <a:p>
            <a:pPr marL="800100" lvl="1" indent="-342900">
              <a:buFont typeface="+mj-lt"/>
              <a:buAutoNum type="arabicPeriod"/>
            </a:pPr>
            <a:endParaRPr lang="es-PE" dirty="0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77FC64AE-D853-FFA4-9EFB-185BE2B4EB2A}"/>
              </a:ext>
            </a:extLst>
          </p:cNvPr>
          <p:cNvSpPr txBox="1">
            <a:spLocks/>
          </p:cNvSpPr>
          <p:nvPr/>
        </p:nvSpPr>
        <p:spPr>
          <a:xfrm>
            <a:off x="6659464" y="1442411"/>
            <a:ext cx="5101566" cy="43568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300" dirty="0"/>
              <a:t>La inserción para esta estructura será usada  de la misma forma que un R*- Tree </a:t>
            </a:r>
          </a:p>
          <a:p>
            <a:r>
              <a:rPr lang="es-PE" sz="1300" dirty="0"/>
              <a:t>División Hibrida, lo cual garantiza una correcta distribución de los pts.  en forma geográfica y en forma de atributo.</a:t>
            </a:r>
          </a:p>
          <a:p>
            <a:r>
              <a:rPr lang="es-PE" sz="1300" dirty="0"/>
              <a:t>Micro – Clúster (3 por nodo)</a:t>
            </a:r>
          </a:p>
          <a:p>
            <a:r>
              <a:rPr lang="es-PE" sz="1300" dirty="0"/>
              <a:t>Buffering (Preprocesamiento) </a:t>
            </a:r>
          </a:p>
          <a:p>
            <a:r>
              <a:rPr lang="es-PE" sz="1300" dirty="0"/>
              <a:t>Filtramos por MBR </a:t>
            </a:r>
          </a:p>
          <a:p>
            <a:pPr marL="0" indent="0">
              <a:buNone/>
            </a:pPr>
            <a:r>
              <a:rPr lang="es-PE" sz="13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Consulta 1 (Datos semejantes a un dato en particular en rango)</a:t>
            </a:r>
          </a:p>
          <a:p>
            <a:r>
              <a:rPr lang="es-PE" sz="1300" dirty="0"/>
              <a:t>Priorizamos subárboles con micro-clusters </a:t>
            </a:r>
          </a:p>
          <a:p>
            <a:r>
              <a:rPr lang="es-PE" sz="1300" dirty="0"/>
              <a:t>Calculamos distancias exactas en las hojas.</a:t>
            </a:r>
          </a:p>
          <a:p>
            <a:r>
              <a:rPr lang="es-PE" sz="1300" dirty="0"/>
              <a:t>Función Búsqueda Optimizada para este caso (trabajar con clústeres)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PE" sz="13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Consulta 2 (Puntos semejantes en rango)</a:t>
            </a:r>
          </a:p>
          <a:p>
            <a:r>
              <a:rPr lang="es-PE" sz="1300" dirty="0"/>
              <a:t>Filtración por MBR</a:t>
            </a:r>
          </a:p>
          <a:p>
            <a:r>
              <a:rPr lang="es-PE" sz="1300" dirty="0"/>
              <a:t>Combinación de micro-clusters cercanos (centroides, </a:t>
            </a:r>
            <a:r>
              <a:rPr lang="es-PE" sz="1300" dirty="0" err="1"/>
              <a:t>inicio_cluster_id</a:t>
            </a:r>
            <a:r>
              <a:rPr lang="es-PE" sz="1300" dirty="0"/>
              <a:t>)</a:t>
            </a:r>
          </a:p>
          <a:p>
            <a:r>
              <a:rPr lang="es-PE" sz="1300" dirty="0"/>
              <a:t>Función Búsqueda Optimizada para este caso (trabajar con clústeres)</a:t>
            </a:r>
          </a:p>
          <a:p>
            <a:endParaRPr lang="es-PE" sz="9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AF02AE2-2A76-FB28-950A-346EB82A7F64}"/>
              </a:ext>
            </a:extLst>
          </p:cNvPr>
          <p:cNvSpPr txBox="1"/>
          <p:nvPr/>
        </p:nvSpPr>
        <p:spPr>
          <a:xfrm>
            <a:off x="6867144" y="726297"/>
            <a:ext cx="2872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Algoritmos de la Estructura</a:t>
            </a:r>
          </a:p>
        </p:txBody>
      </p:sp>
      <p:sp>
        <p:nvSpPr>
          <p:cNvPr id="28" name="Título 3">
            <a:extLst>
              <a:ext uri="{FF2B5EF4-FFF2-40B4-BE49-F238E27FC236}">
                <a16:creationId xmlns:a16="http://schemas.microsoft.com/office/drawing/2014/main" id="{84FA4B6D-899C-96F5-916C-61BC632601C8}"/>
              </a:ext>
            </a:extLst>
          </p:cNvPr>
          <p:cNvSpPr txBox="1">
            <a:spLocks/>
          </p:cNvSpPr>
          <p:nvPr/>
        </p:nvSpPr>
        <p:spPr>
          <a:xfrm>
            <a:off x="6659464" y="1045980"/>
            <a:ext cx="1908464" cy="501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14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Inserción O(n log n)</a:t>
            </a:r>
            <a:endParaRPr lang="es-PE" b="1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9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369DE-75F5-3AC1-09B7-7973698BE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4" name="Graphic 33" descr="Web Design">
            <a:extLst>
              <a:ext uri="{FF2B5EF4-FFF2-40B4-BE49-F238E27FC236}">
                <a16:creationId xmlns:a16="http://schemas.microsoft.com/office/drawing/2014/main" id="{2BB6DFC5-F196-DBE4-7B66-C6F656247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72654" y="52994"/>
            <a:ext cx="1032963" cy="1032963"/>
          </a:xfrm>
          <a:prstGeom prst="rect">
            <a:avLst/>
          </a:prstGeom>
          <a:ln>
            <a:noFill/>
          </a:ln>
        </p:spPr>
      </p:pic>
      <p:sp>
        <p:nvSpPr>
          <p:cNvPr id="20" name="Marcador de contenido 2">
            <a:extLst>
              <a:ext uri="{FF2B5EF4-FFF2-40B4-BE49-F238E27FC236}">
                <a16:creationId xmlns:a16="http://schemas.microsoft.com/office/drawing/2014/main" id="{4CCACFA6-C632-F64E-8B87-F8922AEAB34A}"/>
              </a:ext>
            </a:extLst>
          </p:cNvPr>
          <p:cNvSpPr txBox="1">
            <a:spLocks/>
          </p:cNvSpPr>
          <p:nvPr/>
        </p:nvSpPr>
        <p:spPr>
          <a:xfrm>
            <a:off x="635051" y="815534"/>
            <a:ext cx="5181600" cy="35552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E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Eficiencia: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Inserción: O(N log N)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Consultas: O(N log N +M)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Memoria (~10-96 MB 1M. pts.)</a:t>
            </a:r>
          </a:p>
          <a:p>
            <a:r>
              <a:rPr lang="es-PE" sz="1200" b="1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Justificación: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R* - Tree, ideal para rangos geográficos( MBRs minimiza el  solapamiento)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Micro-clusters: Aceleración de consultas k-</a:t>
            </a:r>
            <a:r>
              <a:rPr lang="es-PE" sz="1200" dirty="0" err="1"/>
              <a:t>nn</a:t>
            </a:r>
            <a:endParaRPr lang="es-PE" sz="1200" dirty="0"/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Clustering inicial: Mejora el ordenamiento de datos en el preprocesamiento,.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PCA/Selección: Facil de implementar (Python NumPy) eficiente y robusto manteniendo una varianza de ~90%-95%. UMAP por su parte es ideal para datos no lineales, lo cual de alguna manera me puse a analizar si es que un att. Depende de otro (no lineal)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s-PE" sz="1200" dirty="0"/>
              <a:t>Numpy: Ofrece herramientas matriciales, y no un PCA completo (scikit-learn)</a:t>
            </a:r>
          </a:p>
          <a:p>
            <a:pPr marL="971550" lvl="1" indent="-514350">
              <a:buFont typeface="+mj-lt"/>
              <a:buAutoNum type="alphaLcPeriod"/>
            </a:pPr>
            <a:endParaRPr lang="es-PE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CE90691-0EC8-44CE-655C-4C69EB081BA3}"/>
              </a:ext>
            </a:extLst>
          </p:cNvPr>
          <p:cNvSpPr txBox="1"/>
          <p:nvPr/>
        </p:nvSpPr>
        <p:spPr>
          <a:xfrm>
            <a:off x="539496" y="353044"/>
            <a:ext cx="402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dirty="0">
                <a:solidFill>
                  <a:schemeClr val="accent5">
                    <a:lumMod val="50000"/>
                  </a:schemeClr>
                </a:solidFill>
              </a:rPr>
              <a:t>Eficiencia, Justificación y Ventajas: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F925A53-9EC3-14BA-1DDC-3189A93D26EA}"/>
              </a:ext>
            </a:extLst>
          </p:cNvPr>
          <p:cNvSpPr txBox="1"/>
          <p:nvPr/>
        </p:nvSpPr>
        <p:spPr>
          <a:xfrm rot="10800000" flipV="1">
            <a:off x="410194" y="4535186"/>
            <a:ext cx="234110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i="1" dirty="0">
                <a:effectLst/>
              </a:rPr>
              <a:t>¿Por qué elegiste un R-Tree como base para el GeoCluster-Tree en lugar de otras estructuras como k-d tree, quad-tree, o árbol B?</a:t>
            </a:r>
          </a:p>
          <a:p>
            <a:endParaRPr lang="es-ES" sz="1400" dirty="0">
              <a:effectLst/>
            </a:endParaRPr>
          </a:p>
          <a:p>
            <a:endParaRPr lang="es-ES" dirty="0"/>
          </a:p>
          <a:p>
            <a:endParaRPr lang="es-ES" dirty="0">
              <a:effectLst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4AC49113-19FC-FAB2-E86B-860FAEF87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474" y="4535186"/>
            <a:ext cx="317438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R*-Tree es ideal para consultas espaciales multidimensionales, como k-NN y clustering con geográfica. Además de k-d tree, el R*-Tree puede manejar ~10 dimensiones sin degradar rendimiento y es más flexible para datos no uniformes. Además, el R*-Tree minimiza solapamiento y área de MBRs.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8FD2425-03B7-2F7B-D25B-DDD172A98BB9}"/>
              </a:ext>
            </a:extLst>
          </p:cNvPr>
          <p:cNvSpPr txBox="1"/>
          <p:nvPr/>
        </p:nvSpPr>
        <p:spPr>
          <a:xfrm>
            <a:off x="6622218" y="569475"/>
            <a:ext cx="38842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i="1" dirty="0">
                <a:effectLst/>
              </a:rPr>
              <a:t>¿ </a:t>
            </a:r>
            <a:r>
              <a:rPr lang="es-PE" sz="1400" b="1" i="1" dirty="0"/>
              <a:t>Porque 3 micro-cluster? Y no mas o menos,</a:t>
            </a:r>
            <a:r>
              <a:rPr lang="es-ES" sz="1400" b="1" i="1" dirty="0">
                <a:effectLst/>
              </a:rPr>
              <a:t> ¿</a:t>
            </a:r>
            <a:r>
              <a:rPr lang="es-PE" sz="1400" b="1" i="1" dirty="0"/>
              <a:t> o incluso No usarlos?</a:t>
            </a:r>
          </a:p>
          <a:p>
            <a:r>
              <a:rPr lang="es-PE" sz="1400" dirty="0"/>
              <a:t>-50 pts. por nodo hoja</a:t>
            </a:r>
          </a:p>
          <a:p>
            <a:r>
              <a:rPr lang="es-PE" sz="1400" dirty="0"/>
              <a:t>Sin ellos no podríamos priorizar subárboles por similitud, y esto aumenta el acceso a cada nodo de O(log N+M) a O (log N+Km) k = numero de nodos visitados</a:t>
            </a: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32BA8CC9-AA43-31E5-89E2-FA9E5C8A6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896196"/>
              </p:ext>
            </p:extLst>
          </p:nvPr>
        </p:nvGraphicFramePr>
        <p:xfrm>
          <a:off x="6251817" y="2485376"/>
          <a:ext cx="5836707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853">
                  <a:extLst>
                    <a:ext uri="{9D8B030D-6E8A-4147-A177-3AD203B41FA5}">
                      <a16:colId xmlns:a16="http://schemas.microsoft.com/office/drawing/2014/main" val="234157537"/>
                    </a:ext>
                  </a:extLst>
                </a:gridCol>
                <a:gridCol w="1011224">
                  <a:extLst>
                    <a:ext uri="{9D8B030D-6E8A-4147-A177-3AD203B41FA5}">
                      <a16:colId xmlns:a16="http://schemas.microsoft.com/office/drawing/2014/main" val="2254317037"/>
                    </a:ext>
                  </a:extLst>
                </a:gridCol>
                <a:gridCol w="1046705">
                  <a:extLst>
                    <a:ext uri="{9D8B030D-6E8A-4147-A177-3AD203B41FA5}">
                      <a16:colId xmlns:a16="http://schemas.microsoft.com/office/drawing/2014/main" val="4211026990"/>
                    </a:ext>
                  </a:extLst>
                </a:gridCol>
                <a:gridCol w="966871">
                  <a:extLst>
                    <a:ext uri="{9D8B030D-6E8A-4147-A177-3AD203B41FA5}">
                      <a16:colId xmlns:a16="http://schemas.microsoft.com/office/drawing/2014/main" val="135970665"/>
                    </a:ext>
                  </a:extLst>
                </a:gridCol>
                <a:gridCol w="833814">
                  <a:extLst>
                    <a:ext uri="{9D8B030D-6E8A-4147-A177-3AD203B41FA5}">
                      <a16:colId xmlns:a16="http://schemas.microsoft.com/office/drawing/2014/main" val="2733537989"/>
                    </a:ext>
                  </a:extLst>
                </a:gridCol>
                <a:gridCol w="1215240">
                  <a:extLst>
                    <a:ext uri="{9D8B030D-6E8A-4147-A177-3AD203B41FA5}">
                      <a16:colId xmlns:a16="http://schemas.microsoft.com/office/drawing/2014/main" val="685865238"/>
                    </a:ext>
                  </a:extLst>
                </a:gridCol>
              </a:tblGrid>
              <a:tr h="601075">
                <a:tc>
                  <a:txBody>
                    <a:bodyPr/>
                    <a:lstStyle/>
                    <a:p>
                      <a:r>
                        <a:rPr lang="es-PE" sz="900" dirty="0"/>
                        <a:t># Micro-Cluster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900" dirty="0"/>
                        <a:t>Memoria(2-20K nodos)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effectLst/>
                        </a:rPr>
                        <a:t>Tiempo k-NN (1M puntos)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effectLst/>
                        </a:rPr>
                        <a:t>Tiempo Clustering (1M puntos)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effectLst/>
                        </a:rPr>
                        <a:t>Precisión Clustering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900" dirty="0">
                          <a:effectLst/>
                        </a:rPr>
                        <a:t>Complejidad Implementación</a:t>
                      </a:r>
                    </a:p>
                    <a:p>
                      <a:endParaRPr lang="es-P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934838"/>
                  </a:ext>
                </a:extLst>
              </a:tr>
              <a:tr h="257604">
                <a:tc>
                  <a:txBody>
                    <a:bodyPr/>
                    <a:lstStyle/>
                    <a:p>
                      <a:r>
                        <a:rPr lang="es-PE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2-15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5 – 20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Muy 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313033"/>
                  </a:ext>
                </a:extLst>
              </a:tr>
              <a:tr h="429339">
                <a:tc>
                  <a:txBody>
                    <a:bodyPr/>
                    <a:lstStyle/>
                    <a:p>
                      <a:r>
                        <a:rPr lang="es-PE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0.2 – 2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1.2 -12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3 – 15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Media-baja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09266"/>
                  </a:ext>
                </a:extLst>
              </a:tr>
              <a:tr h="257604">
                <a:tc>
                  <a:txBody>
                    <a:bodyPr/>
                    <a:lstStyle/>
                    <a:p>
                      <a:r>
                        <a:rPr lang="es-PE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0.4 -4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1.1 – 11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2 – 12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101568"/>
                  </a:ext>
                </a:extLst>
              </a:tr>
              <a:tr h="429339">
                <a:tc>
                  <a:txBody>
                    <a:bodyPr/>
                    <a:lstStyle/>
                    <a:p>
                      <a:r>
                        <a:rPr lang="es-PE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0.5 – 5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1 - 10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 – 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Media-Alta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394741"/>
                  </a:ext>
                </a:extLst>
              </a:tr>
              <a:tr h="257604">
                <a:tc>
                  <a:txBody>
                    <a:bodyPr/>
                    <a:lstStyle/>
                    <a:p>
                      <a:r>
                        <a:rPr lang="es-PE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0.9 – 9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0.95 – 9.5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1.2 – 12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68060"/>
                  </a:ext>
                </a:extLst>
              </a:tr>
              <a:tr h="429339">
                <a:tc>
                  <a:txBody>
                    <a:bodyPr/>
                    <a:lstStyle/>
                    <a:p>
                      <a:r>
                        <a:rPr lang="es-PE" sz="1200" dirty="0"/>
                        <a:t>Dinámico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0.5 – 5 mb(prom)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 – 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1 -10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200" dirty="0"/>
                        <a:t>Muy alta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635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73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A41C0-4EC0-3CDC-622B-234A4B77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568"/>
            <a:ext cx="2895600" cy="642938"/>
          </a:xfrm>
        </p:spPr>
        <p:txBody>
          <a:bodyPr>
            <a:normAutofit fontScale="90000"/>
          </a:bodyPr>
          <a:lstStyle/>
          <a:p>
            <a:r>
              <a:rPr lang="es-PE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4310FE-77F6-E017-25A7-A9810D66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s-PE" sz="1400" dirty="0">
                <a:effectLst/>
                <a:latin typeface="+mj-lt"/>
              </a:rPr>
              <a:t>[1] N. Beckmann, H.-P. </a:t>
            </a:r>
            <a:r>
              <a:rPr lang="es-PE" sz="1400" dirty="0" err="1">
                <a:effectLst/>
                <a:latin typeface="+mj-lt"/>
              </a:rPr>
              <a:t>Kriegel</a:t>
            </a:r>
            <a:r>
              <a:rPr lang="es-PE" sz="1400" dirty="0">
                <a:effectLst/>
                <a:latin typeface="+mj-lt"/>
              </a:rPr>
              <a:t>, R. Schneider, y B. </a:t>
            </a:r>
            <a:r>
              <a:rPr lang="es-PE" sz="1400" dirty="0" err="1">
                <a:effectLst/>
                <a:latin typeface="+mj-lt"/>
              </a:rPr>
              <a:t>Seeger</a:t>
            </a:r>
            <a:r>
              <a:rPr lang="es-PE" sz="1400" dirty="0">
                <a:effectLst/>
                <a:latin typeface="+mj-lt"/>
              </a:rPr>
              <a:t>, "</a:t>
            </a:r>
            <a:r>
              <a:rPr lang="es-PE" sz="1400" dirty="0" err="1">
                <a:effectLst/>
                <a:latin typeface="+mj-lt"/>
              </a:rPr>
              <a:t>The</a:t>
            </a:r>
            <a:r>
              <a:rPr lang="es-PE" sz="1400" dirty="0">
                <a:effectLst/>
                <a:latin typeface="+mj-lt"/>
              </a:rPr>
              <a:t> R*-tree: </a:t>
            </a:r>
            <a:r>
              <a:rPr lang="es-PE" sz="1400" dirty="0" err="1">
                <a:effectLst/>
                <a:latin typeface="+mj-lt"/>
              </a:rPr>
              <a:t>An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efficient</a:t>
            </a:r>
            <a:r>
              <a:rPr lang="es-PE" sz="1400" dirty="0">
                <a:effectLst/>
                <a:latin typeface="+mj-lt"/>
              </a:rPr>
              <a:t> and </a:t>
            </a:r>
            <a:r>
              <a:rPr lang="es-PE" sz="1400" dirty="0" err="1">
                <a:effectLst/>
                <a:latin typeface="+mj-lt"/>
              </a:rPr>
              <a:t>robust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access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method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for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points</a:t>
            </a:r>
            <a:r>
              <a:rPr lang="es-PE" sz="1400" dirty="0">
                <a:effectLst/>
                <a:latin typeface="+mj-lt"/>
              </a:rPr>
              <a:t> and </a:t>
            </a:r>
            <a:r>
              <a:rPr lang="es-PE" sz="1400" dirty="0" err="1">
                <a:effectLst/>
                <a:latin typeface="+mj-lt"/>
              </a:rPr>
              <a:t>rectangles</a:t>
            </a:r>
            <a:r>
              <a:rPr lang="es-PE" sz="1400" dirty="0">
                <a:effectLst/>
                <a:latin typeface="+mj-lt"/>
              </a:rPr>
              <a:t>," en </a:t>
            </a:r>
            <a:r>
              <a:rPr lang="es-PE" sz="1400" dirty="0" err="1">
                <a:effectLst/>
                <a:latin typeface="+mj-lt"/>
              </a:rPr>
              <a:t>Proc</a:t>
            </a:r>
            <a:r>
              <a:rPr lang="es-PE" sz="1400" dirty="0">
                <a:effectLst/>
                <a:latin typeface="+mj-lt"/>
              </a:rPr>
              <a:t>. ACM SIGMOD Int. Conf. </a:t>
            </a:r>
            <a:r>
              <a:rPr lang="es-PE" sz="1400" dirty="0" err="1">
                <a:effectLst/>
                <a:latin typeface="+mj-lt"/>
              </a:rPr>
              <a:t>Manage</a:t>
            </a:r>
            <a:r>
              <a:rPr lang="es-PE" sz="1400" dirty="0">
                <a:effectLst/>
                <a:latin typeface="+mj-lt"/>
              </a:rPr>
              <a:t>. Data, Atlantic City, NJ, USA, May 1990, pp. 322–331, </a:t>
            </a:r>
            <a:r>
              <a:rPr lang="es-PE" sz="1400" dirty="0" err="1">
                <a:effectLst/>
                <a:latin typeface="+mj-lt"/>
              </a:rPr>
              <a:t>doi</a:t>
            </a:r>
            <a:r>
              <a:rPr lang="es-PE" sz="1400" dirty="0">
                <a:effectLst/>
                <a:latin typeface="+mj-lt"/>
              </a:rPr>
              <a:t>: 10.1145/93597.98741.</a:t>
            </a:r>
          </a:p>
          <a:p>
            <a:r>
              <a:rPr lang="es-PE" sz="1400" dirty="0">
                <a:effectLst/>
                <a:latin typeface="+mj-lt"/>
              </a:rPr>
              <a:t>[2] J. Han, M. </a:t>
            </a:r>
            <a:r>
              <a:rPr lang="es-PE" sz="1400" dirty="0" err="1">
                <a:effectLst/>
                <a:latin typeface="+mj-lt"/>
              </a:rPr>
              <a:t>Kamber</a:t>
            </a:r>
            <a:r>
              <a:rPr lang="es-PE" sz="1400" dirty="0">
                <a:effectLst/>
                <a:latin typeface="+mj-lt"/>
              </a:rPr>
              <a:t>, y J. </a:t>
            </a:r>
            <a:r>
              <a:rPr lang="es-PE" sz="1400" dirty="0" err="1">
                <a:effectLst/>
                <a:latin typeface="+mj-lt"/>
              </a:rPr>
              <a:t>Pei</a:t>
            </a:r>
            <a:r>
              <a:rPr lang="es-PE" sz="1400" dirty="0">
                <a:effectLst/>
                <a:latin typeface="+mj-lt"/>
              </a:rPr>
              <a:t>, Data </a:t>
            </a:r>
            <a:r>
              <a:rPr lang="es-PE" sz="1400" dirty="0" err="1">
                <a:effectLst/>
                <a:latin typeface="+mj-lt"/>
              </a:rPr>
              <a:t>Mining</a:t>
            </a:r>
            <a:r>
              <a:rPr lang="es-PE" sz="1400" dirty="0">
                <a:effectLst/>
                <a:latin typeface="+mj-lt"/>
              </a:rPr>
              <a:t>: </a:t>
            </a:r>
            <a:r>
              <a:rPr lang="es-PE" sz="1400" dirty="0" err="1">
                <a:effectLst/>
                <a:latin typeface="+mj-lt"/>
              </a:rPr>
              <a:t>Concepts</a:t>
            </a:r>
            <a:r>
              <a:rPr lang="es-PE" sz="1400" dirty="0">
                <a:effectLst/>
                <a:latin typeface="+mj-lt"/>
              </a:rPr>
              <a:t> and </a:t>
            </a:r>
            <a:r>
              <a:rPr lang="es-PE" sz="1400" dirty="0" err="1">
                <a:effectLst/>
                <a:latin typeface="+mj-lt"/>
              </a:rPr>
              <a:t>Techniques</a:t>
            </a:r>
            <a:r>
              <a:rPr lang="es-PE" sz="1400" dirty="0">
                <a:effectLst/>
                <a:latin typeface="+mj-lt"/>
              </a:rPr>
              <a:t>, 3.ª ed. San Francisco, CA, USA: Morgan Kaufmann, 2011.</a:t>
            </a:r>
          </a:p>
          <a:p>
            <a:r>
              <a:rPr lang="es-PE" sz="1400" dirty="0">
                <a:latin typeface="+mj-lt"/>
              </a:rPr>
              <a:t>[3]</a:t>
            </a:r>
            <a:r>
              <a:rPr lang="es-PE" sz="1400" dirty="0">
                <a:effectLst/>
                <a:latin typeface="+mj-lt"/>
              </a:rPr>
              <a:t>L. </a:t>
            </a:r>
            <a:r>
              <a:rPr lang="es-PE" sz="1400" dirty="0" err="1">
                <a:effectLst/>
                <a:latin typeface="+mj-lt"/>
              </a:rPr>
              <a:t>McInnes</a:t>
            </a:r>
            <a:r>
              <a:rPr lang="es-PE" sz="1400" dirty="0">
                <a:effectLst/>
                <a:latin typeface="+mj-lt"/>
              </a:rPr>
              <a:t>, J. Healy, y J. Melville, "UMAP: </a:t>
            </a:r>
            <a:r>
              <a:rPr lang="es-PE" sz="1400" dirty="0" err="1">
                <a:effectLst/>
                <a:latin typeface="+mj-lt"/>
              </a:rPr>
              <a:t>Uniform</a:t>
            </a:r>
            <a:r>
              <a:rPr lang="es-PE" sz="1400" dirty="0">
                <a:effectLst/>
                <a:latin typeface="+mj-lt"/>
              </a:rPr>
              <a:t> Manifold </a:t>
            </a:r>
            <a:r>
              <a:rPr lang="es-PE" sz="1400" dirty="0" err="1">
                <a:effectLst/>
                <a:latin typeface="+mj-lt"/>
              </a:rPr>
              <a:t>Approximation</a:t>
            </a:r>
            <a:r>
              <a:rPr lang="es-PE" sz="1400" dirty="0">
                <a:effectLst/>
                <a:latin typeface="+mj-lt"/>
              </a:rPr>
              <a:t> and </a:t>
            </a:r>
            <a:r>
              <a:rPr lang="es-PE" sz="1400" dirty="0" err="1">
                <a:effectLst/>
                <a:latin typeface="+mj-lt"/>
              </a:rPr>
              <a:t>Projection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for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Dimension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Reduction</a:t>
            </a:r>
            <a:r>
              <a:rPr lang="es-PE" sz="1400" dirty="0">
                <a:effectLst/>
                <a:latin typeface="+mj-lt"/>
              </a:rPr>
              <a:t>," </a:t>
            </a:r>
            <a:r>
              <a:rPr lang="es-PE" sz="1400" dirty="0" err="1">
                <a:effectLst/>
                <a:latin typeface="+mj-lt"/>
              </a:rPr>
              <a:t>arXiv</a:t>
            </a:r>
            <a:r>
              <a:rPr lang="es-PE" sz="1400" dirty="0">
                <a:effectLst/>
                <a:latin typeface="+mj-lt"/>
              </a:rPr>
              <a:t> </a:t>
            </a:r>
            <a:r>
              <a:rPr lang="es-PE" sz="1400" dirty="0" err="1">
                <a:effectLst/>
                <a:latin typeface="+mj-lt"/>
              </a:rPr>
              <a:t>preprint</a:t>
            </a:r>
            <a:r>
              <a:rPr lang="es-PE" sz="1400" dirty="0">
                <a:effectLst/>
                <a:latin typeface="+mj-lt"/>
              </a:rPr>
              <a:t> arXiv:1802.03426, 2018. [En línea]. Disponible:</a:t>
            </a:r>
          </a:p>
          <a:p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[4] IBM, "¿Qué es el </a:t>
            </a:r>
            <a:r>
              <a:rPr kumimoji="0" lang="es-PE" altLang="es-P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clustering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?," </a:t>
            </a:r>
            <a:r>
              <a:rPr kumimoji="0" lang="es-PE" altLang="es-P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IBM </a:t>
            </a:r>
            <a:r>
              <a:rPr kumimoji="0" lang="es-PE" altLang="es-PE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Think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[En línea]. Disponible en: 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2"/>
              </a:rPr>
              <a:t>https://www.ibm.com/es-es/think/topics/clustering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[Accedido: 29-abril-2025].</a:t>
            </a:r>
            <a:endParaRPr kumimoji="0" lang="es-PE" altLang="es-P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r>
              <a:rPr lang="es-ES" sz="1400" dirty="0">
                <a:latin typeface="+mj-lt"/>
              </a:rPr>
              <a:t>[5] IBM, "¿Qué es el análisis de componentes principales?," </a:t>
            </a:r>
            <a:r>
              <a:rPr lang="es-ES" sz="1400" i="1" dirty="0">
                <a:latin typeface="+mj-lt"/>
              </a:rPr>
              <a:t>IBM </a:t>
            </a:r>
            <a:r>
              <a:rPr lang="es-ES" sz="1400" i="1" dirty="0" err="1">
                <a:latin typeface="+mj-lt"/>
              </a:rPr>
              <a:t>Think</a:t>
            </a:r>
            <a:r>
              <a:rPr lang="es-ES" sz="1400" dirty="0">
                <a:latin typeface="+mj-lt"/>
              </a:rPr>
              <a:t>, [En línea]. Disponible en: </a:t>
            </a:r>
            <a:r>
              <a:rPr lang="es-ES" sz="1400" dirty="0">
                <a:latin typeface="+mj-lt"/>
                <a:hlinkClick r:id="rId3"/>
              </a:rPr>
              <a:t>https://www.ibm.com/es-es/think/topics/principal-component-analysis</a:t>
            </a:r>
            <a:r>
              <a:rPr lang="es-ES" sz="1400" dirty="0">
                <a:latin typeface="+mj-lt"/>
              </a:rPr>
              <a:t>. [Accedido: 30-abril-2025].</a:t>
            </a:r>
          </a:p>
          <a:p>
            <a:r>
              <a:rPr lang="es-ES" sz="1400" dirty="0">
                <a:latin typeface="+mj-lt"/>
              </a:rPr>
              <a:t>[6] </a:t>
            </a:r>
            <a:r>
              <a:rPr lang="es-ES" sz="1400" dirty="0" err="1">
                <a:latin typeface="+mj-lt"/>
              </a:rPr>
              <a:t>Matesmates</a:t>
            </a:r>
            <a:r>
              <a:rPr lang="es-ES" sz="1400" dirty="0">
                <a:latin typeface="+mj-lt"/>
              </a:rPr>
              <a:t>, "La curva de Hilbert," </a:t>
            </a:r>
            <a:r>
              <a:rPr lang="es-ES" sz="1400" i="1" dirty="0" err="1">
                <a:latin typeface="+mj-lt"/>
              </a:rPr>
              <a:t>Matesmates</a:t>
            </a:r>
            <a:r>
              <a:rPr lang="es-ES" sz="1400" i="1" dirty="0">
                <a:latin typeface="+mj-lt"/>
              </a:rPr>
              <a:t> Blog</a:t>
            </a:r>
            <a:r>
              <a:rPr lang="es-ES" sz="1400" dirty="0">
                <a:latin typeface="+mj-lt"/>
              </a:rPr>
              <a:t>, 29-mar-2012. [En línea]. Disponible en: </a:t>
            </a:r>
            <a:r>
              <a:rPr lang="es-ES" sz="1400" dirty="0">
                <a:latin typeface="+mj-lt"/>
                <a:hlinkClick r:id="rId4"/>
              </a:rPr>
              <a:t>https://matesmates.wordpress.com/2012/03/29/la-curva-de-hilbert/</a:t>
            </a:r>
            <a:r>
              <a:rPr lang="es-ES" sz="1400" dirty="0">
                <a:latin typeface="+mj-lt"/>
              </a:rPr>
              <a:t>. [Accedido: 30-abril-2025].</a:t>
            </a:r>
          </a:p>
          <a:p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[7] Wikipedia, "Hilbert R-tree," </a:t>
            </a:r>
            <a:r>
              <a:rPr kumimoji="0" lang="es-PE" altLang="es-P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Wikipedia: </a:t>
            </a:r>
            <a:r>
              <a:rPr kumimoji="0" lang="es-PE" altLang="es-PE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es-PE" altLang="es-PE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Free </a:t>
            </a:r>
            <a:r>
              <a:rPr kumimoji="0" lang="es-PE" altLang="es-PE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Encyclopedia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6 </a:t>
            </a:r>
            <a:r>
              <a:rPr kumimoji="0" lang="es-PE" altLang="es-PE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may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2024. [En línea]. Disponible en: 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https://en.wikipedia.org/wiki/Hilbert_R-tree</a:t>
            </a:r>
            <a:r>
              <a:rPr kumimoji="0" lang="es-PE" altLang="es-PE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[Accedido: 11-may-2025].</a:t>
            </a:r>
            <a:endParaRPr kumimoji="0" lang="es-PE" altLang="es-P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s-PE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08369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1438</Words>
  <Application>Microsoft Office PowerPoint</Application>
  <PresentationFormat>Panorámica</PresentationFormat>
  <Paragraphs>131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de Office</vt:lpstr>
      <vt:lpstr>GeoCluster-Tree</vt:lpstr>
      <vt:lpstr>Introducción y problema: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Briceño Quiroz</dc:creator>
  <cp:lastModifiedBy>Anthony Briceño Quiroz</cp:lastModifiedBy>
  <cp:revision>7</cp:revision>
  <dcterms:created xsi:type="dcterms:W3CDTF">2025-05-11T05:21:19Z</dcterms:created>
  <dcterms:modified xsi:type="dcterms:W3CDTF">2025-05-11T22:22:30Z</dcterms:modified>
</cp:coreProperties>
</file>