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8" r:id="rId33"/>
    <p:sldId id="289" r:id="rId34"/>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4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PE"/>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PE"/>
          </a:p>
        </p:txBody>
      </p:sp>
      <p:sp>
        <p:nvSpPr>
          <p:cNvPr id="4" name="3 Marcador de fecha"/>
          <p:cNvSpPr>
            <a:spLocks noGrp="1"/>
          </p:cNvSpPr>
          <p:nvPr>
            <p:ph type="dt" sz="half" idx="10"/>
          </p:nvPr>
        </p:nvSpPr>
        <p:spPr/>
        <p:txBody>
          <a:bodyPr/>
          <a:lstStyle/>
          <a:p>
            <a:fld id="{4B0320E1-9BF4-4D60-802B-DC8BFBCA9EB6}" type="datetimeFigureOut">
              <a:rPr lang="es-PE" smtClean="0"/>
              <a:pPr/>
              <a:t>03/06/2011</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1200AD08-B0F9-43D1-B9D2-96B803AA622B}" type="slidenum">
              <a:rPr lang="es-PE" smtClean="0"/>
              <a:pPr/>
              <a:t>‹Nº›</a:t>
            </a:fld>
            <a:endParaRPr lang="es-P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4B0320E1-9BF4-4D60-802B-DC8BFBCA9EB6}" type="datetimeFigureOut">
              <a:rPr lang="es-PE" smtClean="0"/>
              <a:pPr/>
              <a:t>03/06/2011</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1200AD08-B0F9-43D1-B9D2-96B803AA622B}" type="slidenum">
              <a:rPr lang="es-PE" smtClean="0"/>
              <a:pPr/>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4B0320E1-9BF4-4D60-802B-DC8BFBCA9EB6}" type="datetimeFigureOut">
              <a:rPr lang="es-PE" smtClean="0"/>
              <a:pPr/>
              <a:t>03/06/2011</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1200AD08-B0F9-43D1-B9D2-96B803AA622B}" type="slidenum">
              <a:rPr lang="es-PE" smtClean="0"/>
              <a:pPr/>
              <a:t>‹Nº›</a:t>
            </a:fld>
            <a:endParaRPr 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4B0320E1-9BF4-4D60-802B-DC8BFBCA9EB6}" type="datetimeFigureOut">
              <a:rPr lang="es-PE" smtClean="0"/>
              <a:pPr/>
              <a:t>03/06/2011</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1200AD08-B0F9-43D1-B9D2-96B803AA622B}" type="slidenum">
              <a:rPr lang="es-PE" smtClean="0"/>
              <a:pPr/>
              <a:t>‹Nº›</a:t>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4B0320E1-9BF4-4D60-802B-DC8BFBCA9EB6}" type="datetimeFigureOut">
              <a:rPr lang="es-PE" smtClean="0"/>
              <a:pPr/>
              <a:t>03/06/2011</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1200AD08-B0F9-43D1-B9D2-96B803AA622B}" type="slidenum">
              <a:rPr lang="es-PE" smtClean="0"/>
              <a:pPr/>
              <a:t>‹Nº›</a:t>
            </a:fld>
            <a:endParaRPr lang="es-P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fecha"/>
          <p:cNvSpPr>
            <a:spLocks noGrp="1"/>
          </p:cNvSpPr>
          <p:nvPr>
            <p:ph type="dt" sz="half" idx="10"/>
          </p:nvPr>
        </p:nvSpPr>
        <p:spPr/>
        <p:txBody>
          <a:bodyPr/>
          <a:lstStyle/>
          <a:p>
            <a:fld id="{4B0320E1-9BF4-4D60-802B-DC8BFBCA9EB6}" type="datetimeFigureOut">
              <a:rPr lang="es-PE" smtClean="0"/>
              <a:pPr/>
              <a:t>03/06/2011</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1200AD08-B0F9-43D1-B9D2-96B803AA622B}" type="slidenum">
              <a:rPr lang="es-PE" smtClean="0"/>
              <a:pPr/>
              <a:t>‹Nº›</a:t>
            </a:fld>
            <a:endParaRPr lang="es-P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6 Marcador de fecha"/>
          <p:cNvSpPr>
            <a:spLocks noGrp="1"/>
          </p:cNvSpPr>
          <p:nvPr>
            <p:ph type="dt" sz="half" idx="10"/>
          </p:nvPr>
        </p:nvSpPr>
        <p:spPr/>
        <p:txBody>
          <a:bodyPr/>
          <a:lstStyle/>
          <a:p>
            <a:fld id="{4B0320E1-9BF4-4D60-802B-DC8BFBCA9EB6}" type="datetimeFigureOut">
              <a:rPr lang="es-PE" smtClean="0"/>
              <a:pPr/>
              <a:t>03/06/2011</a:t>
            </a:fld>
            <a:endParaRPr lang="es-PE"/>
          </a:p>
        </p:txBody>
      </p:sp>
      <p:sp>
        <p:nvSpPr>
          <p:cNvPr id="8" name="7 Marcador de pie de página"/>
          <p:cNvSpPr>
            <a:spLocks noGrp="1"/>
          </p:cNvSpPr>
          <p:nvPr>
            <p:ph type="ftr" sz="quarter" idx="11"/>
          </p:nvPr>
        </p:nvSpPr>
        <p:spPr/>
        <p:txBody>
          <a:bodyPr/>
          <a:lstStyle/>
          <a:p>
            <a:endParaRPr lang="es-PE"/>
          </a:p>
        </p:txBody>
      </p:sp>
      <p:sp>
        <p:nvSpPr>
          <p:cNvPr id="9" name="8 Marcador de número de diapositiva"/>
          <p:cNvSpPr>
            <a:spLocks noGrp="1"/>
          </p:cNvSpPr>
          <p:nvPr>
            <p:ph type="sldNum" sz="quarter" idx="12"/>
          </p:nvPr>
        </p:nvSpPr>
        <p:spPr/>
        <p:txBody>
          <a:bodyPr/>
          <a:lstStyle/>
          <a:p>
            <a:fld id="{1200AD08-B0F9-43D1-B9D2-96B803AA622B}" type="slidenum">
              <a:rPr lang="es-PE" smtClean="0"/>
              <a:pPr/>
              <a:t>‹Nº›</a:t>
            </a:fld>
            <a:endParaRPr lang="es-P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fecha"/>
          <p:cNvSpPr>
            <a:spLocks noGrp="1"/>
          </p:cNvSpPr>
          <p:nvPr>
            <p:ph type="dt" sz="half" idx="10"/>
          </p:nvPr>
        </p:nvSpPr>
        <p:spPr/>
        <p:txBody>
          <a:bodyPr/>
          <a:lstStyle/>
          <a:p>
            <a:fld id="{4B0320E1-9BF4-4D60-802B-DC8BFBCA9EB6}" type="datetimeFigureOut">
              <a:rPr lang="es-PE" smtClean="0"/>
              <a:pPr/>
              <a:t>03/06/2011</a:t>
            </a:fld>
            <a:endParaRPr lang="es-PE"/>
          </a:p>
        </p:txBody>
      </p:sp>
      <p:sp>
        <p:nvSpPr>
          <p:cNvPr id="4" name="3 Marcador de pie de página"/>
          <p:cNvSpPr>
            <a:spLocks noGrp="1"/>
          </p:cNvSpPr>
          <p:nvPr>
            <p:ph type="ftr" sz="quarter" idx="11"/>
          </p:nvPr>
        </p:nvSpPr>
        <p:spPr/>
        <p:txBody>
          <a:bodyPr/>
          <a:lstStyle/>
          <a:p>
            <a:endParaRPr lang="es-PE"/>
          </a:p>
        </p:txBody>
      </p:sp>
      <p:sp>
        <p:nvSpPr>
          <p:cNvPr id="5" name="4 Marcador de número de diapositiva"/>
          <p:cNvSpPr>
            <a:spLocks noGrp="1"/>
          </p:cNvSpPr>
          <p:nvPr>
            <p:ph type="sldNum" sz="quarter" idx="12"/>
          </p:nvPr>
        </p:nvSpPr>
        <p:spPr/>
        <p:txBody>
          <a:bodyPr/>
          <a:lstStyle/>
          <a:p>
            <a:fld id="{1200AD08-B0F9-43D1-B9D2-96B803AA622B}" type="slidenum">
              <a:rPr lang="es-PE" smtClean="0"/>
              <a:pPr/>
              <a:t>‹Nº›</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4B0320E1-9BF4-4D60-802B-DC8BFBCA9EB6}" type="datetimeFigureOut">
              <a:rPr lang="es-PE" smtClean="0"/>
              <a:pPr/>
              <a:t>03/06/2011</a:t>
            </a:fld>
            <a:endParaRPr lang="es-PE"/>
          </a:p>
        </p:txBody>
      </p:sp>
      <p:sp>
        <p:nvSpPr>
          <p:cNvPr id="3" name="2 Marcador de pie de página"/>
          <p:cNvSpPr>
            <a:spLocks noGrp="1"/>
          </p:cNvSpPr>
          <p:nvPr>
            <p:ph type="ftr" sz="quarter" idx="11"/>
          </p:nvPr>
        </p:nvSpPr>
        <p:spPr/>
        <p:txBody>
          <a:bodyPr/>
          <a:lstStyle/>
          <a:p>
            <a:endParaRPr lang="es-PE"/>
          </a:p>
        </p:txBody>
      </p:sp>
      <p:sp>
        <p:nvSpPr>
          <p:cNvPr id="4" name="3 Marcador de número de diapositiva"/>
          <p:cNvSpPr>
            <a:spLocks noGrp="1"/>
          </p:cNvSpPr>
          <p:nvPr>
            <p:ph type="sldNum" sz="quarter" idx="12"/>
          </p:nvPr>
        </p:nvSpPr>
        <p:spPr/>
        <p:txBody>
          <a:bodyPr/>
          <a:lstStyle/>
          <a:p>
            <a:fld id="{1200AD08-B0F9-43D1-B9D2-96B803AA622B}" type="slidenum">
              <a:rPr lang="es-PE" smtClean="0"/>
              <a:pPr/>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PE"/>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4B0320E1-9BF4-4D60-802B-DC8BFBCA9EB6}" type="datetimeFigureOut">
              <a:rPr lang="es-PE" smtClean="0"/>
              <a:pPr/>
              <a:t>03/06/2011</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1200AD08-B0F9-43D1-B9D2-96B803AA622B}" type="slidenum">
              <a:rPr lang="es-PE" smtClean="0"/>
              <a:pPr/>
              <a:t>‹Nº›</a:t>
            </a:fld>
            <a:endParaRPr lang="es-P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PE"/>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4B0320E1-9BF4-4D60-802B-DC8BFBCA9EB6}" type="datetimeFigureOut">
              <a:rPr lang="es-PE" smtClean="0"/>
              <a:pPr/>
              <a:t>03/06/2011</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1200AD08-B0F9-43D1-B9D2-96B803AA622B}" type="slidenum">
              <a:rPr lang="es-PE" smtClean="0"/>
              <a:pPr/>
              <a:t>‹Nº›</a:t>
            </a:fld>
            <a:endParaRPr lang="es-P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0320E1-9BF4-4D60-802B-DC8BFBCA9EB6}" type="datetimeFigureOut">
              <a:rPr lang="es-PE" smtClean="0"/>
              <a:pPr/>
              <a:t>03/06/2011</a:t>
            </a:fld>
            <a:endParaRPr lang="es-PE"/>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00AD08-B0F9-43D1-B9D2-96B803AA622B}" type="slidenum">
              <a:rPr lang="es-PE" smtClean="0"/>
              <a:pPr/>
              <a:t>‹Nº›</a:t>
            </a:fld>
            <a:endParaRPr lang="es-P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pPr lvl="0"/>
            <a:r>
              <a:rPr lang="es-PE" dirty="0" smtClean="0"/>
              <a:t>Sesión 16</a:t>
            </a:r>
            <a:br>
              <a:rPr lang="es-PE" dirty="0" smtClean="0"/>
            </a:br>
            <a:r>
              <a:rPr lang="es-PE" b="1" dirty="0" smtClean="0"/>
              <a:t>Diagramas de Secuencia</a:t>
            </a:r>
            <a:endParaRPr lang="es-PE" b="1" dirty="0"/>
          </a:p>
        </p:txBody>
      </p:sp>
      <p:sp>
        <p:nvSpPr>
          <p:cNvPr id="3" name="2 Subtítulo"/>
          <p:cNvSpPr>
            <a:spLocks noGrp="1"/>
          </p:cNvSpPr>
          <p:nvPr>
            <p:ph type="subTitle" idx="1"/>
          </p:nvPr>
        </p:nvSpPr>
        <p:spPr/>
        <p:txBody>
          <a:bodyPr>
            <a:normAutofit fontScale="92500" lnSpcReduction="20000"/>
          </a:bodyPr>
          <a:lstStyle/>
          <a:p>
            <a:r>
              <a:rPr lang="es-PE" dirty="0" smtClean="0"/>
              <a:t>Unidad 3</a:t>
            </a:r>
          </a:p>
          <a:p>
            <a:r>
              <a:rPr lang="es-ES" b="1" dirty="0" smtClean="0"/>
              <a:t>Modelado del comportamiento dinámico del sistema</a:t>
            </a:r>
            <a:endParaRPr lang="es-PE" dirty="0" smtClean="0"/>
          </a:p>
          <a:p>
            <a:r>
              <a:rPr lang="es-PE" dirty="0" err="1" smtClean="0"/>
              <a:t>Mg.</a:t>
            </a:r>
            <a:r>
              <a:rPr lang="es-PE" dirty="0" smtClean="0"/>
              <a:t> Gustavo G. Delgado Ugarte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Tiempo</a:t>
            </a:r>
            <a:endParaRPr lang="es-PE"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683568" y="1988840"/>
            <a:ext cx="7916542" cy="3618991"/>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Eventos, Señales y Mensajes</a:t>
            </a:r>
            <a:endParaRPr lang="es-PE" dirty="0"/>
          </a:p>
        </p:txBody>
      </p:sp>
      <p:sp>
        <p:nvSpPr>
          <p:cNvPr id="3" name="2 Marcador de contenido"/>
          <p:cNvSpPr>
            <a:spLocks noGrp="1"/>
          </p:cNvSpPr>
          <p:nvPr>
            <p:ph idx="1"/>
          </p:nvPr>
        </p:nvSpPr>
        <p:spPr/>
        <p:txBody>
          <a:bodyPr/>
          <a:lstStyle/>
          <a:p>
            <a:r>
              <a:rPr lang="es-ES" dirty="0" smtClean="0"/>
              <a:t>La parte más pequeña de una interacción es un </a:t>
            </a:r>
            <a:r>
              <a:rPr lang="es-ES" i="1" dirty="0" smtClean="0"/>
              <a:t>evento</a:t>
            </a:r>
          </a:p>
          <a:p>
            <a:pPr lvl="1"/>
            <a:r>
              <a:rPr lang="es-ES" dirty="0" smtClean="0"/>
              <a:t>Un </a:t>
            </a:r>
            <a:r>
              <a:rPr lang="es-ES" i="1" dirty="0" smtClean="0"/>
              <a:t>evento</a:t>
            </a:r>
            <a:r>
              <a:rPr lang="es-ES" dirty="0" smtClean="0"/>
              <a:t> es cualquier punto en una interacción donde ocurre </a:t>
            </a:r>
            <a:r>
              <a:rPr lang="es-ES" dirty="0" smtClean="0"/>
              <a:t>algo</a:t>
            </a:r>
          </a:p>
          <a:p>
            <a:pPr lvl="1"/>
            <a:r>
              <a:rPr lang="es-ES" dirty="0" smtClean="0"/>
              <a:t>Los eventos son los bloques de construcción para las señales y </a:t>
            </a:r>
            <a:r>
              <a:rPr lang="es-ES" dirty="0" smtClean="0"/>
              <a:t>mensajes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Eventos, Señales y Mensajes</a:t>
            </a:r>
            <a:endParaRPr lang="es-PE" dirty="0"/>
          </a:p>
        </p:txBody>
      </p:sp>
      <p:sp>
        <p:nvSpPr>
          <p:cNvPr id="3" name="2 Marcador de contenido"/>
          <p:cNvSpPr>
            <a:spLocks noGrp="1"/>
          </p:cNvSpPr>
          <p:nvPr>
            <p:ph idx="1"/>
          </p:nvPr>
        </p:nvSpPr>
        <p:spPr/>
        <p:txBody>
          <a:bodyPr>
            <a:normAutofit fontScale="92500"/>
          </a:bodyPr>
          <a:lstStyle/>
          <a:p>
            <a:r>
              <a:rPr lang="es-ES" dirty="0" smtClean="0"/>
              <a:t>Las señales y los mensajes son realmente diferentes nombres para el mismo concepto: </a:t>
            </a:r>
            <a:endParaRPr lang="es-ES" dirty="0" smtClean="0"/>
          </a:p>
          <a:p>
            <a:pPr lvl="1"/>
            <a:r>
              <a:rPr lang="es-ES" dirty="0" smtClean="0"/>
              <a:t>U</a:t>
            </a:r>
            <a:r>
              <a:rPr lang="es-ES" dirty="0" smtClean="0"/>
              <a:t>na </a:t>
            </a:r>
            <a:r>
              <a:rPr lang="es-ES" dirty="0" smtClean="0"/>
              <a:t>señal </a:t>
            </a:r>
            <a:r>
              <a:rPr lang="es-ES" dirty="0" smtClean="0"/>
              <a:t>es </a:t>
            </a:r>
            <a:r>
              <a:rPr lang="es-ES" dirty="0" smtClean="0"/>
              <a:t>la terminología utilizada a menudo por los diseñadores de </a:t>
            </a:r>
            <a:r>
              <a:rPr lang="es-ES" dirty="0" smtClean="0"/>
              <a:t>sistemas</a:t>
            </a:r>
          </a:p>
          <a:p>
            <a:pPr lvl="1"/>
            <a:r>
              <a:rPr lang="es-ES" dirty="0" smtClean="0"/>
              <a:t>Los </a:t>
            </a:r>
            <a:r>
              <a:rPr lang="es-ES" dirty="0" smtClean="0"/>
              <a:t>diseñadores de software a menudo prefieren los </a:t>
            </a:r>
            <a:r>
              <a:rPr lang="es-ES" dirty="0" smtClean="0"/>
              <a:t>mensajes</a:t>
            </a:r>
          </a:p>
          <a:p>
            <a:r>
              <a:rPr lang="es-ES" dirty="0" smtClean="0"/>
              <a:t>En cuanto a los diagramas secuencia, las señales y los mensajes actúan y tienen el mismo aspecto, </a:t>
            </a:r>
            <a:r>
              <a:rPr lang="es-ES" dirty="0" smtClean="0"/>
              <a:t>por </a:t>
            </a:r>
            <a:r>
              <a:rPr lang="es-ES" dirty="0" smtClean="0"/>
              <a:t>lo </a:t>
            </a:r>
            <a:r>
              <a:rPr lang="es-ES" dirty="0" smtClean="0"/>
              <a:t>que utilizaremos el </a:t>
            </a:r>
            <a:r>
              <a:rPr lang="es-ES" dirty="0" smtClean="0"/>
              <a:t>término "mensajes"</a:t>
            </a:r>
            <a:endParaRPr lang="es-ES"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Eventos, Señales y Mensajes</a:t>
            </a:r>
            <a:endParaRPr lang="es-PE"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1043608" y="1556792"/>
            <a:ext cx="7124262" cy="4569497"/>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Eventos, Señales y Mensajes</a:t>
            </a:r>
            <a:endParaRPr lang="es-PE" dirty="0"/>
          </a:p>
        </p:txBody>
      </p:sp>
      <p:sp>
        <p:nvSpPr>
          <p:cNvPr id="4" name="3 Marcador de contenido"/>
          <p:cNvSpPr>
            <a:spLocks noGrp="1"/>
          </p:cNvSpPr>
          <p:nvPr>
            <p:ph idx="1"/>
          </p:nvPr>
        </p:nvSpPr>
        <p:spPr/>
        <p:txBody>
          <a:bodyPr/>
          <a:lstStyle/>
          <a:p>
            <a:r>
              <a:rPr lang="es-ES" dirty="0" smtClean="0"/>
              <a:t>Una interacción en un diagrama de secuencia se produce cuando un participante decide enviar un mensaje a otro </a:t>
            </a:r>
            <a:r>
              <a:rPr lang="es-ES" dirty="0" smtClean="0"/>
              <a:t>participante</a:t>
            </a:r>
          </a:p>
          <a:p>
            <a:r>
              <a:rPr lang="es-ES" dirty="0" smtClean="0"/>
              <a:t>Los mensajes en un diagrama secuencia se especifican mediante una flecha </a:t>
            </a:r>
            <a:r>
              <a:rPr lang="es-ES" dirty="0" smtClean="0"/>
              <a:t>del </a:t>
            </a:r>
            <a:r>
              <a:rPr lang="es-ES" dirty="0" smtClean="0"/>
              <a:t>participante que quiere pasar el </a:t>
            </a:r>
            <a:r>
              <a:rPr lang="es-ES" dirty="0" smtClean="0"/>
              <a:t>mensaje (Emisor) al </a:t>
            </a:r>
            <a:r>
              <a:rPr lang="es-ES" dirty="0" smtClean="0"/>
              <a:t>participante que va a recibir el </a:t>
            </a:r>
            <a:r>
              <a:rPr lang="es-ES" dirty="0" smtClean="0"/>
              <a:t>mensaje (Receptor)</a:t>
            </a:r>
            <a:endParaRPr lang="es-PE"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Firma del mensaje</a:t>
            </a:r>
            <a:endParaRPr lang="es-PE" dirty="0"/>
          </a:p>
        </p:txBody>
      </p:sp>
      <p:sp>
        <p:nvSpPr>
          <p:cNvPr id="3" name="2 Marcador de contenido"/>
          <p:cNvSpPr>
            <a:spLocks noGrp="1"/>
          </p:cNvSpPr>
          <p:nvPr>
            <p:ph idx="1"/>
          </p:nvPr>
        </p:nvSpPr>
        <p:spPr/>
        <p:txBody>
          <a:bodyPr>
            <a:normAutofit lnSpcReduction="10000"/>
          </a:bodyPr>
          <a:lstStyle/>
          <a:p>
            <a:r>
              <a:rPr lang="es-ES" dirty="0" smtClean="0"/>
              <a:t>Una flecha mensaje llega con una descripción, o la </a:t>
            </a:r>
            <a:r>
              <a:rPr lang="es-ES" dirty="0" smtClean="0"/>
              <a:t>firma. El formato de la firma es:</a:t>
            </a:r>
          </a:p>
          <a:p>
            <a:pPr lvl="1"/>
            <a:r>
              <a:rPr lang="es-ES" dirty="0" smtClean="0"/>
              <a:t>atributo </a:t>
            </a:r>
            <a:r>
              <a:rPr lang="es-ES" dirty="0" smtClean="0"/>
              <a:t>= </a:t>
            </a:r>
            <a:r>
              <a:rPr lang="es-ES" dirty="0" err="1" smtClean="0"/>
              <a:t>nombre_de_señal_o_mensaje</a:t>
            </a:r>
            <a:r>
              <a:rPr lang="es-ES" dirty="0" smtClean="0"/>
              <a:t> </a:t>
            </a:r>
            <a:r>
              <a:rPr lang="es-ES" dirty="0" smtClean="0"/>
              <a:t>(argumentos): </a:t>
            </a:r>
            <a:r>
              <a:rPr lang="es-ES" dirty="0" err="1" smtClean="0"/>
              <a:t>tipo_retornado</a:t>
            </a:r>
            <a:endParaRPr lang="es-ES" dirty="0" smtClean="0"/>
          </a:p>
          <a:p>
            <a:r>
              <a:rPr lang="es-ES" dirty="0" smtClean="0"/>
              <a:t>Se puede </a:t>
            </a:r>
            <a:r>
              <a:rPr lang="es-ES" dirty="0" smtClean="0"/>
              <a:t>especificar cualquier número de argumentos diferentes en un mensaje, cada uno separado con una coma. El formato de un argumento </a:t>
            </a:r>
            <a:r>
              <a:rPr lang="es-ES" dirty="0" smtClean="0"/>
              <a:t>es:</a:t>
            </a:r>
          </a:p>
          <a:p>
            <a:pPr lvl="1"/>
            <a:r>
              <a:rPr lang="es-ES" dirty="0" smtClean="0"/>
              <a:t>&lt;Nombre&gt;: </a:t>
            </a:r>
            <a:r>
              <a:rPr lang="es-ES" dirty="0" smtClean="0"/>
              <a:t>&lt;clase&gt;</a:t>
            </a:r>
            <a:endParaRPr lang="es-PE"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Firma del mensaje</a:t>
            </a:r>
            <a:endParaRPr lang="es-PE"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894662" y="1484784"/>
            <a:ext cx="7421754" cy="4752527"/>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PE" dirty="0" smtClean="0"/>
              <a:t>Barras de Activación o Foco de Control</a:t>
            </a:r>
            <a:endParaRPr lang="es-PE" dirty="0"/>
          </a:p>
        </p:txBody>
      </p:sp>
      <p:sp>
        <p:nvSpPr>
          <p:cNvPr id="3" name="2 Marcador de contenido"/>
          <p:cNvSpPr>
            <a:spLocks noGrp="1"/>
          </p:cNvSpPr>
          <p:nvPr>
            <p:ph idx="1"/>
          </p:nvPr>
        </p:nvSpPr>
        <p:spPr/>
        <p:txBody>
          <a:bodyPr/>
          <a:lstStyle/>
          <a:p>
            <a:r>
              <a:rPr lang="es-ES" dirty="0" smtClean="0"/>
              <a:t>Cuando un mensaje se pasa a un participante que </a:t>
            </a:r>
            <a:r>
              <a:rPr lang="es-ES" dirty="0" smtClean="0"/>
              <a:t>se </a:t>
            </a:r>
            <a:r>
              <a:rPr lang="es-ES" dirty="0" smtClean="0"/>
              <a:t>invoca, el participante que </a:t>
            </a:r>
            <a:r>
              <a:rPr lang="es-ES" dirty="0" smtClean="0"/>
              <a:t>recibe el mensaje, </a:t>
            </a:r>
            <a:r>
              <a:rPr lang="es-ES" dirty="0" smtClean="0"/>
              <a:t>a de hacer </a:t>
            </a:r>
            <a:r>
              <a:rPr lang="es-ES" dirty="0" smtClean="0"/>
              <a:t>algo </a:t>
            </a:r>
            <a:r>
              <a:rPr lang="es-ES" dirty="0" smtClean="0"/>
              <a:t>en ese </a:t>
            </a:r>
            <a:r>
              <a:rPr lang="es-ES" dirty="0" smtClean="0"/>
              <a:t>momento</a:t>
            </a:r>
          </a:p>
          <a:p>
            <a:pPr lvl="1"/>
            <a:r>
              <a:rPr lang="es-ES" dirty="0" smtClean="0"/>
              <a:t>Se dice que </a:t>
            </a:r>
            <a:r>
              <a:rPr lang="es-ES" dirty="0" smtClean="0"/>
              <a:t>el participante que </a:t>
            </a:r>
            <a:r>
              <a:rPr lang="es-ES" dirty="0" smtClean="0"/>
              <a:t>recibe está </a:t>
            </a:r>
            <a:r>
              <a:rPr lang="es-ES" dirty="0" smtClean="0"/>
              <a:t>es </a:t>
            </a:r>
            <a:r>
              <a:rPr lang="es-ES" dirty="0" smtClean="0"/>
              <a:t>activo</a:t>
            </a:r>
          </a:p>
          <a:p>
            <a:r>
              <a:rPr lang="es-ES" dirty="0" smtClean="0"/>
              <a:t>Para </a:t>
            </a:r>
            <a:r>
              <a:rPr lang="es-ES" dirty="0" smtClean="0"/>
              <a:t>demostrar que un participante está activo, es </a:t>
            </a:r>
            <a:r>
              <a:rPr lang="es-ES" dirty="0" smtClean="0"/>
              <a:t>decir </a:t>
            </a:r>
            <a:r>
              <a:rPr lang="es-ES" dirty="0" smtClean="0"/>
              <a:t>hace algo, </a:t>
            </a:r>
            <a:r>
              <a:rPr lang="es-ES" dirty="0" smtClean="0"/>
              <a:t>se puede </a:t>
            </a:r>
            <a:r>
              <a:rPr lang="es-ES" dirty="0" smtClean="0"/>
              <a:t>utilizar una barra de activación</a:t>
            </a:r>
            <a:endParaRPr lang="es-PE"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PE" dirty="0" smtClean="0"/>
              <a:t>Barras de Activación o Foco de Control</a:t>
            </a:r>
            <a:endParaRPr lang="es-PE" dirty="0"/>
          </a:p>
        </p:txBody>
      </p:sp>
      <p:sp>
        <p:nvSpPr>
          <p:cNvPr id="3" name="2 Marcador de contenido"/>
          <p:cNvSpPr>
            <a:spLocks noGrp="1"/>
          </p:cNvSpPr>
          <p:nvPr>
            <p:ph idx="1"/>
          </p:nvPr>
        </p:nvSpPr>
        <p:spPr/>
        <p:txBody>
          <a:bodyPr/>
          <a:lstStyle/>
          <a:p>
            <a:r>
              <a:rPr lang="es-MX" dirty="0" smtClean="0"/>
              <a:t>Una barra de activación puede ser mostrada en los extremos de envío y recepción de un </a:t>
            </a:r>
            <a:r>
              <a:rPr lang="es-MX" dirty="0" smtClean="0"/>
              <a:t>mensaje</a:t>
            </a:r>
          </a:p>
          <a:p>
            <a:pPr lvl="1"/>
            <a:r>
              <a:rPr lang="es-MX" dirty="0" smtClean="0"/>
              <a:t>Indica </a:t>
            </a:r>
            <a:r>
              <a:rPr lang="es-MX" dirty="0" smtClean="0"/>
              <a:t>que el participante remitente está ocupado, mientras que envía el mensaje y </a:t>
            </a:r>
            <a:r>
              <a:rPr lang="es-MX" dirty="0" smtClean="0"/>
              <a:t>que el </a:t>
            </a:r>
            <a:r>
              <a:rPr lang="es-MX" dirty="0" smtClean="0"/>
              <a:t>participante receptor está ocupado después de que el mensaje ha sido </a:t>
            </a:r>
            <a:r>
              <a:rPr lang="es-MX" dirty="0" smtClean="0"/>
              <a:t>recibido</a:t>
            </a:r>
            <a:endParaRPr lang="es-MX"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PE" dirty="0" smtClean="0"/>
              <a:t>Barras de Activación o Foco de Control</a:t>
            </a:r>
            <a:endParaRPr lang="es-PE"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109561" y="1772816"/>
            <a:ext cx="8934001" cy="4176464"/>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Diagramas de Secuencia</a:t>
            </a:r>
            <a:endParaRPr lang="es-PE" dirty="0"/>
          </a:p>
        </p:txBody>
      </p:sp>
      <p:sp>
        <p:nvSpPr>
          <p:cNvPr id="3" name="2 Marcador de contenido"/>
          <p:cNvSpPr>
            <a:spLocks noGrp="1"/>
          </p:cNvSpPr>
          <p:nvPr>
            <p:ph idx="1"/>
          </p:nvPr>
        </p:nvSpPr>
        <p:spPr>
          <a:xfrm>
            <a:off x="457200" y="1600200"/>
            <a:ext cx="5410944" cy="4525963"/>
          </a:xfrm>
        </p:spPr>
        <p:txBody>
          <a:bodyPr>
            <a:normAutofit fontScale="92500" lnSpcReduction="20000"/>
          </a:bodyPr>
          <a:lstStyle/>
          <a:p>
            <a:r>
              <a:rPr lang="es-ES" dirty="0" smtClean="0"/>
              <a:t>Los diagramas de secuencia es un miembro importante del grupo conocido como los </a:t>
            </a:r>
            <a:r>
              <a:rPr lang="es-ES" i="1" dirty="0" smtClean="0"/>
              <a:t>diagramas de interacción</a:t>
            </a:r>
          </a:p>
          <a:p>
            <a:r>
              <a:rPr lang="es-ES" dirty="0" smtClean="0"/>
              <a:t>Los Diagramas de interacción modelan importantes interacciones en tiempo de ejecución entre el partes que componen el sistema </a:t>
            </a:r>
          </a:p>
          <a:p>
            <a:r>
              <a:rPr lang="es-ES" dirty="0" smtClean="0"/>
              <a:t>Forman parte de la vista lógica del modelo</a:t>
            </a:r>
            <a:endParaRPr lang="es-PE" dirty="0"/>
          </a:p>
        </p:txBody>
      </p:sp>
      <p:pic>
        <p:nvPicPr>
          <p:cNvPr id="2050" name="Picture 2"/>
          <p:cNvPicPr>
            <a:picLocks noChangeAspect="1" noChangeArrowheads="1"/>
          </p:cNvPicPr>
          <p:nvPr/>
        </p:nvPicPr>
        <p:blipFill>
          <a:blip r:embed="rId2" cstate="print"/>
          <a:srcRect/>
          <a:stretch>
            <a:fillRect/>
          </a:stretch>
        </p:blipFill>
        <p:spPr bwMode="auto">
          <a:xfrm>
            <a:off x="5724128" y="2492896"/>
            <a:ext cx="2953522" cy="2304256"/>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Mensajes Anidados</a:t>
            </a:r>
            <a:endParaRPr lang="es-PE" dirty="0"/>
          </a:p>
        </p:txBody>
      </p:sp>
      <p:sp>
        <p:nvSpPr>
          <p:cNvPr id="3" name="2 Marcador de contenido"/>
          <p:cNvSpPr>
            <a:spLocks noGrp="1"/>
          </p:cNvSpPr>
          <p:nvPr>
            <p:ph idx="1"/>
          </p:nvPr>
        </p:nvSpPr>
        <p:spPr/>
        <p:txBody>
          <a:bodyPr>
            <a:normAutofit lnSpcReduction="10000"/>
          </a:bodyPr>
          <a:lstStyle/>
          <a:p>
            <a:r>
              <a:rPr lang="es-ES" dirty="0" smtClean="0"/>
              <a:t>Cuando un mensaje de un participante resulta en uno o varios mensajes que se envían por el participante receptor, los mensajes resultantes se dice que están anidados en el mensaje de </a:t>
            </a:r>
            <a:r>
              <a:rPr lang="es-ES" dirty="0" smtClean="0"/>
              <a:t>activación</a:t>
            </a:r>
          </a:p>
          <a:p>
            <a:r>
              <a:rPr lang="es-ES" dirty="0" smtClean="0"/>
              <a:t>Puede tener cualquier número de mensajes anidados dentro de un mensaje de activación y cualquier número de niveles que mensajes anidados en un diagrama de </a:t>
            </a:r>
            <a:r>
              <a:rPr lang="es-ES" dirty="0" smtClean="0"/>
              <a:t>secuencia</a:t>
            </a:r>
            <a:endParaRPr lang="es-PE"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Mensajes Anidados</a:t>
            </a:r>
            <a:endParaRPr lang="es-PE" dirty="0"/>
          </a:p>
        </p:txBody>
      </p:sp>
      <p:pic>
        <p:nvPicPr>
          <p:cNvPr id="6146" name="Picture 2"/>
          <p:cNvPicPr>
            <a:picLocks noGrp="1" noChangeAspect="1" noChangeArrowheads="1"/>
          </p:cNvPicPr>
          <p:nvPr>
            <p:ph idx="1"/>
          </p:nvPr>
        </p:nvPicPr>
        <p:blipFill>
          <a:blip r:embed="rId2" cstate="print"/>
          <a:srcRect/>
          <a:stretch>
            <a:fillRect/>
          </a:stretch>
        </p:blipFill>
        <p:spPr bwMode="auto">
          <a:xfrm>
            <a:off x="297701" y="1484784"/>
            <a:ext cx="8690216" cy="468052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Flechas de Mensajes</a:t>
            </a:r>
            <a:endParaRPr lang="es-PE" dirty="0"/>
          </a:p>
        </p:txBody>
      </p:sp>
      <p:sp>
        <p:nvSpPr>
          <p:cNvPr id="3" name="2 Marcador de contenido"/>
          <p:cNvSpPr>
            <a:spLocks noGrp="1"/>
          </p:cNvSpPr>
          <p:nvPr>
            <p:ph idx="1"/>
          </p:nvPr>
        </p:nvSpPr>
        <p:spPr/>
        <p:txBody>
          <a:bodyPr/>
          <a:lstStyle/>
          <a:p>
            <a:r>
              <a:rPr lang="es-ES" dirty="0" smtClean="0"/>
              <a:t>El tipo que punta de flecha que se encuentra en un mensaje también es importante cuando entendemos de qué tipo que mensaje se está </a:t>
            </a:r>
            <a:r>
              <a:rPr lang="es-ES" dirty="0" smtClean="0"/>
              <a:t>pasando</a:t>
            </a:r>
          </a:p>
          <a:p>
            <a:r>
              <a:rPr lang="es-ES" dirty="0" smtClean="0"/>
              <a:t>Los </a:t>
            </a:r>
            <a:r>
              <a:rPr lang="es-ES" dirty="0" smtClean="0"/>
              <a:t>diagramas de secuencia necesitan mostrar los diferentes tipos de mensaje con varias flechas mensaje</a:t>
            </a:r>
            <a:endParaRPr lang="es-PE"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Flechas de Mensajes</a:t>
            </a:r>
            <a:endParaRPr lang="es-PE" dirty="0"/>
          </a:p>
        </p:txBody>
      </p:sp>
      <p:pic>
        <p:nvPicPr>
          <p:cNvPr id="7170" name="Picture 2"/>
          <p:cNvPicPr>
            <a:picLocks noGrp="1" noChangeAspect="1" noChangeArrowheads="1"/>
          </p:cNvPicPr>
          <p:nvPr>
            <p:ph idx="1"/>
          </p:nvPr>
        </p:nvPicPr>
        <p:blipFill>
          <a:blip r:embed="rId2" cstate="print"/>
          <a:srcRect/>
          <a:stretch>
            <a:fillRect/>
          </a:stretch>
        </p:blipFill>
        <p:spPr bwMode="auto">
          <a:xfrm>
            <a:off x="813842" y="1484784"/>
            <a:ext cx="7766197" cy="4608512"/>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Mensajes Síncronos</a:t>
            </a:r>
            <a:endParaRPr lang="es-PE" dirty="0"/>
          </a:p>
        </p:txBody>
      </p:sp>
      <p:sp>
        <p:nvSpPr>
          <p:cNvPr id="3" name="2 Marcador de contenido"/>
          <p:cNvSpPr>
            <a:spLocks noGrp="1"/>
          </p:cNvSpPr>
          <p:nvPr>
            <p:ph idx="1"/>
          </p:nvPr>
        </p:nvSpPr>
        <p:spPr/>
        <p:txBody>
          <a:bodyPr/>
          <a:lstStyle/>
          <a:p>
            <a:r>
              <a:rPr lang="es-ES" dirty="0" smtClean="0"/>
              <a:t>Un </a:t>
            </a:r>
            <a:r>
              <a:rPr lang="es-ES" dirty="0" smtClean="0"/>
              <a:t>mensaje síncrono se invoca cuando el Emisor de mensajes espera a que el R</a:t>
            </a:r>
            <a:r>
              <a:rPr lang="es-ES" dirty="0" smtClean="0"/>
              <a:t>eceptor </a:t>
            </a:r>
            <a:r>
              <a:rPr lang="es-ES" dirty="0" smtClean="0"/>
              <a:t>de </a:t>
            </a:r>
            <a:r>
              <a:rPr lang="es-ES" dirty="0" smtClean="0"/>
              <a:t>mensaje </a:t>
            </a:r>
            <a:r>
              <a:rPr lang="es-ES" dirty="0" smtClean="0"/>
              <a:t>regrese de la invocación de mensaje</a:t>
            </a:r>
            <a:endParaRPr lang="es-PE" dirty="0"/>
          </a:p>
        </p:txBody>
      </p:sp>
      <p:pic>
        <p:nvPicPr>
          <p:cNvPr id="8194" name="Picture 2"/>
          <p:cNvPicPr>
            <a:picLocks noChangeAspect="1" noChangeArrowheads="1"/>
          </p:cNvPicPr>
          <p:nvPr/>
        </p:nvPicPr>
        <p:blipFill>
          <a:blip r:embed="rId2" cstate="print"/>
          <a:srcRect/>
          <a:stretch>
            <a:fillRect/>
          </a:stretch>
        </p:blipFill>
        <p:spPr bwMode="auto">
          <a:xfrm>
            <a:off x="1403648" y="3645024"/>
            <a:ext cx="5871914" cy="2935957"/>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Mensajes Asíncronos</a:t>
            </a:r>
            <a:endParaRPr lang="es-PE" dirty="0"/>
          </a:p>
        </p:txBody>
      </p:sp>
      <p:sp>
        <p:nvSpPr>
          <p:cNvPr id="3" name="2 Marcador de contenido"/>
          <p:cNvSpPr>
            <a:spLocks noGrp="1"/>
          </p:cNvSpPr>
          <p:nvPr>
            <p:ph idx="1"/>
          </p:nvPr>
        </p:nvSpPr>
        <p:spPr/>
        <p:txBody>
          <a:bodyPr>
            <a:normAutofit/>
          </a:bodyPr>
          <a:lstStyle/>
          <a:p>
            <a:r>
              <a:rPr lang="es-ES" dirty="0" smtClean="0"/>
              <a:t>Un de mensaje asíncrono es invocado por un </a:t>
            </a:r>
            <a:r>
              <a:rPr lang="es-ES" dirty="0" smtClean="0"/>
              <a:t>Emisor </a:t>
            </a:r>
            <a:r>
              <a:rPr lang="es-ES" dirty="0" smtClean="0"/>
              <a:t>a un </a:t>
            </a:r>
            <a:r>
              <a:rPr lang="es-ES" dirty="0" smtClean="0"/>
              <a:t>Receptor, </a:t>
            </a:r>
            <a:r>
              <a:rPr lang="es-ES" dirty="0" smtClean="0"/>
              <a:t>pero el </a:t>
            </a:r>
            <a:r>
              <a:rPr lang="es-ES" dirty="0" smtClean="0"/>
              <a:t>Emisor </a:t>
            </a:r>
            <a:r>
              <a:rPr lang="es-ES" dirty="0" smtClean="0"/>
              <a:t>no espera a que la invocación de mensaje regrese antes de continuar con el resto que pasos de la </a:t>
            </a:r>
            <a:r>
              <a:rPr lang="es-ES" dirty="0" smtClean="0"/>
              <a:t>interacción</a:t>
            </a:r>
          </a:p>
          <a:p>
            <a:pPr lvl="1"/>
            <a:r>
              <a:rPr lang="es-ES" dirty="0" smtClean="0"/>
              <a:t>Esto </a:t>
            </a:r>
            <a:r>
              <a:rPr lang="es-ES" dirty="0" smtClean="0"/>
              <a:t>significa que el Emisor </a:t>
            </a:r>
            <a:r>
              <a:rPr lang="es-ES" dirty="0" smtClean="0"/>
              <a:t>invoca </a:t>
            </a:r>
            <a:r>
              <a:rPr lang="es-ES" dirty="0" smtClean="0"/>
              <a:t>un mensaje </a:t>
            </a:r>
            <a:r>
              <a:rPr lang="es-ES" dirty="0" smtClean="0"/>
              <a:t>al </a:t>
            </a:r>
            <a:r>
              <a:rPr lang="es-ES" dirty="0" smtClean="0"/>
              <a:t>Receptor </a:t>
            </a:r>
            <a:r>
              <a:rPr lang="es-ES" dirty="0" smtClean="0"/>
              <a:t>y </a:t>
            </a:r>
            <a:r>
              <a:rPr lang="es-ES" dirty="0" smtClean="0"/>
              <a:t>el Emisor </a:t>
            </a:r>
            <a:r>
              <a:rPr lang="es-ES" dirty="0" smtClean="0"/>
              <a:t>estará </a:t>
            </a:r>
            <a:r>
              <a:rPr lang="es-ES" dirty="0" smtClean="0"/>
              <a:t>ocupado invocando más mensajes antes de que vuelva del mensaje original</a:t>
            </a:r>
            <a:endParaRPr lang="es-PE"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Mensajes Asíncronos</a:t>
            </a:r>
            <a:endParaRPr lang="es-PE" dirty="0"/>
          </a:p>
        </p:txBody>
      </p:sp>
      <p:pic>
        <p:nvPicPr>
          <p:cNvPr id="9218" name="Picture 2"/>
          <p:cNvPicPr>
            <a:picLocks noGrp="1" noChangeAspect="1" noChangeArrowheads="1"/>
          </p:cNvPicPr>
          <p:nvPr>
            <p:ph idx="1"/>
          </p:nvPr>
        </p:nvPicPr>
        <p:blipFill>
          <a:blip r:embed="rId2" cstate="print"/>
          <a:srcRect/>
          <a:stretch>
            <a:fillRect/>
          </a:stretch>
        </p:blipFill>
        <p:spPr bwMode="auto">
          <a:xfrm>
            <a:off x="85539" y="2348881"/>
            <a:ext cx="8985600" cy="3024336"/>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Mensaje de Retorno</a:t>
            </a:r>
            <a:endParaRPr lang="es-PE" dirty="0"/>
          </a:p>
        </p:txBody>
      </p:sp>
      <p:sp>
        <p:nvSpPr>
          <p:cNvPr id="3" name="2 Marcador de contenido"/>
          <p:cNvSpPr>
            <a:spLocks noGrp="1"/>
          </p:cNvSpPr>
          <p:nvPr>
            <p:ph idx="1"/>
          </p:nvPr>
        </p:nvSpPr>
        <p:spPr/>
        <p:txBody>
          <a:bodyPr>
            <a:normAutofit lnSpcReduction="10000"/>
          </a:bodyPr>
          <a:lstStyle/>
          <a:p>
            <a:r>
              <a:rPr lang="es-ES" dirty="0" smtClean="0"/>
              <a:t>El </a:t>
            </a:r>
            <a:r>
              <a:rPr lang="es-ES" dirty="0" smtClean="0"/>
              <a:t>mensaje de retorno es un componente opcional de notación que se puede utilizar en el extremo de una barra de activación para mostrar que el flujo de control de activación retorna a los participantes que pasaron el mensaje </a:t>
            </a:r>
            <a:r>
              <a:rPr lang="es-ES" dirty="0" smtClean="0"/>
              <a:t>original</a:t>
            </a:r>
          </a:p>
          <a:p>
            <a:r>
              <a:rPr lang="es-ES" dirty="0" smtClean="0"/>
              <a:t>Una </a:t>
            </a:r>
            <a:r>
              <a:rPr lang="es-ES" dirty="0" smtClean="0"/>
              <a:t>flecha de retorno implícita a cualquier barra de activación que se invocan mediante </a:t>
            </a:r>
            <a:r>
              <a:rPr lang="es-ES" dirty="0" smtClean="0"/>
              <a:t>un </a:t>
            </a:r>
            <a:r>
              <a:rPr lang="es-ES" dirty="0" smtClean="0"/>
              <a:t>mensaje </a:t>
            </a:r>
            <a:r>
              <a:rPr lang="es-ES" dirty="0" smtClean="0"/>
              <a:t>síncrono</a:t>
            </a:r>
            <a:endParaRPr lang="es-PE"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Mensajes de creación y destrucción</a:t>
            </a:r>
            <a:endParaRPr lang="es-PE" dirty="0"/>
          </a:p>
        </p:txBody>
      </p:sp>
      <p:sp>
        <p:nvSpPr>
          <p:cNvPr id="3" name="2 Marcador de contenido"/>
          <p:cNvSpPr>
            <a:spLocks noGrp="1"/>
          </p:cNvSpPr>
          <p:nvPr>
            <p:ph idx="1"/>
          </p:nvPr>
        </p:nvSpPr>
        <p:spPr/>
        <p:txBody>
          <a:bodyPr/>
          <a:lstStyle/>
          <a:p>
            <a:r>
              <a:rPr lang="es-ES" dirty="0" smtClean="0"/>
              <a:t>Los participantes no necesariamente viven por toda la duración de la interacción de un diagrama de </a:t>
            </a:r>
            <a:r>
              <a:rPr lang="es-ES" dirty="0" smtClean="0"/>
              <a:t>secuencia</a:t>
            </a:r>
          </a:p>
          <a:p>
            <a:r>
              <a:rPr lang="es-ES" dirty="0" smtClean="0"/>
              <a:t>Los </a:t>
            </a:r>
            <a:r>
              <a:rPr lang="es-ES" dirty="0" smtClean="0"/>
              <a:t>participantes pueden ser creados y destruidos de acuerdo a los mensajes que se </a:t>
            </a:r>
            <a:r>
              <a:rPr lang="es-ES" dirty="0" smtClean="0"/>
              <a:t>pasan</a:t>
            </a:r>
          </a:p>
          <a:p>
            <a:pPr lvl="1"/>
            <a:r>
              <a:rPr lang="es-ES" dirty="0" smtClean="0"/>
              <a:t>Crear: &lt;&lt;</a:t>
            </a:r>
            <a:r>
              <a:rPr lang="es-ES" dirty="0" err="1" smtClean="0"/>
              <a:t>create</a:t>
            </a:r>
            <a:r>
              <a:rPr lang="es-ES" dirty="0" smtClean="0"/>
              <a:t>&gt;&gt;</a:t>
            </a:r>
          </a:p>
          <a:p>
            <a:pPr lvl="1"/>
            <a:r>
              <a:rPr lang="es-ES" dirty="0" smtClean="0"/>
              <a:t>Destruir: &lt;&lt;</a:t>
            </a:r>
            <a:r>
              <a:rPr lang="es-ES" dirty="0" err="1" smtClean="0"/>
              <a:t>Destroy</a:t>
            </a:r>
            <a:r>
              <a:rPr lang="es-ES" dirty="0" smtClean="0"/>
              <a:t>&gt;&gt;</a:t>
            </a:r>
            <a:endParaRPr lang="es-PE"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Mensajes de creación y destrucción</a:t>
            </a:r>
            <a:endParaRPr lang="es-PE" dirty="0"/>
          </a:p>
        </p:txBody>
      </p:sp>
      <p:pic>
        <p:nvPicPr>
          <p:cNvPr id="10242" name="Picture 2"/>
          <p:cNvPicPr>
            <a:picLocks noGrp="1" noChangeAspect="1" noChangeArrowheads="1"/>
          </p:cNvPicPr>
          <p:nvPr>
            <p:ph idx="1"/>
          </p:nvPr>
        </p:nvPicPr>
        <p:blipFill>
          <a:blip r:embed="rId2" cstate="print"/>
          <a:srcRect/>
          <a:stretch>
            <a:fillRect/>
          </a:stretch>
        </p:blipFill>
        <p:spPr bwMode="auto">
          <a:xfrm>
            <a:off x="167096" y="1628800"/>
            <a:ext cx="8581368" cy="4752528"/>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Diagramas de Secuencia</a:t>
            </a:r>
            <a:endParaRPr lang="es-PE" dirty="0"/>
          </a:p>
        </p:txBody>
      </p:sp>
      <p:sp>
        <p:nvSpPr>
          <p:cNvPr id="6" name="5 Marcador de contenido"/>
          <p:cNvSpPr>
            <a:spLocks noGrp="1"/>
          </p:cNvSpPr>
          <p:nvPr>
            <p:ph idx="1"/>
          </p:nvPr>
        </p:nvSpPr>
        <p:spPr/>
        <p:txBody>
          <a:bodyPr>
            <a:normAutofit/>
          </a:bodyPr>
          <a:lstStyle/>
          <a:p>
            <a:r>
              <a:rPr lang="es-ES" dirty="0" smtClean="0"/>
              <a:t>Los diagramas de secuencia no está solo en este grupo, trabajan junto a los diagramas de comunicación (colaboración) y los diagramas de tiempos para ayudar modelar con precisión cómo las partes que componen el sistema, interactúan</a:t>
            </a:r>
          </a:p>
          <a:p>
            <a:pPr lvl="1"/>
            <a:r>
              <a:rPr lang="es-MX" dirty="0" smtClean="0"/>
              <a:t>Los diagramas de secuencia es el más populares de los tres tipos de diagrama de interacción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Mensajes de creación y destrucción</a:t>
            </a:r>
            <a:endParaRPr lang="es-PE" dirty="0"/>
          </a:p>
        </p:txBody>
      </p:sp>
      <p:sp>
        <p:nvSpPr>
          <p:cNvPr id="4" name="3 Marcador de contenido"/>
          <p:cNvSpPr>
            <a:spLocks noGrp="1"/>
          </p:cNvSpPr>
          <p:nvPr>
            <p:ph idx="1"/>
          </p:nvPr>
        </p:nvSpPr>
        <p:spPr/>
        <p:txBody>
          <a:bodyPr/>
          <a:lstStyle/>
          <a:p>
            <a:r>
              <a:rPr lang="es-ES" dirty="0" smtClean="0"/>
              <a:t>Se </a:t>
            </a:r>
            <a:r>
              <a:rPr lang="es-ES" dirty="0" smtClean="0"/>
              <a:t>puede dejar el objeto </a:t>
            </a:r>
            <a:r>
              <a:rPr lang="es-ES" dirty="0" smtClean="0"/>
              <a:t>vivo </a:t>
            </a:r>
            <a:r>
              <a:rPr lang="es-ES" dirty="0" smtClean="0"/>
              <a:t>pero sin usar o dar a entender que ya no es necesario mediante el uso de la cruz </a:t>
            </a:r>
            <a:r>
              <a:rPr lang="es-ES" dirty="0" smtClean="0"/>
              <a:t>de </a:t>
            </a:r>
            <a:r>
              <a:rPr lang="es-ES" dirty="0" smtClean="0"/>
              <a:t>destrucción sin </a:t>
            </a:r>
            <a:r>
              <a:rPr lang="es-ES" dirty="0" smtClean="0"/>
              <a:t>asociarla a un mensaje &lt;&lt;</a:t>
            </a:r>
            <a:r>
              <a:rPr lang="es-ES" dirty="0" err="1" smtClean="0"/>
              <a:t>destroy</a:t>
            </a:r>
            <a:r>
              <a:rPr lang="es-ES" dirty="0" smtClean="0"/>
              <a:t>&gt;&gt;</a:t>
            </a:r>
            <a:endParaRPr lang="es-PE" dirty="0"/>
          </a:p>
        </p:txBody>
      </p:sp>
      <p:pic>
        <p:nvPicPr>
          <p:cNvPr id="11266" name="Picture 2"/>
          <p:cNvPicPr>
            <a:picLocks noChangeAspect="1" noChangeArrowheads="1"/>
          </p:cNvPicPr>
          <p:nvPr/>
        </p:nvPicPr>
        <p:blipFill>
          <a:blip r:embed="rId2" cstate="print"/>
          <a:srcRect/>
          <a:stretch>
            <a:fillRect/>
          </a:stretch>
        </p:blipFill>
        <p:spPr bwMode="auto">
          <a:xfrm>
            <a:off x="1691680" y="3789040"/>
            <a:ext cx="5520977" cy="281042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Ejemplo: crear una nueva cuenta de blog regular</a:t>
            </a:r>
            <a:endParaRPr lang="es-PE" dirty="0"/>
          </a:p>
        </p:txBody>
      </p:sp>
      <p:sp>
        <p:nvSpPr>
          <p:cNvPr id="3" name="2 Marcador de texto"/>
          <p:cNvSpPr>
            <a:spLocks noGrp="1"/>
          </p:cNvSpPr>
          <p:nvPr>
            <p:ph type="body" idx="1"/>
          </p:nvPr>
        </p:nvSpPr>
        <p:spPr/>
        <p:txBody>
          <a:bodyPr/>
          <a:lstStyle/>
          <a:p>
            <a:endParaRPr lang="es-PE"/>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cstate="print"/>
          <a:srcRect/>
          <a:stretch>
            <a:fillRect/>
          </a:stretch>
        </p:blipFill>
        <p:spPr bwMode="auto">
          <a:xfrm>
            <a:off x="1259632" y="548680"/>
            <a:ext cx="6986645" cy="6071915"/>
          </a:xfrm>
          <a:prstGeom prst="rect">
            <a:avLst/>
          </a:prstGeom>
          <a:noFill/>
          <a:ln w="9525">
            <a:noFill/>
            <a:miter lim="800000"/>
            <a:headEnd/>
            <a:tailEnd/>
          </a:ln>
        </p:spPr>
      </p:pic>
      <p:sp>
        <p:nvSpPr>
          <p:cNvPr id="3" name="2 Elipse"/>
          <p:cNvSpPr/>
          <p:nvPr/>
        </p:nvSpPr>
        <p:spPr>
          <a:xfrm>
            <a:off x="2843808" y="4941168"/>
            <a:ext cx="1944216" cy="11521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cstate="print"/>
          <a:srcRect/>
          <a:stretch>
            <a:fillRect/>
          </a:stretch>
        </p:blipFill>
        <p:spPr bwMode="auto">
          <a:xfrm>
            <a:off x="240208" y="404664"/>
            <a:ext cx="8562847" cy="612068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Diagramas de Secuencia</a:t>
            </a:r>
            <a:endParaRPr lang="es-PE" dirty="0"/>
          </a:p>
        </p:txBody>
      </p:sp>
      <p:sp>
        <p:nvSpPr>
          <p:cNvPr id="6" name="5 Marcador de contenido"/>
          <p:cNvSpPr>
            <a:spLocks noGrp="1"/>
          </p:cNvSpPr>
          <p:nvPr>
            <p:ph idx="1"/>
          </p:nvPr>
        </p:nvSpPr>
        <p:spPr/>
        <p:txBody>
          <a:bodyPr>
            <a:normAutofit fontScale="85000" lnSpcReduction="10000"/>
          </a:bodyPr>
          <a:lstStyle/>
          <a:p>
            <a:r>
              <a:rPr lang="es-ES" dirty="0" smtClean="0"/>
              <a:t>Los diagramas de secuencia tratan de capturar el orden de las interacciones entre las partes de su sistema</a:t>
            </a:r>
          </a:p>
          <a:p>
            <a:r>
              <a:rPr lang="es-ES" dirty="0" smtClean="0"/>
              <a:t>Usando un diagrama de secuencia, se puede describir interacciones que se activan cuando un caso de uso particular se ejecuta y el orden en que esas interacciones se producen</a:t>
            </a:r>
          </a:p>
          <a:p>
            <a:r>
              <a:rPr lang="es-ES" dirty="0" smtClean="0"/>
              <a:t>Los diagramas de secuencia muestran un montón de información acerca de una interacción, pero su fuerte es la forma sencilla y eficaz en que se comunican el orden de los acontecimientos dentro de una interacción</a:t>
            </a:r>
            <a:endParaRPr lang="es-MX"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Participantes</a:t>
            </a:r>
            <a:endParaRPr lang="es-PE" dirty="0"/>
          </a:p>
        </p:txBody>
      </p:sp>
      <p:sp>
        <p:nvSpPr>
          <p:cNvPr id="3" name="2 Marcador de contenido"/>
          <p:cNvSpPr>
            <a:spLocks noGrp="1"/>
          </p:cNvSpPr>
          <p:nvPr>
            <p:ph idx="1"/>
          </p:nvPr>
        </p:nvSpPr>
        <p:spPr/>
        <p:txBody>
          <a:bodyPr>
            <a:normAutofit lnSpcReduction="10000"/>
          </a:bodyPr>
          <a:lstStyle/>
          <a:p>
            <a:r>
              <a:rPr lang="es-ES" dirty="0" smtClean="0"/>
              <a:t>Un diagrama de secuencia se compone de una colección de </a:t>
            </a:r>
            <a:r>
              <a:rPr lang="es-ES" dirty="0" smtClean="0"/>
              <a:t>participantes</a:t>
            </a:r>
            <a:r>
              <a:rPr lang="es-ES" dirty="0" smtClean="0"/>
              <a:t>, </a:t>
            </a:r>
            <a:r>
              <a:rPr lang="es-ES" dirty="0" smtClean="0"/>
              <a:t>es decir las </a:t>
            </a:r>
            <a:r>
              <a:rPr lang="es-ES" dirty="0" smtClean="0"/>
              <a:t>partes de su sistema que interactúan entre sí durante la </a:t>
            </a:r>
            <a:r>
              <a:rPr lang="es-ES" dirty="0" smtClean="0"/>
              <a:t>secuencia</a:t>
            </a:r>
          </a:p>
          <a:p>
            <a:r>
              <a:rPr lang="es-MX" dirty="0" smtClean="0"/>
              <a:t>Independientemente de donde un participante se sitúa verticalmente, los participantes están siempre dispuestos horizontalmente donde dos participantes no se superponen entre </a:t>
            </a:r>
            <a:r>
              <a:rPr lang="es-MX" dirty="0" smtClean="0"/>
              <a:t>sí</a:t>
            </a:r>
            <a:endParaRPr lang="es-PE"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Participantes</a:t>
            </a:r>
            <a:endParaRPr lang="es-PE" dirty="0"/>
          </a:p>
        </p:txBody>
      </p:sp>
      <p:sp>
        <p:nvSpPr>
          <p:cNvPr id="3" name="2 Marcador de contenido"/>
          <p:cNvSpPr>
            <a:spLocks noGrp="1"/>
          </p:cNvSpPr>
          <p:nvPr>
            <p:ph idx="1"/>
          </p:nvPr>
        </p:nvSpPr>
        <p:spPr/>
        <p:txBody>
          <a:bodyPr>
            <a:normAutofit/>
          </a:bodyPr>
          <a:lstStyle/>
          <a:p>
            <a:r>
              <a:rPr lang="es-ES" dirty="0" smtClean="0"/>
              <a:t>Cada participante tiene una línea de vida </a:t>
            </a:r>
            <a:r>
              <a:rPr lang="es-ES" dirty="0" smtClean="0"/>
              <a:t>correspondiente, </a:t>
            </a:r>
            <a:r>
              <a:rPr lang="es-ES" dirty="0" smtClean="0"/>
              <a:t>corriendo por la </a:t>
            </a:r>
            <a:r>
              <a:rPr lang="es-ES" dirty="0" smtClean="0"/>
              <a:t>página</a:t>
            </a:r>
          </a:p>
          <a:p>
            <a:r>
              <a:rPr lang="es-ES" dirty="0" smtClean="0"/>
              <a:t>La </a:t>
            </a:r>
            <a:r>
              <a:rPr lang="es-ES" dirty="0" smtClean="0"/>
              <a:t>línea de vida de un participante simplemente dice que la parte existe en ese punto en la secuencia y sólo es realmente interesante cuando una parte se crea y / o elimina durante una secuencia</a:t>
            </a:r>
            <a:endParaRPr lang="es-PE"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Participantes</a:t>
            </a:r>
            <a:endParaRPr lang="es-PE"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428620" y="2060849"/>
            <a:ext cx="8535868" cy="3672408"/>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Participantes</a:t>
            </a:r>
            <a:endParaRPr lang="es-PE" dirty="0"/>
          </a:p>
        </p:txBody>
      </p:sp>
      <p:sp>
        <p:nvSpPr>
          <p:cNvPr id="3" name="2 Marcador de contenido"/>
          <p:cNvSpPr>
            <a:spLocks noGrp="1"/>
          </p:cNvSpPr>
          <p:nvPr>
            <p:ph idx="1"/>
          </p:nvPr>
        </p:nvSpPr>
        <p:spPr/>
        <p:txBody>
          <a:bodyPr>
            <a:normAutofit fontScale="85000" lnSpcReduction="20000"/>
          </a:bodyPr>
          <a:lstStyle/>
          <a:p>
            <a:r>
              <a:rPr lang="es-ES" dirty="0" smtClean="0"/>
              <a:t>En UML 1.x, los participantes en un diagrama de interacción </a:t>
            </a:r>
            <a:r>
              <a:rPr lang="es-ES" dirty="0" smtClean="0"/>
              <a:t>fueron, </a:t>
            </a:r>
            <a:r>
              <a:rPr lang="es-ES" dirty="0" smtClean="0"/>
              <a:t>por lo </a:t>
            </a:r>
            <a:r>
              <a:rPr lang="es-ES" dirty="0" smtClean="0"/>
              <a:t>general, objetos </a:t>
            </a:r>
            <a:r>
              <a:rPr lang="es-ES" dirty="0" smtClean="0"/>
              <a:t>de </a:t>
            </a:r>
            <a:r>
              <a:rPr lang="es-ES" dirty="0" smtClean="0"/>
              <a:t>software, en </a:t>
            </a:r>
            <a:r>
              <a:rPr lang="es-ES" dirty="0" smtClean="0"/>
              <a:t>el sentido tradicional de programación orientada a </a:t>
            </a:r>
            <a:r>
              <a:rPr lang="es-ES" dirty="0" smtClean="0"/>
              <a:t>objetos</a:t>
            </a:r>
          </a:p>
          <a:p>
            <a:r>
              <a:rPr lang="es-ES" dirty="0" smtClean="0"/>
              <a:t>UML 2.0 es más general que un lenguaje de modelado de sistemas, </a:t>
            </a:r>
            <a:r>
              <a:rPr lang="es-ES" dirty="0" smtClean="0"/>
              <a:t>por lo que tiene </a:t>
            </a:r>
            <a:r>
              <a:rPr lang="es-ES" dirty="0" smtClean="0"/>
              <a:t>mucho más sentido pensar en ello en términos de partes del sistema interactúan entre sí en lugar de objetos de </a:t>
            </a:r>
            <a:r>
              <a:rPr lang="es-ES" dirty="0" smtClean="0"/>
              <a:t>software</a:t>
            </a:r>
          </a:p>
          <a:p>
            <a:pPr lvl="1"/>
            <a:r>
              <a:rPr lang="es-ES" dirty="0" smtClean="0"/>
              <a:t>Por </a:t>
            </a:r>
            <a:r>
              <a:rPr lang="es-ES" dirty="0" smtClean="0"/>
              <a:t>ello, hemos utilizado el término "</a:t>
            </a:r>
            <a:r>
              <a:rPr lang="es-ES" dirty="0" smtClean="0"/>
              <a:t>participante“</a:t>
            </a:r>
          </a:p>
          <a:p>
            <a:pPr lvl="1"/>
            <a:r>
              <a:rPr lang="es-ES" dirty="0" smtClean="0"/>
              <a:t>Uno </a:t>
            </a:r>
            <a:r>
              <a:rPr lang="es-ES" dirty="0" smtClean="0"/>
              <a:t>de los participantes podría ser un objeto de software, </a:t>
            </a:r>
            <a:r>
              <a:rPr lang="es-ES" dirty="0" smtClean="0"/>
              <a:t>como en </a:t>
            </a:r>
            <a:r>
              <a:rPr lang="es-ES" dirty="0" smtClean="0"/>
              <a:t>UML </a:t>
            </a:r>
            <a:r>
              <a:rPr lang="es-ES" dirty="0" smtClean="0"/>
              <a:t>1.x</a:t>
            </a:r>
            <a:r>
              <a:rPr lang="es-ES" dirty="0" smtClean="0"/>
              <a:t>, pero también podría ser cualquier otra parte del sistema de acuerdo con el espíritu de UML </a:t>
            </a:r>
            <a:r>
              <a:rPr lang="es-ES" dirty="0" smtClean="0"/>
              <a:t>2.0</a:t>
            </a:r>
            <a:endParaRPr lang="es-PE"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E" dirty="0" smtClean="0"/>
              <a:t>Tiempo</a:t>
            </a:r>
            <a:endParaRPr lang="es-PE" dirty="0"/>
          </a:p>
        </p:txBody>
      </p:sp>
      <p:sp>
        <p:nvSpPr>
          <p:cNvPr id="3" name="2 Marcador de contenido"/>
          <p:cNvSpPr>
            <a:spLocks noGrp="1"/>
          </p:cNvSpPr>
          <p:nvPr>
            <p:ph idx="1"/>
          </p:nvPr>
        </p:nvSpPr>
        <p:spPr/>
        <p:txBody>
          <a:bodyPr>
            <a:normAutofit fontScale="85000" lnSpcReduction="10000"/>
          </a:bodyPr>
          <a:lstStyle/>
          <a:p>
            <a:r>
              <a:rPr lang="es-ES" dirty="0" smtClean="0"/>
              <a:t>Un diagrama de secuencia describe el orden en que las interacciones tienen lugar, así que el tiempo es un factor </a:t>
            </a:r>
            <a:r>
              <a:rPr lang="es-ES" dirty="0" smtClean="0"/>
              <a:t>importante</a:t>
            </a:r>
          </a:p>
          <a:p>
            <a:r>
              <a:rPr lang="es-ES" dirty="0" smtClean="0"/>
              <a:t>Tiempo en un diagrama de secuencia se inicia en la parte superior de la página, justo debajo </a:t>
            </a:r>
            <a:r>
              <a:rPr lang="es-ES" dirty="0" smtClean="0"/>
              <a:t>del participante </a:t>
            </a:r>
            <a:r>
              <a:rPr lang="es-ES" dirty="0" smtClean="0"/>
              <a:t>más </a:t>
            </a:r>
            <a:r>
              <a:rPr lang="es-ES" dirty="0" smtClean="0"/>
              <a:t>alto, </a:t>
            </a:r>
            <a:r>
              <a:rPr lang="es-ES" dirty="0" smtClean="0"/>
              <a:t>y luego avanza por la </a:t>
            </a:r>
            <a:r>
              <a:rPr lang="es-ES" dirty="0" smtClean="0"/>
              <a:t>página</a:t>
            </a:r>
          </a:p>
          <a:p>
            <a:r>
              <a:rPr lang="es-ES" dirty="0" smtClean="0"/>
              <a:t>El </a:t>
            </a:r>
            <a:r>
              <a:rPr lang="es-ES" dirty="0" smtClean="0"/>
              <a:t>orden en que las interacciones se colocan abajo de la página en un diagrama de secuencia indica el orden en que esas interacciones se llevará a cabo en el </a:t>
            </a:r>
            <a:r>
              <a:rPr lang="es-ES" dirty="0" smtClean="0"/>
              <a:t>tiempo</a:t>
            </a:r>
          </a:p>
          <a:p>
            <a:pPr lvl="1"/>
            <a:r>
              <a:rPr lang="es-ES" dirty="0" smtClean="0"/>
              <a:t>El tiempo, </a:t>
            </a:r>
            <a:r>
              <a:rPr lang="es-ES" dirty="0" smtClean="0"/>
              <a:t>en un diagrama de </a:t>
            </a:r>
            <a:r>
              <a:rPr lang="es-ES" dirty="0" smtClean="0"/>
              <a:t>secuencia, hace referencia al orden, no a la duración</a:t>
            </a:r>
            <a:endParaRPr lang="es-PE" dirty="0"/>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2227</TotalTime>
  <Words>1236</Words>
  <Application>Microsoft Office PowerPoint</Application>
  <PresentationFormat>Presentación en pantalla (4:3)</PresentationFormat>
  <Paragraphs>86</Paragraphs>
  <Slides>33</Slides>
  <Notes>0</Notes>
  <HiddenSlides>0</HiddenSlides>
  <MMClips>0</MMClips>
  <ScaleCrop>false</ScaleCrop>
  <HeadingPairs>
    <vt:vector size="4" baseType="variant">
      <vt:variant>
        <vt:lpstr>Tema</vt:lpstr>
      </vt:variant>
      <vt:variant>
        <vt:i4>1</vt:i4>
      </vt:variant>
      <vt:variant>
        <vt:lpstr>Títulos de diapositiva</vt:lpstr>
      </vt:variant>
      <vt:variant>
        <vt:i4>33</vt:i4>
      </vt:variant>
    </vt:vector>
  </HeadingPairs>
  <TitlesOfParts>
    <vt:vector size="34" baseType="lpstr">
      <vt:lpstr>Tema de Office</vt:lpstr>
      <vt:lpstr>Sesión 16 Diagramas de Secuencia</vt:lpstr>
      <vt:lpstr>Diagramas de Secuencia</vt:lpstr>
      <vt:lpstr>Diagramas de Secuencia</vt:lpstr>
      <vt:lpstr>Diagramas de Secuencia</vt:lpstr>
      <vt:lpstr>Participantes</vt:lpstr>
      <vt:lpstr>Participantes</vt:lpstr>
      <vt:lpstr>Participantes</vt:lpstr>
      <vt:lpstr>Participantes</vt:lpstr>
      <vt:lpstr>Tiempo</vt:lpstr>
      <vt:lpstr>Tiempo</vt:lpstr>
      <vt:lpstr>Eventos, Señales y Mensajes</vt:lpstr>
      <vt:lpstr>Eventos, Señales y Mensajes</vt:lpstr>
      <vt:lpstr>Eventos, Señales y Mensajes</vt:lpstr>
      <vt:lpstr>Eventos, Señales y Mensajes</vt:lpstr>
      <vt:lpstr>Firma del mensaje</vt:lpstr>
      <vt:lpstr>Firma del mensaje</vt:lpstr>
      <vt:lpstr>Barras de Activación o Foco de Control</vt:lpstr>
      <vt:lpstr>Barras de Activación o Foco de Control</vt:lpstr>
      <vt:lpstr>Barras de Activación o Foco de Control</vt:lpstr>
      <vt:lpstr>Mensajes Anidados</vt:lpstr>
      <vt:lpstr>Mensajes Anidados</vt:lpstr>
      <vt:lpstr>Flechas de Mensajes</vt:lpstr>
      <vt:lpstr>Flechas de Mensajes</vt:lpstr>
      <vt:lpstr>Mensajes Síncronos</vt:lpstr>
      <vt:lpstr>Mensajes Asíncronos</vt:lpstr>
      <vt:lpstr>Mensajes Asíncronos</vt:lpstr>
      <vt:lpstr>Mensaje de Retorno</vt:lpstr>
      <vt:lpstr>Mensajes de creación y destrucción</vt:lpstr>
      <vt:lpstr>Mensajes de creación y destrucción</vt:lpstr>
      <vt:lpstr>Mensajes de creación y destrucción</vt:lpstr>
      <vt:lpstr>Ejemplo: crear una nueva cuenta de blog regular</vt:lpstr>
      <vt:lpstr>Diapositiva 32</vt:lpstr>
      <vt:lpstr>Diapositiva 33</vt:lpstr>
    </vt:vector>
  </TitlesOfParts>
  <Company>Stratech SAC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Sesión 3 Principios del Modelamiento Visual</dc:title>
  <dc:creator>Gustavo</dc:creator>
  <cp:lastModifiedBy>Gustavo</cp:lastModifiedBy>
  <cp:revision>593</cp:revision>
  <dcterms:created xsi:type="dcterms:W3CDTF">2011-04-08T06:32:16Z</dcterms:created>
  <dcterms:modified xsi:type="dcterms:W3CDTF">2011-06-03T19:15:42Z</dcterms:modified>
</cp:coreProperties>
</file>