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04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PE"/>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PE"/>
          </a:p>
        </p:txBody>
      </p:sp>
      <p:sp>
        <p:nvSpPr>
          <p:cNvPr id="4" name="3 Marcador de fecha"/>
          <p:cNvSpPr>
            <a:spLocks noGrp="1"/>
          </p:cNvSpPr>
          <p:nvPr>
            <p:ph type="dt" sz="half" idx="10"/>
          </p:nvPr>
        </p:nvSpPr>
        <p:spPr/>
        <p:txBody>
          <a:bodyPr/>
          <a:lstStyle/>
          <a:p>
            <a:fld id="{4B0320E1-9BF4-4D60-802B-DC8BFBCA9EB6}" type="datetimeFigureOut">
              <a:rPr lang="es-PE" smtClean="0"/>
              <a:pPr/>
              <a:t>08/06/2011</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1200AD08-B0F9-43D1-B9D2-96B803AA622B}" type="slidenum">
              <a:rPr lang="es-PE" smtClean="0"/>
              <a:pPr/>
              <a:t>‹Nº›</a:t>
            </a:fld>
            <a:endParaRPr lang="es-P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10"/>
          </p:nvPr>
        </p:nvSpPr>
        <p:spPr/>
        <p:txBody>
          <a:bodyPr/>
          <a:lstStyle/>
          <a:p>
            <a:fld id="{4B0320E1-9BF4-4D60-802B-DC8BFBCA9EB6}" type="datetimeFigureOut">
              <a:rPr lang="es-PE" smtClean="0"/>
              <a:pPr/>
              <a:t>08/06/2011</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1200AD08-B0F9-43D1-B9D2-96B803AA622B}" type="slidenum">
              <a:rPr lang="es-PE" smtClean="0"/>
              <a:pPr/>
              <a:t>‹Nº›</a:t>
            </a:fld>
            <a:endParaRPr lang="es-P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PE"/>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10"/>
          </p:nvPr>
        </p:nvSpPr>
        <p:spPr/>
        <p:txBody>
          <a:bodyPr/>
          <a:lstStyle/>
          <a:p>
            <a:fld id="{4B0320E1-9BF4-4D60-802B-DC8BFBCA9EB6}" type="datetimeFigureOut">
              <a:rPr lang="es-PE" smtClean="0"/>
              <a:pPr/>
              <a:t>08/06/2011</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1200AD08-B0F9-43D1-B9D2-96B803AA622B}" type="slidenum">
              <a:rPr lang="es-PE" smtClean="0"/>
              <a:pPr/>
              <a:t>‹Nº›</a:t>
            </a:fld>
            <a:endParaRPr lang="es-P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10"/>
          </p:nvPr>
        </p:nvSpPr>
        <p:spPr/>
        <p:txBody>
          <a:bodyPr/>
          <a:lstStyle/>
          <a:p>
            <a:fld id="{4B0320E1-9BF4-4D60-802B-DC8BFBCA9EB6}" type="datetimeFigureOut">
              <a:rPr lang="es-PE" smtClean="0"/>
              <a:pPr/>
              <a:t>08/06/2011</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1200AD08-B0F9-43D1-B9D2-96B803AA622B}" type="slidenum">
              <a:rPr lang="es-PE" smtClean="0"/>
              <a:pPr/>
              <a:t>‹Nº›</a:t>
            </a:fld>
            <a:endParaRPr lang="es-P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4B0320E1-9BF4-4D60-802B-DC8BFBCA9EB6}" type="datetimeFigureOut">
              <a:rPr lang="es-PE" smtClean="0"/>
              <a:pPr/>
              <a:t>08/06/2011</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1200AD08-B0F9-43D1-B9D2-96B803AA622B}" type="slidenum">
              <a:rPr lang="es-PE" smtClean="0"/>
              <a:pPr/>
              <a:t>‹Nº›</a:t>
            </a:fld>
            <a:endParaRPr lang="es-P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4 Marcador de fecha"/>
          <p:cNvSpPr>
            <a:spLocks noGrp="1"/>
          </p:cNvSpPr>
          <p:nvPr>
            <p:ph type="dt" sz="half" idx="10"/>
          </p:nvPr>
        </p:nvSpPr>
        <p:spPr/>
        <p:txBody>
          <a:bodyPr/>
          <a:lstStyle/>
          <a:p>
            <a:fld id="{4B0320E1-9BF4-4D60-802B-DC8BFBCA9EB6}" type="datetimeFigureOut">
              <a:rPr lang="es-PE" smtClean="0"/>
              <a:pPr/>
              <a:t>08/06/2011</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1200AD08-B0F9-43D1-B9D2-96B803AA622B}" type="slidenum">
              <a:rPr lang="es-PE" smtClean="0"/>
              <a:pPr/>
              <a:t>‹Nº›</a:t>
            </a:fld>
            <a:endParaRPr lang="es-P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6 Marcador de fecha"/>
          <p:cNvSpPr>
            <a:spLocks noGrp="1"/>
          </p:cNvSpPr>
          <p:nvPr>
            <p:ph type="dt" sz="half" idx="10"/>
          </p:nvPr>
        </p:nvSpPr>
        <p:spPr/>
        <p:txBody>
          <a:bodyPr/>
          <a:lstStyle/>
          <a:p>
            <a:fld id="{4B0320E1-9BF4-4D60-802B-DC8BFBCA9EB6}" type="datetimeFigureOut">
              <a:rPr lang="es-PE" smtClean="0"/>
              <a:pPr/>
              <a:t>08/06/2011</a:t>
            </a:fld>
            <a:endParaRPr lang="es-PE"/>
          </a:p>
        </p:txBody>
      </p:sp>
      <p:sp>
        <p:nvSpPr>
          <p:cNvPr id="8" name="7 Marcador de pie de página"/>
          <p:cNvSpPr>
            <a:spLocks noGrp="1"/>
          </p:cNvSpPr>
          <p:nvPr>
            <p:ph type="ftr" sz="quarter" idx="11"/>
          </p:nvPr>
        </p:nvSpPr>
        <p:spPr/>
        <p:txBody>
          <a:bodyPr/>
          <a:lstStyle/>
          <a:p>
            <a:endParaRPr lang="es-PE"/>
          </a:p>
        </p:txBody>
      </p:sp>
      <p:sp>
        <p:nvSpPr>
          <p:cNvPr id="9" name="8 Marcador de número de diapositiva"/>
          <p:cNvSpPr>
            <a:spLocks noGrp="1"/>
          </p:cNvSpPr>
          <p:nvPr>
            <p:ph type="sldNum" sz="quarter" idx="12"/>
          </p:nvPr>
        </p:nvSpPr>
        <p:spPr/>
        <p:txBody>
          <a:bodyPr/>
          <a:lstStyle/>
          <a:p>
            <a:fld id="{1200AD08-B0F9-43D1-B9D2-96B803AA622B}" type="slidenum">
              <a:rPr lang="es-PE" smtClean="0"/>
              <a:pPr/>
              <a:t>‹Nº›</a:t>
            </a:fld>
            <a:endParaRPr lang="es-P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fecha"/>
          <p:cNvSpPr>
            <a:spLocks noGrp="1"/>
          </p:cNvSpPr>
          <p:nvPr>
            <p:ph type="dt" sz="half" idx="10"/>
          </p:nvPr>
        </p:nvSpPr>
        <p:spPr/>
        <p:txBody>
          <a:bodyPr/>
          <a:lstStyle/>
          <a:p>
            <a:fld id="{4B0320E1-9BF4-4D60-802B-DC8BFBCA9EB6}" type="datetimeFigureOut">
              <a:rPr lang="es-PE" smtClean="0"/>
              <a:pPr/>
              <a:t>08/06/2011</a:t>
            </a:fld>
            <a:endParaRPr lang="es-PE"/>
          </a:p>
        </p:txBody>
      </p:sp>
      <p:sp>
        <p:nvSpPr>
          <p:cNvPr id="4" name="3 Marcador de pie de página"/>
          <p:cNvSpPr>
            <a:spLocks noGrp="1"/>
          </p:cNvSpPr>
          <p:nvPr>
            <p:ph type="ftr" sz="quarter" idx="11"/>
          </p:nvPr>
        </p:nvSpPr>
        <p:spPr/>
        <p:txBody>
          <a:bodyPr/>
          <a:lstStyle/>
          <a:p>
            <a:endParaRPr lang="es-PE"/>
          </a:p>
        </p:txBody>
      </p:sp>
      <p:sp>
        <p:nvSpPr>
          <p:cNvPr id="5" name="4 Marcador de número de diapositiva"/>
          <p:cNvSpPr>
            <a:spLocks noGrp="1"/>
          </p:cNvSpPr>
          <p:nvPr>
            <p:ph type="sldNum" sz="quarter" idx="12"/>
          </p:nvPr>
        </p:nvSpPr>
        <p:spPr/>
        <p:txBody>
          <a:bodyPr/>
          <a:lstStyle/>
          <a:p>
            <a:fld id="{1200AD08-B0F9-43D1-B9D2-96B803AA622B}" type="slidenum">
              <a:rPr lang="es-PE" smtClean="0"/>
              <a:pPr/>
              <a:t>‹Nº›</a:t>
            </a:fld>
            <a:endParaRPr lang="es-P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4B0320E1-9BF4-4D60-802B-DC8BFBCA9EB6}" type="datetimeFigureOut">
              <a:rPr lang="es-PE" smtClean="0"/>
              <a:pPr/>
              <a:t>08/06/2011</a:t>
            </a:fld>
            <a:endParaRPr lang="es-PE"/>
          </a:p>
        </p:txBody>
      </p:sp>
      <p:sp>
        <p:nvSpPr>
          <p:cNvPr id="3" name="2 Marcador de pie de página"/>
          <p:cNvSpPr>
            <a:spLocks noGrp="1"/>
          </p:cNvSpPr>
          <p:nvPr>
            <p:ph type="ftr" sz="quarter" idx="11"/>
          </p:nvPr>
        </p:nvSpPr>
        <p:spPr/>
        <p:txBody>
          <a:bodyPr/>
          <a:lstStyle/>
          <a:p>
            <a:endParaRPr lang="es-PE"/>
          </a:p>
        </p:txBody>
      </p:sp>
      <p:sp>
        <p:nvSpPr>
          <p:cNvPr id="4" name="3 Marcador de número de diapositiva"/>
          <p:cNvSpPr>
            <a:spLocks noGrp="1"/>
          </p:cNvSpPr>
          <p:nvPr>
            <p:ph type="sldNum" sz="quarter" idx="12"/>
          </p:nvPr>
        </p:nvSpPr>
        <p:spPr/>
        <p:txBody>
          <a:bodyPr/>
          <a:lstStyle/>
          <a:p>
            <a:fld id="{1200AD08-B0F9-43D1-B9D2-96B803AA622B}" type="slidenum">
              <a:rPr lang="es-PE" smtClean="0"/>
              <a:pPr/>
              <a:t>‹Nº›</a:t>
            </a:fld>
            <a:endParaRPr lang="es-P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PE"/>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4B0320E1-9BF4-4D60-802B-DC8BFBCA9EB6}" type="datetimeFigureOut">
              <a:rPr lang="es-PE" smtClean="0"/>
              <a:pPr/>
              <a:t>08/06/2011</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1200AD08-B0F9-43D1-B9D2-96B803AA622B}" type="slidenum">
              <a:rPr lang="es-PE" smtClean="0"/>
              <a:pPr/>
              <a:t>‹Nº›</a:t>
            </a:fld>
            <a:endParaRPr lang="es-P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PE"/>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4B0320E1-9BF4-4D60-802B-DC8BFBCA9EB6}" type="datetimeFigureOut">
              <a:rPr lang="es-PE" smtClean="0"/>
              <a:pPr/>
              <a:t>08/06/2011</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1200AD08-B0F9-43D1-B9D2-96B803AA622B}" type="slidenum">
              <a:rPr lang="es-PE" smtClean="0"/>
              <a:pPr/>
              <a:t>‹Nº›</a:t>
            </a:fld>
            <a:endParaRPr lang="es-P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0320E1-9BF4-4D60-802B-DC8BFBCA9EB6}" type="datetimeFigureOut">
              <a:rPr lang="es-PE" smtClean="0"/>
              <a:pPr/>
              <a:t>08/06/2011</a:t>
            </a:fld>
            <a:endParaRPr lang="es-PE"/>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00AD08-B0F9-43D1-B9D2-96B803AA622B}" type="slidenum">
              <a:rPr lang="es-PE" smtClean="0"/>
              <a:pPr/>
              <a:t>‹Nº›</a:t>
            </a:fld>
            <a:endParaRPr lang="es-P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a:bodyPr>
          <a:lstStyle/>
          <a:p>
            <a:pPr lvl="0"/>
            <a:r>
              <a:rPr lang="es-PE" dirty="0" smtClean="0"/>
              <a:t>Sesión </a:t>
            </a:r>
            <a:r>
              <a:rPr lang="es-PE" dirty="0" smtClean="0"/>
              <a:t>17</a:t>
            </a:r>
            <a:r>
              <a:rPr lang="es-PE" dirty="0" smtClean="0"/>
              <a:t/>
            </a:r>
            <a:br>
              <a:rPr lang="es-PE" dirty="0" smtClean="0"/>
            </a:br>
            <a:r>
              <a:rPr lang="es-PE" b="1" dirty="0" smtClean="0"/>
              <a:t>Diagrama </a:t>
            </a:r>
            <a:r>
              <a:rPr lang="es-PE" b="1" dirty="0" smtClean="0"/>
              <a:t>de </a:t>
            </a:r>
            <a:r>
              <a:rPr lang="es-PE" b="1" dirty="0" smtClean="0"/>
              <a:t>Comunicación</a:t>
            </a:r>
            <a:endParaRPr lang="es-PE" b="1" dirty="0"/>
          </a:p>
        </p:txBody>
      </p:sp>
      <p:sp>
        <p:nvSpPr>
          <p:cNvPr id="3" name="2 Subtítulo"/>
          <p:cNvSpPr>
            <a:spLocks noGrp="1"/>
          </p:cNvSpPr>
          <p:nvPr>
            <p:ph type="subTitle" idx="1"/>
          </p:nvPr>
        </p:nvSpPr>
        <p:spPr/>
        <p:txBody>
          <a:bodyPr>
            <a:normAutofit fontScale="92500" lnSpcReduction="20000"/>
          </a:bodyPr>
          <a:lstStyle/>
          <a:p>
            <a:r>
              <a:rPr lang="es-PE" dirty="0" smtClean="0"/>
              <a:t>Unidad 3</a:t>
            </a:r>
          </a:p>
          <a:p>
            <a:r>
              <a:rPr lang="es-ES" b="1" dirty="0" smtClean="0"/>
              <a:t>Modelado del comportamiento dinámico del sistema</a:t>
            </a:r>
            <a:endParaRPr lang="es-PE" dirty="0" smtClean="0"/>
          </a:p>
          <a:p>
            <a:r>
              <a:rPr lang="es-PE" dirty="0" err="1" smtClean="0"/>
              <a:t>Mg.</a:t>
            </a:r>
            <a:r>
              <a:rPr lang="es-PE" dirty="0" smtClean="0"/>
              <a:t> Gustavo G. Delgado Ugarte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smtClean="0"/>
              <a:t>Mensaje</a:t>
            </a:r>
            <a:endParaRPr lang="es-PE" dirty="0"/>
          </a:p>
        </p:txBody>
      </p:sp>
      <p:sp>
        <p:nvSpPr>
          <p:cNvPr id="3" name="2 Marcador de contenido"/>
          <p:cNvSpPr>
            <a:spLocks noGrp="1"/>
          </p:cNvSpPr>
          <p:nvPr>
            <p:ph idx="1"/>
          </p:nvPr>
        </p:nvSpPr>
        <p:spPr/>
        <p:txBody>
          <a:bodyPr>
            <a:normAutofit fontScale="92500" lnSpcReduction="10000"/>
          </a:bodyPr>
          <a:lstStyle/>
          <a:p>
            <a:r>
              <a:rPr lang="es-ES" dirty="0" smtClean="0"/>
              <a:t>Los diagramas de comunicación no necesariamente fluyen hacia abajo en la página, como los diagramas de secuencia, por lo tanto, orden de los mensajes en un diagrama de comunicación se muestran utilizando un número antes de cada </a:t>
            </a:r>
            <a:r>
              <a:rPr lang="es-ES" dirty="0" smtClean="0"/>
              <a:t>mensaje</a:t>
            </a:r>
          </a:p>
          <a:p>
            <a:r>
              <a:rPr lang="es-ES" dirty="0" smtClean="0"/>
              <a:t>Cada </a:t>
            </a:r>
            <a:r>
              <a:rPr lang="es-ES" dirty="0" smtClean="0"/>
              <a:t>número de mensaje indica la orden en que se invoca ese mensaje, a partir de 1 y en aumento hasta que todos los mensajes en el diagrama se </a:t>
            </a:r>
            <a:r>
              <a:rPr lang="es-ES" dirty="0" smtClean="0"/>
              <a:t>contabilizan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smtClean="0"/>
              <a:t>Mensajes Anidados</a:t>
            </a:r>
            <a:endParaRPr lang="es-PE" dirty="0"/>
          </a:p>
        </p:txBody>
      </p:sp>
      <p:sp>
        <p:nvSpPr>
          <p:cNvPr id="3" name="2 Marcador de contenido"/>
          <p:cNvSpPr>
            <a:spLocks noGrp="1"/>
          </p:cNvSpPr>
          <p:nvPr>
            <p:ph idx="1"/>
          </p:nvPr>
        </p:nvSpPr>
        <p:spPr/>
        <p:txBody>
          <a:bodyPr>
            <a:normAutofit/>
          </a:bodyPr>
          <a:lstStyle/>
          <a:p>
            <a:r>
              <a:rPr lang="es-ES" dirty="0" smtClean="0"/>
              <a:t>Las </a:t>
            </a:r>
            <a:r>
              <a:rPr lang="es-ES" dirty="0" smtClean="0"/>
              <a:t>cosas se complican cuando un mensaje enviado a un participante directamente </a:t>
            </a:r>
            <a:r>
              <a:rPr lang="es-ES" dirty="0" smtClean="0"/>
              <a:t>causa que </a:t>
            </a:r>
            <a:r>
              <a:rPr lang="es-ES" dirty="0" smtClean="0"/>
              <a:t>los participantes </a:t>
            </a:r>
            <a:r>
              <a:rPr lang="es-ES" dirty="0" smtClean="0"/>
              <a:t>invoquen </a:t>
            </a:r>
            <a:r>
              <a:rPr lang="es-ES" dirty="0" smtClean="0"/>
              <a:t>otro </a:t>
            </a:r>
            <a:r>
              <a:rPr lang="es-ES" dirty="0" smtClean="0"/>
              <a:t>mensaje</a:t>
            </a:r>
          </a:p>
          <a:p>
            <a:pPr lvl="1"/>
            <a:r>
              <a:rPr lang="es-ES" dirty="0" smtClean="0"/>
              <a:t>Cuando </a:t>
            </a:r>
            <a:r>
              <a:rPr lang="es-ES" dirty="0" smtClean="0"/>
              <a:t>un mensaje hace que otro mensaje que se invoque, la segundo mensaje se dice que está anidado dentro la mensaje </a:t>
            </a:r>
            <a:r>
              <a:rPr lang="es-ES" dirty="0" smtClean="0"/>
              <a:t>original</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smtClean="0"/>
              <a:t>Mensajes Anidados</a:t>
            </a:r>
            <a:endParaRPr lang="es-PE" dirty="0"/>
          </a:p>
        </p:txBody>
      </p:sp>
      <p:sp>
        <p:nvSpPr>
          <p:cNvPr id="3" name="2 Marcador de contenido"/>
          <p:cNvSpPr>
            <a:spLocks noGrp="1"/>
          </p:cNvSpPr>
          <p:nvPr>
            <p:ph idx="1"/>
          </p:nvPr>
        </p:nvSpPr>
        <p:spPr/>
        <p:txBody>
          <a:bodyPr>
            <a:normAutofit lnSpcReduction="10000"/>
          </a:bodyPr>
          <a:lstStyle/>
          <a:p>
            <a:r>
              <a:rPr lang="es-ES" dirty="0" smtClean="0"/>
              <a:t>Los </a:t>
            </a:r>
            <a:r>
              <a:rPr lang="es-ES" dirty="0" smtClean="0"/>
              <a:t>diagramas de </a:t>
            </a:r>
            <a:r>
              <a:rPr lang="es-ES" dirty="0" smtClean="0"/>
              <a:t>comunicación </a:t>
            </a:r>
            <a:r>
              <a:rPr lang="es-ES" dirty="0" smtClean="0"/>
              <a:t>utilizar su </a:t>
            </a:r>
            <a:r>
              <a:rPr lang="es-ES" dirty="0" smtClean="0"/>
              <a:t>esquema </a:t>
            </a:r>
            <a:r>
              <a:rPr lang="es-ES" dirty="0" smtClean="0"/>
              <a:t>de </a:t>
            </a:r>
            <a:r>
              <a:rPr lang="es-ES" dirty="0" smtClean="0"/>
              <a:t>numeración de mensajes </a:t>
            </a:r>
            <a:r>
              <a:rPr lang="es-ES" dirty="0" smtClean="0"/>
              <a:t>para mostrar la orden de los mensajes </a:t>
            </a:r>
            <a:r>
              <a:rPr lang="es-ES" dirty="0" smtClean="0"/>
              <a:t>anidados</a:t>
            </a:r>
          </a:p>
          <a:p>
            <a:pPr lvl="1"/>
            <a:r>
              <a:rPr lang="es-ES" dirty="0" smtClean="0"/>
              <a:t>Si </a:t>
            </a:r>
            <a:r>
              <a:rPr lang="es-ES" dirty="0" smtClean="0"/>
              <a:t>decimos que el mensaje inicial tiene el número 1., a continuación, los mensajes anidados en el mensaje inicial comienza con 1., añadiendo un número después del punto decimal para el ordenamiento de los mensajes </a:t>
            </a:r>
            <a:r>
              <a:rPr lang="es-ES" dirty="0" smtClean="0"/>
              <a:t>anidados</a:t>
            </a:r>
          </a:p>
          <a:p>
            <a:pPr lvl="1"/>
            <a:r>
              <a:rPr lang="es-ES" dirty="0" smtClean="0"/>
              <a:t>Si </a:t>
            </a:r>
            <a:r>
              <a:rPr lang="es-ES" dirty="0" smtClean="0"/>
              <a:t>el número de un mensaje inicial fue 1., luego el número del primer mensaje anidado sería 1.1.</a:t>
            </a:r>
            <a:endParaRPr lang="es-ES"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smtClean="0"/>
              <a:t>Mensajes Anidados</a:t>
            </a:r>
            <a:endParaRPr lang="es-PE"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164764" y="2492896"/>
            <a:ext cx="8727716" cy="288032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Mensajes </a:t>
            </a:r>
            <a:r>
              <a:rPr lang="es-ES" dirty="0" smtClean="0"/>
              <a:t>que ocurren al </a:t>
            </a:r>
            <a:r>
              <a:rPr lang="es-ES" dirty="0" smtClean="0"/>
              <a:t>mismo tiempo</a:t>
            </a:r>
            <a:endParaRPr lang="es-PE" dirty="0"/>
          </a:p>
        </p:txBody>
      </p:sp>
      <p:sp>
        <p:nvSpPr>
          <p:cNvPr id="3" name="2 Marcador de contenido"/>
          <p:cNvSpPr>
            <a:spLocks noGrp="1"/>
          </p:cNvSpPr>
          <p:nvPr>
            <p:ph idx="1"/>
          </p:nvPr>
        </p:nvSpPr>
        <p:spPr/>
        <p:txBody>
          <a:bodyPr>
            <a:normAutofit/>
          </a:bodyPr>
          <a:lstStyle/>
          <a:p>
            <a:r>
              <a:rPr lang="es-ES" dirty="0" smtClean="0"/>
              <a:t>Los </a:t>
            </a:r>
            <a:r>
              <a:rPr lang="es-ES" dirty="0" smtClean="0"/>
              <a:t>diagramas de comunicación tiene una respuesta simple al problema de los mensajes que ocurren al mismo tiempo</a:t>
            </a:r>
            <a:endParaRPr lang="es-ES" dirty="0" smtClean="0"/>
          </a:p>
          <a:p>
            <a:pPr lvl="1"/>
            <a:r>
              <a:rPr lang="es-ES" dirty="0" smtClean="0"/>
              <a:t>Los </a:t>
            </a:r>
            <a:r>
              <a:rPr lang="es-ES" dirty="0" smtClean="0"/>
              <a:t>diagramas de comunicación </a:t>
            </a:r>
            <a:r>
              <a:rPr lang="es-ES" dirty="0" smtClean="0"/>
              <a:t>aprovechan su </a:t>
            </a:r>
            <a:r>
              <a:rPr lang="es-ES" dirty="0" smtClean="0"/>
              <a:t>mensaje basado en números de orden mediante la adición de una notación numérica y letras para indicar que un mensaje que sucede en el mismo tiempo que otro mensaje</a:t>
            </a:r>
            <a:endParaRPr lang="es-PE"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Mensajes que ocurren al mismo tiempo</a:t>
            </a:r>
            <a:endParaRPr lang="es-PE"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611945" y="1772816"/>
            <a:ext cx="7920495" cy="4392487"/>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Invocación de un mensaje varias veces</a:t>
            </a:r>
            <a:endParaRPr lang="es-PE" dirty="0"/>
          </a:p>
        </p:txBody>
      </p:sp>
      <p:sp>
        <p:nvSpPr>
          <p:cNvPr id="3" name="2 Marcador de contenido"/>
          <p:cNvSpPr>
            <a:spLocks noGrp="1"/>
          </p:cNvSpPr>
          <p:nvPr>
            <p:ph idx="1"/>
          </p:nvPr>
        </p:nvSpPr>
        <p:spPr/>
        <p:txBody>
          <a:bodyPr>
            <a:normAutofit fontScale="62500" lnSpcReduction="20000"/>
          </a:bodyPr>
          <a:lstStyle/>
          <a:p>
            <a:r>
              <a:rPr lang="es-ES" dirty="0" smtClean="0"/>
              <a:t>Al describir los mensajes en un diagrama de comunicación, es probable que desee mostrar que un mensaje se invoca en varias </a:t>
            </a:r>
            <a:r>
              <a:rPr lang="es-ES" dirty="0" smtClean="0"/>
              <a:t>ocasiones</a:t>
            </a:r>
          </a:p>
          <a:p>
            <a:pPr lvl="1"/>
            <a:r>
              <a:rPr lang="es-ES" dirty="0" smtClean="0"/>
              <a:t>Esto </a:t>
            </a:r>
            <a:r>
              <a:rPr lang="es-ES" dirty="0" smtClean="0"/>
              <a:t>es similar a mostrar que los mensajes se invocarán en </a:t>
            </a:r>
            <a:r>
              <a:rPr lang="es-ES" dirty="0" smtClean="0"/>
              <a:t>un </a:t>
            </a:r>
            <a:r>
              <a:rPr lang="es-ES" dirty="0" smtClean="0"/>
              <a:t>bucle </a:t>
            </a:r>
            <a:r>
              <a:rPr lang="es-ES" dirty="0" err="1" smtClean="0"/>
              <a:t>for</a:t>
            </a:r>
            <a:r>
              <a:rPr lang="es-ES" dirty="0" smtClean="0"/>
              <a:t> (..) si está correlacionando los participantes del diagrama de comunicación con el </a:t>
            </a:r>
            <a:r>
              <a:rPr lang="es-ES" dirty="0" smtClean="0"/>
              <a:t>software</a:t>
            </a:r>
          </a:p>
          <a:p>
            <a:r>
              <a:rPr lang="es-ES" dirty="0" smtClean="0"/>
              <a:t>Aunque </a:t>
            </a:r>
            <a:r>
              <a:rPr lang="es-ES" dirty="0" smtClean="0"/>
              <a:t>UML en realidad no dicta cómo un diagrama de comunicación puede demostrar que un mensaje se invoca en varias ocasiones, </a:t>
            </a:r>
            <a:r>
              <a:rPr lang="es-ES" dirty="0" smtClean="0"/>
              <a:t>si indica </a:t>
            </a:r>
            <a:r>
              <a:rPr lang="es-ES" dirty="0" smtClean="0"/>
              <a:t>que un asterisco deben ser utilizados antes de </a:t>
            </a:r>
            <a:r>
              <a:rPr lang="es-ES" dirty="0" smtClean="0"/>
              <a:t>un bucle de restricción</a:t>
            </a:r>
          </a:p>
          <a:p>
            <a:r>
              <a:rPr lang="es-ES" dirty="0" smtClean="0"/>
              <a:t> </a:t>
            </a:r>
            <a:r>
              <a:rPr lang="es-ES" dirty="0" smtClean="0"/>
              <a:t>Esta declaración bastante </a:t>
            </a:r>
            <a:r>
              <a:rPr lang="es-ES" dirty="0" smtClean="0"/>
              <a:t>compleja significa que algo </a:t>
            </a:r>
            <a:r>
              <a:rPr lang="es-ES" dirty="0" smtClean="0"/>
              <a:t>va a pasar 10 </a:t>
            </a:r>
            <a:r>
              <a:rPr lang="es-ES" dirty="0" smtClean="0"/>
              <a:t>veces</a:t>
            </a:r>
          </a:p>
          <a:p>
            <a:pPr lvl="1"/>
            <a:r>
              <a:rPr lang="es-ES" dirty="0" smtClean="0"/>
              <a:t>* </a:t>
            </a:r>
            <a:r>
              <a:rPr lang="es-ES" dirty="0" smtClean="0"/>
              <a:t>[i = 0 .. </a:t>
            </a:r>
            <a:r>
              <a:rPr lang="es-ES" dirty="0" smtClean="0"/>
              <a:t>9]</a:t>
            </a:r>
          </a:p>
          <a:p>
            <a:pPr lvl="1"/>
            <a:r>
              <a:rPr lang="es-ES" dirty="0" smtClean="0"/>
              <a:t>En </a:t>
            </a:r>
            <a:r>
              <a:rPr lang="es-ES" dirty="0" smtClean="0"/>
              <a:t>el restricción de bucle anterior, representa un contador que va a contar a partir de 0 a 9, haciendo cualquier tarea que se asocia con ella 10 </a:t>
            </a:r>
            <a:r>
              <a:rPr lang="es-ES" dirty="0" smtClean="0"/>
              <a:t>veces</a:t>
            </a:r>
            <a:endParaRPr lang="es-PE"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Invocación de un mensaje varias veces</a:t>
            </a:r>
            <a:endParaRPr lang="es-PE" dirty="0"/>
          </a:p>
        </p:txBody>
      </p:sp>
      <p:pic>
        <p:nvPicPr>
          <p:cNvPr id="5122" name="Picture 2"/>
          <p:cNvPicPr>
            <a:picLocks noGrp="1" noChangeAspect="1" noChangeArrowheads="1"/>
          </p:cNvPicPr>
          <p:nvPr>
            <p:ph idx="1"/>
          </p:nvPr>
        </p:nvPicPr>
        <p:blipFill>
          <a:blip r:embed="rId2" cstate="print"/>
          <a:srcRect/>
          <a:stretch>
            <a:fillRect/>
          </a:stretch>
        </p:blipFill>
        <p:spPr bwMode="auto">
          <a:xfrm>
            <a:off x="295174" y="1916832"/>
            <a:ext cx="8563050" cy="3888432"/>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Envío de un mensaje basado en una </a:t>
            </a:r>
            <a:r>
              <a:rPr lang="es-ES" dirty="0" smtClean="0"/>
              <a:t>condición</a:t>
            </a:r>
            <a:endParaRPr lang="es-PE" dirty="0"/>
          </a:p>
        </p:txBody>
      </p:sp>
      <p:sp>
        <p:nvSpPr>
          <p:cNvPr id="3" name="2 Marcador de contenido"/>
          <p:cNvSpPr>
            <a:spLocks noGrp="1"/>
          </p:cNvSpPr>
          <p:nvPr>
            <p:ph idx="1"/>
          </p:nvPr>
        </p:nvSpPr>
        <p:spPr/>
        <p:txBody>
          <a:bodyPr>
            <a:normAutofit fontScale="92500" lnSpcReduction="20000"/>
          </a:bodyPr>
          <a:lstStyle/>
          <a:p>
            <a:r>
              <a:rPr lang="es-ES" dirty="0" smtClean="0"/>
              <a:t>A veces, un mensaje sólo podrá ser invocada si una condición </a:t>
            </a:r>
            <a:r>
              <a:rPr lang="es-ES" dirty="0" smtClean="0"/>
              <a:t>particular, se cumple</a:t>
            </a:r>
          </a:p>
          <a:p>
            <a:r>
              <a:rPr lang="es-ES" dirty="0" smtClean="0"/>
              <a:t>Los mensajes de un </a:t>
            </a:r>
            <a:r>
              <a:rPr lang="es-ES" dirty="0" smtClean="0"/>
              <a:t>diagrama </a:t>
            </a:r>
            <a:r>
              <a:rPr lang="es-ES" dirty="0" smtClean="0"/>
              <a:t>de comunicación, </a:t>
            </a:r>
            <a:r>
              <a:rPr lang="es-ES" dirty="0" smtClean="0"/>
              <a:t>pueda tener guardas establecidas para describir las condiciones que necesitan ser </a:t>
            </a:r>
            <a:r>
              <a:rPr lang="es-ES" dirty="0" smtClean="0"/>
              <a:t>evaluadas </a:t>
            </a:r>
            <a:r>
              <a:rPr lang="es-ES" dirty="0" smtClean="0"/>
              <a:t>antes de que un mensaje se </a:t>
            </a:r>
            <a:r>
              <a:rPr lang="es-ES" dirty="0" smtClean="0"/>
              <a:t>invoque</a:t>
            </a:r>
          </a:p>
          <a:p>
            <a:pPr lvl="1"/>
            <a:r>
              <a:rPr lang="es-ES" dirty="0" smtClean="0"/>
              <a:t>Una condición de guarda se compone de una declaración lógica </a:t>
            </a:r>
            <a:r>
              <a:rPr lang="es-ES" dirty="0" smtClean="0"/>
              <a:t>booleana</a:t>
            </a:r>
          </a:p>
          <a:p>
            <a:pPr lvl="1"/>
            <a:r>
              <a:rPr lang="es-ES" dirty="0" smtClean="0"/>
              <a:t>Cuando </a:t>
            </a:r>
            <a:r>
              <a:rPr lang="es-ES" dirty="0" smtClean="0"/>
              <a:t>la condición de guarda se evalúa como verdadera, el mensaje asociado se </a:t>
            </a:r>
            <a:r>
              <a:rPr lang="es-ES" dirty="0" smtClean="0"/>
              <a:t>invocarán, </a:t>
            </a:r>
            <a:r>
              <a:rPr lang="es-ES" dirty="0" smtClean="0"/>
              <a:t>de otra manera, se omite el </a:t>
            </a:r>
            <a:r>
              <a:rPr lang="es-ES" dirty="0" smtClean="0"/>
              <a:t>mensaje</a:t>
            </a:r>
            <a:endParaRPr lang="es-PE"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Envío de un mensaje basado en una </a:t>
            </a:r>
            <a:r>
              <a:rPr lang="es-ES" dirty="0" smtClean="0"/>
              <a:t>condición</a:t>
            </a:r>
            <a:endParaRPr lang="es-PE" dirty="0"/>
          </a:p>
        </p:txBody>
      </p:sp>
      <p:pic>
        <p:nvPicPr>
          <p:cNvPr id="6146" name="Picture 2"/>
          <p:cNvPicPr>
            <a:picLocks noGrp="1" noChangeAspect="1" noChangeArrowheads="1"/>
          </p:cNvPicPr>
          <p:nvPr>
            <p:ph idx="1"/>
          </p:nvPr>
        </p:nvPicPr>
        <p:blipFill>
          <a:blip r:embed="rId2" cstate="print"/>
          <a:srcRect/>
          <a:stretch>
            <a:fillRect/>
          </a:stretch>
        </p:blipFill>
        <p:spPr bwMode="auto">
          <a:xfrm>
            <a:off x="395536" y="2132856"/>
            <a:ext cx="8280015" cy="3384376"/>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smtClean="0"/>
              <a:t>Diagrama de Colaboración</a:t>
            </a:r>
            <a:endParaRPr lang="es-PE" dirty="0"/>
          </a:p>
        </p:txBody>
      </p:sp>
      <p:sp>
        <p:nvSpPr>
          <p:cNvPr id="3" name="2 Marcador de contenido"/>
          <p:cNvSpPr>
            <a:spLocks noGrp="1"/>
          </p:cNvSpPr>
          <p:nvPr>
            <p:ph idx="1"/>
          </p:nvPr>
        </p:nvSpPr>
        <p:spPr/>
        <p:txBody>
          <a:bodyPr/>
          <a:lstStyle/>
          <a:p>
            <a:r>
              <a:rPr lang="es-ES" dirty="0" smtClean="0"/>
              <a:t>El principal objetivo de los diagramas de secuencia es mostrar el orden de los eventos entre las partes </a:t>
            </a:r>
            <a:r>
              <a:rPr lang="es-ES" dirty="0" smtClean="0"/>
              <a:t>del </a:t>
            </a:r>
            <a:r>
              <a:rPr lang="es-ES" dirty="0" smtClean="0"/>
              <a:t>sistema que están involucradas en una interacción </a:t>
            </a:r>
            <a:r>
              <a:rPr lang="es-ES" dirty="0" smtClean="0"/>
              <a:t>particular</a:t>
            </a:r>
          </a:p>
          <a:p>
            <a:r>
              <a:rPr lang="es-ES" dirty="0" smtClean="0"/>
              <a:t>Los </a:t>
            </a:r>
            <a:r>
              <a:rPr lang="es-ES" dirty="0" smtClean="0"/>
              <a:t>diagramas de Comunicación añade otra perspectiva a la interacción, centrándose en los enlaces entre los </a:t>
            </a:r>
            <a:r>
              <a:rPr lang="es-ES" dirty="0" smtClean="0"/>
              <a:t>participantes</a:t>
            </a:r>
            <a:endParaRPr lang="es-PE"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Cuando un participante envía un mensaje a sí mismo</a:t>
            </a:r>
            <a:endParaRPr lang="es-PE" dirty="0"/>
          </a:p>
        </p:txBody>
      </p:sp>
      <p:sp>
        <p:nvSpPr>
          <p:cNvPr id="3" name="2 Marcador de contenido"/>
          <p:cNvSpPr>
            <a:spLocks noGrp="1"/>
          </p:cNvSpPr>
          <p:nvPr>
            <p:ph idx="1"/>
          </p:nvPr>
        </p:nvSpPr>
        <p:spPr/>
        <p:txBody>
          <a:bodyPr>
            <a:normAutofit fontScale="92500"/>
          </a:bodyPr>
          <a:lstStyle/>
          <a:p>
            <a:r>
              <a:rPr lang="es-ES" dirty="0" smtClean="0"/>
              <a:t>Un participante </a:t>
            </a:r>
            <a:r>
              <a:rPr lang="es-ES" dirty="0" smtClean="0"/>
              <a:t>hablando él </a:t>
            </a:r>
            <a:r>
              <a:rPr lang="es-ES" dirty="0" smtClean="0"/>
              <a:t>mismo puede parecer extraño al principio, pero si </a:t>
            </a:r>
            <a:r>
              <a:rPr lang="es-ES" dirty="0" smtClean="0"/>
              <a:t>se </a:t>
            </a:r>
            <a:r>
              <a:rPr lang="es-ES" dirty="0" smtClean="0"/>
              <a:t>piensa en términos de un objeto de software haciendo una llamada a uno de sus propios métodos, </a:t>
            </a:r>
            <a:r>
              <a:rPr lang="es-ES" dirty="0" smtClean="0"/>
              <a:t>se </a:t>
            </a:r>
            <a:r>
              <a:rPr lang="es-ES" dirty="0" smtClean="0"/>
              <a:t>puede comenzar a ver por qué esta forma de comunicación es necesaria (y hasta común</a:t>
            </a:r>
            <a:r>
              <a:rPr lang="es-ES" dirty="0" smtClean="0"/>
              <a:t>)</a:t>
            </a:r>
          </a:p>
          <a:p>
            <a:r>
              <a:rPr lang="es-ES" dirty="0" smtClean="0"/>
              <a:t>Al </a:t>
            </a:r>
            <a:r>
              <a:rPr lang="es-ES" dirty="0" smtClean="0"/>
              <a:t>igual que en los diagramas secuencia, un participante en un diagrama de comunicación puede enviar un mensaje a sí </a:t>
            </a:r>
            <a:r>
              <a:rPr lang="es-ES" dirty="0" smtClean="0"/>
              <a:t>mismo</a:t>
            </a:r>
            <a:endParaRPr lang="es-PE"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Cuando un participante envía un mensaje a sí mismo</a:t>
            </a:r>
            <a:endParaRPr lang="es-PE" dirty="0"/>
          </a:p>
        </p:txBody>
      </p:sp>
      <p:pic>
        <p:nvPicPr>
          <p:cNvPr id="7170" name="Picture 2"/>
          <p:cNvPicPr>
            <a:picLocks noGrp="1" noChangeAspect="1" noChangeArrowheads="1"/>
          </p:cNvPicPr>
          <p:nvPr>
            <p:ph idx="1"/>
          </p:nvPr>
        </p:nvPicPr>
        <p:blipFill>
          <a:blip r:embed="rId2" cstate="print"/>
          <a:srcRect/>
          <a:stretch>
            <a:fillRect/>
          </a:stretch>
        </p:blipFill>
        <p:spPr bwMode="auto">
          <a:xfrm>
            <a:off x="1071343" y="1945296"/>
            <a:ext cx="6813025" cy="4220008"/>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smtClean="0"/>
              <a:t>Diagrama de Colaboración</a:t>
            </a:r>
            <a:endParaRPr lang="es-PE" dirty="0"/>
          </a:p>
        </p:txBody>
      </p:sp>
      <p:sp>
        <p:nvSpPr>
          <p:cNvPr id="3" name="2 Marcador de contenido"/>
          <p:cNvSpPr>
            <a:spLocks noGrp="1"/>
          </p:cNvSpPr>
          <p:nvPr>
            <p:ph idx="1"/>
          </p:nvPr>
        </p:nvSpPr>
        <p:spPr/>
        <p:txBody>
          <a:bodyPr>
            <a:normAutofit/>
          </a:bodyPr>
          <a:lstStyle/>
          <a:p>
            <a:r>
              <a:rPr lang="es-ES" dirty="0" smtClean="0"/>
              <a:t>Los diagramas </a:t>
            </a:r>
            <a:r>
              <a:rPr lang="es-ES" dirty="0" smtClean="0"/>
              <a:t>de comunicación son especialmente buenos para mostrar que es preciso establecer vínculos entre los participantes para pasar mensajes de una </a:t>
            </a:r>
            <a:r>
              <a:rPr lang="es-ES" dirty="0" smtClean="0"/>
              <a:t>interacción</a:t>
            </a:r>
          </a:p>
          <a:p>
            <a:pPr lvl="1"/>
            <a:r>
              <a:rPr lang="es-ES" dirty="0" smtClean="0"/>
              <a:t>Con </a:t>
            </a:r>
            <a:r>
              <a:rPr lang="es-ES" dirty="0" smtClean="0"/>
              <a:t>un rápido vistazo a un diagrama de comunicación, se puede decir que los participantes necesitan estar conectados para que una interacción pueda tener </a:t>
            </a:r>
            <a:r>
              <a:rPr lang="es-ES" dirty="0" smtClean="0"/>
              <a:t>lugar</a:t>
            </a:r>
            <a:endParaRPr lang="es-PE"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smtClean="0"/>
              <a:t>Diagrama de Colaboración</a:t>
            </a:r>
            <a:endParaRPr lang="es-PE" dirty="0"/>
          </a:p>
        </p:txBody>
      </p:sp>
      <p:sp>
        <p:nvSpPr>
          <p:cNvPr id="3" name="2 Marcador de contenido"/>
          <p:cNvSpPr>
            <a:spLocks noGrp="1"/>
          </p:cNvSpPr>
          <p:nvPr>
            <p:ph idx="1"/>
          </p:nvPr>
        </p:nvSpPr>
        <p:spPr/>
        <p:txBody>
          <a:bodyPr>
            <a:normAutofit fontScale="92500" lnSpcReduction="10000"/>
          </a:bodyPr>
          <a:lstStyle/>
          <a:p>
            <a:r>
              <a:rPr lang="es-ES" dirty="0" smtClean="0"/>
              <a:t>En un diagrama de secuencia, los vínculos entre los participantes están implicados en el hecho de que un mensaje se pasa entre </a:t>
            </a:r>
            <a:r>
              <a:rPr lang="es-ES" dirty="0" smtClean="0"/>
              <a:t>ellos</a:t>
            </a:r>
          </a:p>
          <a:p>
            <a:r>
              <a:rPr lang="es-ES" dirty="0" smtClean="0"/>
              <a:t>Los diagramas </a:t>
            </a:r>
            <a:r>
              <a:rPr lang="es-ES" dirty="0" smtClean="0"/>
              <a:t>de comunicación constituyen una manera intuitiva de mostrar los vínculos entre los participantes que se requieren para los eventos que conforman una </a:t>
            </a:r>
            <a:r>
              <a:rPr lang="es-ES" dirty="0" smtClean="0"/>
              <a:t>interacción</a:t>
            </a:r>
          </a:p>
          <a:p>
            <a:r>
              <a:rPr lang="es-ES" dirty="0" smtClean="0"/>
              <a:t>En </a:t>
            </a:r>
            <a:r>
              <a:rPr lang="es-ES" dirty="0" smtClean="0"/>
              <a:t>un diagrama de comunicación, el orden de los eventos involucrados en la interacción es casi una pieza secundaria </a:t>
            </a:r>
            <a:r>
              <a:rPr lang="es-ES" dirty="0" smtClean="0"/>
              <a:t>de información</a:t>
            </a:r>
            <a:endParaRPr lang="es-PE"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smtClean="0"/>
              <a:t>Participantes, enlaces y mensajes</a:t>
            </a:r>
            <a:endParaRPr lang="es-PE" dirty="0"/>
          </a:p>
        </p:txBody>
      </p:sp>
      <p:sp>
        <p:nvSpPr>
          <p:cNvPr id="3" name="2 Marcador de contenido"/>
          <p:cNvSpPr>
            <a:spLocks noGrp="1"/>
          </p:cNvSpPr>
          <p:nvPr>
            <p:ph idx="1"/>
          </p:nvPr>
        </p:nvSpPr>
        <p:spPr/>
        <p:txBody>
          <a:bodyPr>
            <a:normAutofit/>
          </a:bodyPr>
          <a:lstStyle/>
          <a:p>
            <a:r>
              <a:rPr lang="es-ES" dirty="0" smtClean="0"/>
              <a:t>Un diagrama de comunicación se compone de tres </a:t>
            </a:r>
            <a:r>
              <a:rPr lang="es-ES" dirty="0" smtClean="0"/>
              <a:t>cosas</a:t>
            </a:r>
          </a:p>
          <a:p>
            <a:pPr lvl="1"/>
            <a:r>
              <a:rPr lang="es-ES" dirty="0" smtClean="0"/>
              <a:t>Los participantes</a:t>
            </a:r>
          </a:p>
          <a:p>
            <a:pPr lvl="1"/>
            <a:r>
              <a:rPr lang="es-ES" dirty="0" smtClean="0"/>
              <a:t>Los </a:t>
            </a:r>
            <a:r>
              <a:rPr lang="es-ES" dirty="0" smtClean="0"/>
              <a:t>enlaces comunicación entre los </a:t>
            </a:r>
            <a:r>
              <a:rPr lang="es-ES" dirty="0" smtClean="0"/>
              <a:t>participantes</a:t>
            </a:r>
          </a:p>
          <a:p>
            <a:pPr lvl="1"/>
            <a:r>
              <a:rPr lang="es-ES" dirty="0" smtClean="0"/>
              <a:t>Los </a:t>
            </a:r>
            <a:r>
              <a:rPr lang="es-ES" dirty="0" smtClean="0"/>
              <a:t>mensajes que se pueden pasar a lo largo de las vías de comunicación</a:t>
            </a:r>
            <a:endParaRPr lang="es-PE"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smtClean="0"/>
              <a:t>Participantes, enlaces y mensajes</a:t>
            </a:r>
            <a:endParaRPr lang="es-PE"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2411760" y="1409886"/>
            <a:ext cx="4536504" cy="5151921"/>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smtClean="0"/>
              <a:t>Participantes</a:t>
            </a:r>
            <a:endParaRPr lang="es-PE" dirty="0"/>
          </a:p>
        </p:txBody>
      </p:sp>
      <p:sp>
        <p:nvSpPr>
          <p:cNvPr id="4" name="3 Marcador de contenido"/>
          <p:cNvSpPr>
            <a:spLocks noGrp="1"/>
          </p:cNvSpPr>
          <p:nvPr>
            <p:ph idx="1"/>
          </p:nvPr>
        </p:nvSpPr>
        <p:spPr/>
        <p:txBody>
          <a:bodyPr>
            <a:normAutofit fontScale="85000" lnSpcReduction="10000"/>
          </a:bodyPr>
          <a:lstStyle/>
          <a:p>
            <a:r>
              <a:rPr lang="es-MX" dirty="0" smtClean="0"/>
              <a:t>Los participantes en un diagrama de comunicación están representados por un </a:t>
            </a:r>
            <a:r>
              <a:rPr lang="es-MX" dirty="0" smtClean="0"/>
              <a:t>rectángulo</a:t>
            </a:r>
          </a:p>
          <a:p>
            <a:r>
              <a:rPr lang="es-MX" dirty="0" smtClean="0"/>
              <a:t>El nombre </a:t>
            </a:r>
            <a:r>
              <a:rPr lang="es-MX" dirty="0" smtClean="0"/>
              <a:t>del participante y la clase se colocan en el centro del </a:t>
            </a:r>
            <a:r>
              <a:rPr lang="es-MX" dirty="0" smtClean="0"/>
              <a:t>rectángulo</a:t>
            </a:r>
          </a:p>
          <a:p>
            <a:pPr lvl="1"/>
            <a:r>
              <a:rPr lang="es-MX" dirty="0" smtClean="0"/>
              <a:t>El </a:t>
            </a:r>
            <a:r>
              <a:rPr lang="es-MX" dirty="0" smtClean="0"/>
              <a:t>nombre de un participante tiene el formato &lt;nombre&gt;: &lt;clase&gt;, similares a los participantes en un diagrama de </a:t>
            </a:r>
            <a:r>
              <a:rPr lang="es-MX" dirty="0" smtClean="0"/>
              <a:t>secuencia</a:t>
            </a:r>
          </a:p>
          <a:p>
            <a:pPr lvl="1"/>
            <a:r>
              <a:rPr lang="es-MX" dirty="0" smtClean="0"/>
              <a:t>Es </a:t>
            </a:r>
            <a:r>
              <a:rPr lang="es-MX" dirty="0" smtClean="0"/>
              <a:t>necesario especificar el nombre del participante o de clase (o ambos</a:t>
            </a:r>
            <a:r>
              <a:rPr lang="es-MX" dirty="0" smtClean="0"/>
              <a:t>)</a:t>
            </a:r>
          </a:p>
          <a:p>
            <a:pPr lvl="2"/>
            <a:r>
              <a:rPr lang="es-MX" dirty="0" smtClean="0"/>
              <a:t>Si</a:t>
            </a:r>
            <a:r>
              <a:rPr lang="es-MX" dirty="0" smtClean="0"/>
              <a:t>, por alguna razón, </a:t>
            </a:r>
            <a:r>
              <a:rPr lang="es-MX" dirty="0" smtClean="0"/>
              <a:t>no se tiene </a:t>
            </a:r>
            <a:r>
              <a:rPr lang="es-MX" dirty="0" smtClean="0"/>
              <a:t>el nombre y la información de </a:t>
            </a:r>
            <a:r>
              <a:rPr lang="es-MX" dirty="0" smtClean="0"/>
              <a:t>clase (ambos) </a:t>
            </a:r>
            <a:r>
              <a:rPr lang="es-MX" dirty="0" smtClean="0"/>
              <a:t>a veces un participante es </a:t>
            </a:r>
            <a:r>
              <a:rPr lang="es-MX" dirty="0" smtClean="0"/>
              <a:t>anónimo </a:t>
            </a:r>
            <a:r>
              <a:rPr lang="es-MX" dirty="0" smtClean="0"/>
              <a:t>y no tiene un </a:t>
            </a:r>
            <a:r>
              <a:rPr lang="es-MX" dirty="0" smtClean="0"/>
              <a:t>nombre; </a:t>
            </a:r>
            <a:r>
              <a:rPr lang="es-MX" dirty="0" smtClean="0"/>
              <a:t>y </a:t>
            </a:r>
            <a:r>
              <a:rPr lang="es-MX" dirty="0" smtClean="0"/>
              <a:t>tanto </a:t>
            </a:r>
            <a:r>
              <a:rPr lang="es-MX" dirty="0" smtClean="0"/>
              <a:t>la clase o el nombre se puede dejar </a:t>
            </a:r>
            <a:r>
              <a:rPr lang="es-MX" dirty="0" smtClean="0"/>
              <a:t>fuera</a:t>
            </a:r>
            <a:endParaRPr lang="es-MX" dirty="0" smtClean="0"/>
          </a:p>
          <a:p>
            <a:endParaRPr lang="es-PE"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smtClean="0"/>
              <a:t>Enlaces de Comunicación</a:t>
            </a:r>
            <a:endParaRPr lang="es-PE" dirty="0"/>
          </a:p>
        </p:txBody>
      </p:sp>
      <p:sp>
        <p:nvSpPr>
          <p:cNvPr id="4" name="3 Marcador de contenido"/>
          <p:cNvSpPr>
            <a:spLocks noGrp="1"/>
          </p:cNvSpPr>
          <p:nvPr>
            <p:ph idx="1"/>
          </p:nvPr>
        </p:nvSpPr>
        <p:spPr/>
        <p:txBody>
          <a:bodyPr>
            <a:normAutofit/>
          </a:bodyPr>
          <a:lstStyle/>
          <a:p>
            <a:r>
              <a:rPr lang="es-ES" dirty="0" smtClean="0"/>
              <a:t>Un enlace de comunicación se muestra con una línea simple que conecta dos </a:t>
            </a:r>
            <a:r>
              <a:rPr lang="es-ES" dirty="0" smtClean="0"/>
              <a:t>participantes</a:t>
            </a:r>
          </a:p>
          <a:p>
            <a:r>
              <a:rPr lang="es-ES" dirty="0" smtClean="0"/>
              <a:t>El </a:t>
            </a:r>
            <a:r>
              <a:rPr lang="es-ES" dirty="0" smtClean="0"/>
              <a:t>propósito de un enlace es permitir que los mensajes </a:t>
            </a:r>
            <a:r>
              <a:rPr lang="es-ES" dirty="0" smtClean="0"/>
              <a:t>puedan pasar </a:t>
            </a:r>
            <a:r>
              <a:rPr lang="es-ES" dirty="0" smtClean="0"/>
              <a:t>entre los distintos </a:t>
            </a:r>
            <a:r>
              <a:rPr lang="es-ES" dirty="0" smtClean="0"/>
              <a:t>participantes</a:t>
            </a:r>
          </a:p>
          <a:p>
            <a:pPr lvl="1"/>
            <a:r>
              <a:rPr lang="es-ES" dirty="0" smtClean="0"/>
              <a:t>Sin </a:t>
            </a:r>
            <a:r>
              <a:rPr lang="es-ES" dirty="0" smtClean="0"/>
              <a:t>un enlace, </a:t>
            </a:r>
            <a:r>
              <a:rPr lang="es-ES" dirty="0" smtClean="0"/>
              <a:t>dos </a:t>
            </a:r>
            <a:r>
              <a:rPr lang="es-ES" dirty="0" smtClean="0"/>
              <a:t>participantes no pueden interactuar entre </a:t>
            </a:r>
            <a:r>
              <a:rPr lang="es-ES" dirty="0" smtClean="0"/>
              <a:t>sí</a:t>
            </a:r>
            <a:endParaRPr lang="es-PE"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smtClean="0"/>
              <a:t>Enlaces de Comunicación</a:t>
            </a:r>
            <a:endParaRPr lang="es-PE" dirty="0"/>
          </a:p>
        </p:txBody>
      </p:sp>
      <p:pic>
        <p:nvPicPr>
          <p:cNvPr id="2050" name="Picture 2"/>
          <p:cNvPicPr>
            <a:picLocks noChangeAspect="1" noChangeArrowheads="1"/>
          </p:cNvPicPr>
          <p:nvPr/>
        </p:nvPicPr>
        <p:blipFill>
          <a:blip r:embed="rId2" cstate="print"/>
          <a:srcRect/>
          <a:stretch>
            <a:fillRect/>
          </a:stretch>
        </p:blipFill>
        <p:spPr bwMode="auto">
          <a:xfrm>
            <a:off x="467544" y="2348880"/>
            <a:ext cx="8191122" cy="2376264"/>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2292</TotalTime>
  <Words>983</Words>
  <Application>Microsoft Office PowerPoint</Application>
  <PresentationFormat>Presentación en pantalla (4:3)</PresentationFormat>
  <Paragraphs>64</Paragraphs>
  <Slides>21</Slides>
  <Notes>0</Notes>
  <HiddenSlides>0</HiddenSlides>
  <MMClips>0</MMClips>
  <ScaleCrop>false</ScaleCrop>
  <HeadingPairs>
    <vt:vector size="4" baseType="variant">
      <vt:variant>
        <vt:lpstr>Tema</vt:lpstr>
      </vt:variant>
      <vt:variant>
        <vt:i4>1</vt:i4>
      </vt:variant>
      <vt:variant>
        <vt:lpstr>Títulos de diapositiva</vt:lpstr>
      </vt:variant>
      <vt:variant>
        <vt:i4>21</vt:i4>
      </vt:variant>
    </vt:vector>
  </HeadingPairs>
  <TitlesOfParts>
    <vt:vector size="22" baseType="lpstr">
      <vt:lpstr>Tema de Office</vt:lpstr>
      <vt:lpstr>Sesión 17 Diagrama de Comunicación</vt:lpstr>
      <vt:lpstr>Diagrama de Colaboración</vt:lpstr>
      <vt:lpstr>Diagrama de Colaboración</vt:lpstr>
      <vt:lpstr>Diagrama de Colaboración</vt:lpstr>
      <vt:lpstr>Participantes, enlaces y mensajes</vt:lpstr>
      <vt:lpstr>Participantes, enlaces y mensajes</vt:lpstr>
      <vt:lpstr>Participantes</vt:lpstr>
      <vt:lpstr>Enlaces de Comunicación</vt:lpstr>
      <vt:lpstr>Enlaces de Comunicación</vt:lpstr>
      <vt:lpstr>Mensaje</vt:lpstr>
      <vt:lpstr>Mensajes Anidados</vt:lpstr>
      <vt:lpstr>Mensajes Anidados</vt:lpstr>
      <vt:lpstr>Mensajes Anidados</vt:lpstr>
      <vt:lpstr>Mensajes que ocurren al mismo tiempo</vt:lpstr>
      <vt:lpstr>Mensajes que ocurren al mismo tiempo</vt:lpstr>
      <vt:lpstr>Invocación de un mensaje varias veces</vt:lpstr>
      <vt:lpstr>Invocación de un mensaje varias veces</vt:lpstr>
      <vt:lpstr>Envío de un mensaje basado en una condición</vt:lpstr>
      <vt:lpstr>Envío de un mensaje basado en una condición</vt:lpstr>
      <vt:lpstr>Cuando un participante envía un mensaje a sí mismo</vt:lpstr>
      <vt:lpstr>Cuando un participante envía un mensaje a sí mismo</vt:lpstr>
    </vt:vector>
  </TitlesOfParts>
  <Company>Stratech SAC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Sesión 3 Principios del Modelamiento Visual</dc:title>
  <dc:creator>Gustavo</dc:creator>
  <cp:lastModifiedBy>Gustavo</cp:lastModifiedBy>
  <cp:revision>623</cp:revision>
  <dcterms:created xsi:type="dcterms:W3CDTF">2011-04-08T06:32:16Z</dcterms:created>
  <dcterms:modified xsi:type="dcterms:W3CDTF">2011-06-08T15:16:53Z</dcterms:modified>
</cp:coreProperties>
</file>