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f46831e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f46831e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f46831e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f46831e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a5ad9b49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a5ad9b49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46831e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f46831e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f46831e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f46831e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f46831e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f46831e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f46831e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f46831e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f46831e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f46831e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f46831e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f46831e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f46831e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f46831e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65000" y="744500"/>
            <a:ext cx="76140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/>
              <a:t>A Survey of Course Code Representations for Machine Learning-Based Cybersecurity Task</a:t>
            </a:r>
            <a:endParaRPr sz="2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199650" y="2129925"/>
            <a:ext cx="5082300" cy="2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00">
                <a:solidFill>
                  <a:srgbClr val="000000"/>
                </a:solidFill>
              </a:rPr>
              <a:t>Alumno: Briceño Quiroz Anthony Angel</a:t>
            </a: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00">
                <a:solidFill>
                  <a:srgbClr val="000000"/>
                </a:solidFill>
              </a:rPr>
              <a:t>Trabajo: Ppt sobre Survey a elección</a:t>
            </a: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00">
                <a:solidFill>
                  <a:srgbClr val="000000"/>
                </a:solidFill>
              </a:rPr>
              <a:t>Curso: Metodología de la Investigación</a:t>
            </a: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00">
                <a:solidFill>
                  <a:srgbClr val="000000"/>
                </a:solidFill>
              </a:rPr>
              <a:t>Fecha de entrega: 17/09/2025</a:t>
            </a:r>
            <a:endParaRPr sz="21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580768" y="334596"/>
            <a:ext cx="419195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400" dirty="0"/>
              <a:t>RQ5: ¿Qué modelos se utilizan habitualmente con diferentes representaciones?</a:t>
            </a:r>
            <a:endParaRPr sz="1400"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729450" y="869796"/>
            <a:ext cx="3842550" cy="2958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Categorías de Modelos: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Basado en Secuencia (Mas popular)</a:t>
            </a:r>
          </a:p>
          <a:p>
            <a:pPr marL="800100" lvl="1" indent="-342900">
              <a:spcAft>
                <a:spcPts val="1200"/>
              </a:spcAft>
            </a:pPr>
            <a:r>
              <a:rPr lang="es-PE" sz="1000" dirty="0">
                <a:solidFill>
                  <a:schemeClr val="bg2"/>
                </a:solidFill>
                <a:latin typeface="Raleway" pitchFamily="2" charset="0"/>
              </a:rPr>
              <a:t>CNNs, Transformers y LSTMs</a:t>
            </a:r>
          </a:p>
          <a:p>
            <a:pPr marL="800100" lvl="1" indent="-342900">
              <a:spcAft>
                <a:spcPts val="1200"/>
              </a:spcAft>
            </a:pPr>
            <a:r>
              <a:rPr lang="es-PE" sz="1000" dirty="0">
                <a:solidFill>
                  <a:schemeClr val="bg2"/>
                </a:solidFill>
                <a:latin typeface="Raleway" pitchFamily="2" charset="0"/>
              </a:rPr>
              <a:t>La popularidad de estos tipo de modelo se debe a la potencia que tienen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Basado en Características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Basados en Arboles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Basado en Grafos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PE" sz="1100" dirty="0">
                <a:solidFill>
                  <a:schemeClr val="bg2"/>
                </a:solidFill>
                <a:latin typeface="Raleway" pitchFamily="2" charset="0"/>
              </a:rPr>
              <a:t>Basado en Redes Neuronales</a:t>
            </a:r>
            <a:endParaRPr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874331-4C91-EB9E-E057-54FD144AB09E}"/>
              </a:ext>
            </a:extLst>
          </p:cNvPr>
          <p:cNvSpPr txBox="1"/>
          <p:nvPr/>
        </p:nvSpPr>
        <p:spPr>
          <a:xfrm>
            <a:off x="580768" y="3804344"/>
            <a:ext cx="419195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70C0"/>
                </a:solidFill>
                <a:latin typeface="Raleway" pitchFamily="2" charset="0"/>
              </a:rPr>
              <a:t>A pesar de la popularidad de los modelos de secuencia, el modelo individual más utilizado en general fue la </a:t>
            </a:r>
            <a:r>
              <a:rPr lang="es-ES" sz="1100" b="1" dirty="0">
                <a:solidFill>
                  <a:srgbClr val="0070C0"/>
                </a:solidFill>
                <a:latin typeface="Raleway" pitchFamily="2" charset="0"/>
              </a:rPr>
              <a:t>Máquina de Vectores de Soporte (SVM)</a:t>
            </a:r>
            <a:r>
              <a:rPr lang="es-ES" sz="1100" dirty="0">
                <a:solidFill>
                  <a:srgbClr val="0070C0"/>
                </a:solidFill>
                <a:latin typeface="Raleway" pitchFamily="2" charset="0"/>
              </a:rPr>
              <a:t>. La razón de su éxito es su gran capacidad para aprender y discriminar las características que diferencian distintas clases de código. </a:t>
            </a:r>
            <a:endParaRPr lang="es-PE" sz="1100" dirty="0">
              <a:solidFill>
                <a:srgbClr val="0070C0"/>
              </a:solidFill>
              <a:latin typeface="Raleway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D4BE9DE-4D0F-38AD-D83E-66393B4AA7D1}"/>
              </a:ext>
            </a:extLst>
          </p:cNvPr>
          <p:cNvCxnSpPr>
            <a:cxnSpLocks/>
          </p:cNvCxnSpPr>
          <p:nvPr/>
        </p:nvCxnSpPr>
        <p:spPr>
          <a:xfrm>
            <a:off x="4876800" y="602196"/>
            <a:ext cx="0" cy="425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EFBB35-1CFB-A7FE-577A-8CCDF98AD191}"/>
              </a:ext>
            </a:extLst>
          </p:cNvPr>
          <p:cNvSpPr txBox="1"/>
          <p:nvPr/>
        </p:nvSpPr>
        <p:spPr>
          <a:xfrm>
            <a:off x="4980879" y="1490140"/>
            <a:ext cx="1070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latin typeface="Raleway" pitchFamily="2" charset="0"/>
              </a:rPr>
              <a:t>Discusión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D2F898-0AFA-8D94-C869-7F902D81E4C3}"/>
              </a:ext>
            </a:extLst>
          </p:cNvPr>
          <p:cNvSpPr txBox="1"/>
          <p:nvPr/>
        </p:nvSpPr>
        <p:spPr>
          <a:xfrm>
            <a:off x="4980879" y="1797917"/>
            <a:ext cx="399123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200" dirty="0">
                <a:latin typeface="Raleway" pitchFamily="2" charset="0"/>
              </a:rPr>
              <a:t>La investigación muestra que usar </a:t>
            </a:r>
            <a:r>
              <a:rPr lang="es-ES" sz="1200" b="1" dirty="0">
                <a:latin typeface="Raleway" pitchFamily="2" charset="0"/>
              </a:rPr>
              <a:t>grafos para representar</a:t>
            </a:r>
            <a:r>
              <a:rPr lang="es-ES" sz="1200" dirty="0">
                <a:latin typeface="Raleway" pitchFamily="2" charset="0"/>
              </a:rPr>
              <a:t> el código es más </a:t>
            </a:r>
            <a:r>
              <a:rPr lang="es-ES" sz="1200" b="1" dirty="0">
                <a:latin typeface="Raleway" pitchFamily="2" charset="0"/>
              </a:rPr>
              <a:t>efectivo</a:t>
            </a:r>
            <a:r>
              <a:rPr lang="es-ES" sz="1200" dirty="0">
                <a:latin typeface="Raleway" pitchFamily="2" charset="0"/>
              </a:rPr>
              <a:t>.</a:t>
            </a:r>
            <a:r>
              <a:rPr lang="es-ES" dirty="0">
                <a:latin typeface="Raleway" pitchFamily="2" charset="0"/>
              </a:rPr>
              <a:t> </a:t>
            </a:r>
            <a:r>
              <a:rPr lang="es-ES" sz="1200" dirty="0">
                <a:latin typeface="Raleway" pitchFamily="2" charset="0"/>
              </a:rPr>
              <a:t>Esto ayuda a los modelos a entender mejor las relaciones semánticas y lógicas, lo que es importante para detectar vulnerabilidades.</a:t>
            </a:r>
            <a:r>
              <a:rPr lang="es-ES" dirty="0">
                <a:latin typeface="Raleway" pitchFamily="2" charset="0"/>
              </a:rPr>
              <a:t> </a:t>
            </a:r>
            <a:r>
              <a:rPr lang="es-ES" sz="1200" dirty="0">
                <a:latin typeface="Raleway" pitchFamily="2" charset="0"/>
              </a:rPr>
              <a:t>Tratar el código como texto simple no es efectivo.</a:t>
            </a:r>
            <a:r>
              <a:rPr lang="es-ES" dirty="0">
                <a:latin typeface="Raleway" pitchFamily="2" charset="0"/>
              </a:rPr>
              <a:t> </a:t>
            </a:r>
            <a:r>
              <a:rPr lang="es-ES" sz="1200" dirty="0">
                <a:latin typeface="Raleway" pitchFamily="2" charset="0"/>
              </a:rPr>
              <a:t>La </a:t>
            </a:r>
            <a:r>
              <a:rPr lang="es-ES" sz="1200" b="1" dirty="0">
                <a:latin typeface="Raleway" pitchFamily="2" charset="0"/>
              </a:rPr>
              <a:t>calidad</a:t>
            </a:r>
            <a:r>
              <a:rPr lang="es-ES" sz="1200" dirty="0">
                <a:latin typeface="Raleway" pitchFamily="2" charset="0"/>
              </a:rPr>
              <a:t> de las características extraídas es clave para el rendimiento del modelo.</a:t>
            </a:r>
            <a:r>
              <a:rPr lang="es-ES" dirty="0">
                <a:latin typeface="Raleway" pitchFamily="2" charset="0"/>
              </a:rPr>
              <a:t> </a:t>
            </a:r>
            <a:r>
              <a:rPr lang="es-ES" sz="1200" dirty="0">
                <a:latin typeface="Raleway" pitchFamily="2" charset="0"/>
              </a:rPr>
              <a:t>Aunque los </a:t>
            </a:r>
            <a:r>
              <a:rPr lang="es-ES" sz="1200" b="1" dirty="0">
                <a:latin typeface="Raleway" pitchFamily="2" charset="0"/>
              </a:rPr>
              <a:t>tokenizadores</a:t>
            </a:r>
            <a:r>
              <a:rPr lang="es-ES" sz="1200" dirty="0">
                <a:latin typeface="Raleway" pitchFamily="2" charset="0"/>
              </a:rPr>
              <a:t> son limitados, pueden ser </a:t>
            </a:r>
            <a:r>
              <a:rPr lang="es-ES" sz="1200" b="1" dirty="0">
                <a:latin typeface="Raleway" pitchFamily="2" charset="0"/>
              </a:rPr>
              <a:t>útiles</a:t>
            </a:r>
            <a:r>
              <a:rPr lang="es-ES" sz="1200" dirty="0">
                <a:latin typeface="Raleway" pitchFamily="2" charset="0"/>
              </a:rPr>
              <a:t> si se mejoran.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729450" y="568325"/>
            <a:ext cx="195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729450" y="1396250"/>
            <a:ext cx="76887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</a:rPr>
              <a:t>ACM Reference </a:t>
            </a:r>
            <a:r>
              <a:rPr lang="es-PE" dirty="0" err="1">
                <a:solidFill>
                  <a:schemeClr val="bg2"/>
                </a:solidFill>
              </a:rPr>
              <a:t>Format</a:t>
            </a:r>
            <a:r>
              <a:rPr lang="es-PE" dirty="0">
                <a:solidFill>
                  <a:schemeClr val="bg2"/>
                </a:solidFill>
              </a:rPr>
              <a:t>: Beatrice Casey, Joanna C. S. Santos, and George Perry. 2025. A Survey </a:t>
            </a:r>
            <a:r>
              <a:rPr lang="es-PE" dirty="0" err="1">
                <a:solidFill>
                  <a:schemeClr val="bg2"/>
                </a:solidFill>
              </a:rPr>
              <a:t>of</a:t>
            </a:r>
            <a:r>
              <a:rPr lang="es-PE" dirty="0">
                <a:solidFill>
                  <a:schemeClr val="bg2"/>
                </a:solidFill>
              </a:rPr>
              <a:t> </a:t>
            </a:r>
            <a:r>
              <a:rPr lang="es-PE" dirty="0" err="1">
                <a:solidFill>
                  <a:schemeClr val="bg2"/>
                </a:solidFill>
              </a:rPr>
              <a:t>Source</a:t>
            </a:r>
            <a:r>
              <a:rPr lang="es-PE" dirty="0">
                <a:solidFill>
                  <a:schemeClr val="bg2"/>
                </a:solidFill>
              </a:rPr>
              <a:t> Code </a:t>
            </a:r>
            <a:r>
              <a:rPr lang="es-PE" dirty="0" err="1">
                <a:solidFill>
                  <a:schemeClr val="bg2"/>
                </a:solidFill>
              </a:rPr>
              <a:t>Representations</a:t>
            </a:r>
            <a:r>
              <a:rPr lang="es-PE" dirty="0">
                <a:solidFill>
                  <a:schemeClr val="bg2"/>
                </a:solidFill>
              </a:rPr>
              <a:t> </a:t>
            </a:r>
            <a:r>
              <a:rPr lang="es-PE" dirty="0" err="1">
                <a:solidFill>
                  <a:schemeClr val="bg2"/>
                </a:solidFill>
              </a:rPr>
              <a:t>for</a:t>
            </a:r>
            <a:r>
              <a:rPr lang="es-PE" dirty="0">
                <a:solidFill>
                  <a:schemeClr val="bg2"/>
                </a:solidFill>
              </a:rPr>
              <a:t> Machine </a:t>
            </a:r>
            <a:r>
              <a:rPr lang="es-PE" dirty="0" err="1">
                <a:solidFill>
                  <a:schemeClr val="bg2"/>
                </a:solidFill>
              </a:rPr>
              <a:t>Learning-Based</a:t>
            </a:r>
            <a:r>
              <a:rPr lang="es-PE" dirty="0">
                <a:solidFill>
                  <a:schemeClr val="bg2"/>
                </a:solidFill>
              </a:rPr>
              <a:t> </a:t>
            </a:r>
            <a:r>
              <a:rPr lang="es-PE" dirty="0" err="1">
                <a:solidFill>
                  <a:schemeClr val="bg2"/>
                </a:solidFill>
              </a:rPr>
              <a:t>Cybersecurity</a:t>
            </a:r>
            <a:r>
              <a:rPr lang="es-PE" dirty="0">
                <a:solidFill>
                  <a:schemeClr val="bg2"/>
                </a:solidFill>
              </a:rPr>
              <a:t> </a:t>
            </a:r>
            <a:r>
              <a:rPr lang="es-PE" dirty="0" err="1">
                <a:solidFill>
                  <a:schemeClr val="bg2"/>
                </a:solidFill>
              </a:rPr>
              <a:t>Tasks</a:t>
            </a:r>
            <a:r>
              <a:rPr lang="es-PE" dirty="0">
                <a:solidFill>
                  <a:schemeClr val="bg2"/>
                </a:solidFill>
              </a:rPr>
              <a:t>. ACM </a:t>
            </a:r>
            <a:r>
              <a:rPr lang="es-PE" dirty="0" err="1">
                <a:solidFill>
                  <a:schemeClr val="bg2"/>
                </a:solidFill>
              </a:rPr>
              <a:t>Comput</a:t>
            </a:r>
            <a:r>
              <a:rPr lang="es-PE" dirty="0">
                <a:solidFill>
                  <a:schemeClr val="bg2"/>
                </a:solidFill>
              </a:rPr>
              <a:t>. </a:t>
            </a:r>
            <a:r>
              <a:rPr lang="es-PE" dirty="0" err="1">
                <a:solidFill>
                  <a:schemeClr val="bg2"/>
                </a:solidFill>
              </a:rPr>
              <a:t>Surv</a:t>
            </a:r>
            <a:r>
              <a:rPr lang="es-PE" dirty="0">
                <a:solidFill>
                  <a:schemeClr val="bg2"/>
                </a:solidFill>
              </a:rPr>
              <a:t>. 57, 8, </a:t>
            </a:r>
            <a:r>
              <a:rPr lang="es-PE" dirty="0" err="1">
                <a:solidFill>
                  <a:schemeClr val="bg2"/>
                </a:solidFill>
              </a:rPr>
              <a:t>Article</a:t>
            </a:r>
            <a:r>
              <a:rPr lang="es-PE" dirty="0">
                <a:solidFill>
                  <a:schemeClr val="bg2"/>
                </a:solidFill>
              </a:rPr>
              <a:t> 217 (April 2025), 41 </a:t>
            </a:r>
            <a:r>
              <a:rPr lang="es-PE" dirty="0" err="1">
                <a:solidFill>
                  <a:schemeClr val="bg2"/>
                </a:solidFill>
              </a:rPr>
              <a:t>pages</a:t>
            </a:r>
            <a:r>
              <a:rPr lang="es-PE" dirty="0">
                <a:solidFill>
                  <a:schemeClr val="bg2"/>
                </a:solidFill>
              </a:rPr>
              <a:t>. https://doi.org/10.1145/3721977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Machine learning concept. Innovative new technology (proporcionado por Getty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93" y="3293077"/>
            <a:ext cx="2705492" cy="13007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71175" y="507063"/>
            <a:ext cx="23364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Introducción: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471175" y="1220450"/>
            <a:ext cx="3803459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ES" sz="1200" b="1" dirty="0">
                <a:latin typeface="Raleway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Las vulnerabilidades de software son fallos que comprometen la seguridad y permiten ataques maliciosos.</a:t>
            </a:r>
            <a:r>
              <a:rPr lang="es-ES" sz="1600" b="1" dirty="0">
                <a:latin typeface="Raleway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 </a:t>
            </a:r>
            <a:r>
              <a:rPr lang="es-ES" sz="1200" b="1" dirty="0">
                <a:latin typeface="Raleway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 la creciente dependencia tecnológica, es vital que los proveedores fortalezcan la seguridad.</a:t>
            </a:r>
            <a:r>
              <a:rPr lang="es-ES" sz="1600" b="1" dirty="0">
                <a:latin typeface="Raleway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 </a:t>
            </a:r>
            <a:r>
              <a:rPr lang="es-ES" sz="1200" b="1" dirty="0">
                <a:latin typeface="Raleway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La inteligencia artificial (IA) y el aprendizaje automático (ML) pueden ayudar a identificar estas vulnerabilidades antes de implementar el software, ahorrando tiempo y dinero.</a:t>
            </a:r>
            <a:endParaRPr sz="1200" b="1" dirty="0">
              <a:solidFill>
                <a:schemeClr val="dk1"/>
              </a:solidFill>
              <a:latin typeface="Raleway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274634" y="1091231"/>
            <a:ext cx="4852950" cy="29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01600" lvl="0">
              <a:lnSpc>
                <a:spcPct val="163636"/>
              </a:lnSpc>
            </a:pPr>
            <a:r>
              <a:rPr lang="es-ES" sz="1100" b="1" dirty="0">
                <a:solidFill>
                  <a:schemeClr val="bg2"/>
                </a:solidFill>
                <a:latin typeface="Raleway" pitchFamily="2" charset="0"/>
              </a:rPr>
              <a:t>Los modelos de aprendizaje automático (ML) requieren la conversión del código fuente en datos numéricos para su análisis. </a:t>
            </a:r>
          </a:p>
          <a:p>
            <a:pPr marL="139700" marR="101600" lvl="0">
              <a:lnSpc>
                <a:spcPct val="163636"/>
              </a:lnSpc>
            </a:pPr>
            <a:r>
              <a:rPr lang="es-ES" sz="1100" b="1" dirty="0">
                <a:solidFill>
                  <a:srgbClr val="00B050"/>
                </a:solidFill>
                <a:latin typeface="Raleway" pitchFamily="2" charset="0"/>
              </a:rPr>
              <a:t>Puntos clave: </a:t>
            </a:r>
          </a:p>
          <a:p>
            <a:pPr marL="139700" marR="101600" lvl="8">
              <a:lnSpc>
                <a:spcPct val="163636"/>
              </a:lnSpc>
            </a:pPr>
            <a:r>
              <a:rPr lang="es-ES" sz="1100" b="1" dirty="0">
                <a:solidFill>
                  <a:srgbClr val="00B050"/>
                </a:solidFill>
                <a:latin typeface="Raleway" pitchFamily="2" charset="0"/>
              </a:rPr>
              <a:t>• El artículo revisa técnicas para representar código fuente. </a:t>
            </a:r>
          </a:p>
          <a:p>
            <a:pPr marL="139700" marR="101600" lvl="8">
              <a:lnSpc>
                <a:spcPct val="163636"/>
              </a:lnSpc>
            </a:pPr>
            <a:r>
              <a:rPr lang="es-ES" sz="1100" b="1" dirty="0">
                <a:solidFill>
                  <a:srgbClr val="00B050"/>
                </a:solidFill>
                <a:latin typeface="Raleway" pitchFamily="2" charset="0"/>
              </a:rPr>
              <a:t>• Se examinan lenguajes utilizados y su popularidad en ciberseguridad. </a:t>
            </a:r>
          </a:p>
          <a:p>
            <a:pPr marL="139700" marR="101600" lvl="8">
              <a:lnSpc>
                <a:spcPct val="163636"/>
              </a:lnSpc>
            </a:pPr>
            <a:r>
              <a:rPr lang="es-ES" sz="1100" b="1" dirty="0">
                <a:solidFill>
                  <a:srgbClr val="00B050"/>
                </a:solidFill>
                <a:latin typeface="Raleway" pitchFamily="2" charset="0"/>
              </a:rPr>
              <a:t>• Se identifican lagunas de investigación en el campo. </a:t>
            </a:r>
          </a:p>
          <a:p>
            <a:pPr marL="139700" marR="101600" lvl="0">
              <a:lnSpc>
                <a:spcPct val="163636"/>
              </a:lnSpc>
            </a:pPr>
            <a:r>
              <a:rPr lang="es-ES" sz="1100" b="1" dirty="0">
                <a:solidFill>
                  <a:srgbClr val="7030A0"/>
                </a:solidFill>
                <a:latin typeface="Raleway" pitchFamily="2" charset="0"/>
              </a:rPr>
              <a:t>Conclusión: La investigación busca mejorar la comprensión de la representación de código fuente en ML, enfocándose en áreas poco exploradas.</a:t>
            </a:r>
            <a:endParaRPr sz="1100" b="1" dirty="0">
              <a:solidFill>
                <a:srgbClr val="7030A0"/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492225"/>
            <a:ext cx="2330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Motivación: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428875"/>
            <a:ext cx="384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Problema: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Las vulnerabilidades de software son un riesgo se seguridad crítico.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PE" dirty="0">
              <a:solidFill>
                <a:schemeClr val="bg2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Solución Propuesta: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Usar Aprendizaje Automático para detectar </a:t>
            </a:r>
            <a:r>
              <a:rPr lang="es-PE" b="1" dirty="0">
                <a:solidFill>
                  <a:schemeClr val="bg2"/>
                </a:solidFill>
                <a:latin typeface="Raleway" pitchFamily="2" charset="0"/>
              </a:rPr>
              <a:t>vulnerabilidades</a:t>
            </a: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 de forma temprana.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894425" y="1428775"/>
            <a:ext cx="384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Brecha: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Para que el ML funcione, el código fuente debe estar convertido a formato numérico (“</a:t>
            </a:r>
            <a:r>
              <a:rPr lang="es-PE" b="1" dirty="0">
                <a:solidFill>
                  <a:schemeClr val="bg2"/>
                </a:solidFill>
                <a:latin typeface="Raleway" pitchFamily="2" charset="0"/>
              </a:rPr>
              <a:t>representación</a:t>
            </a: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”). La forma en que se hace esta representación afecta en gran parte al rendimiento del modelo.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PE" dirty="0">
              <a:solidFill>
                <a:schemeClr val="bg2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Objetivo del Survey: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PE" b="1" dirty="0">
                <a:solidFill>
                  <a:schemeClr val="bg2"/>
                </a:solidFill>
                <a:latin typeface="Raleway" pitchFamily="2" charset="0"/>
              </a:rPr>
              <a:t>Analizar y mapear el estado del arte</a:t>
            </a:r>
            <a:r>
              <a:rPr lang="es-PE" dirty="0">
                <a:solidFill>
                  <a:schemeClr val="bg2"/>
                </a:solidFill>
                <a:latin typeface="Raleway" pitchFamily="2" charset="0"/>
              </a:rPr>
              <a:t>: que representaciones, lenguajes y modelos se están usando en la ciberseguridad basada en ML.</a:t>
            </a:r>
            <a:endParaRPr dirty="0">
              <a:solidFill>
                <a:schemeClr val="bg2"/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812101" y="1525653"/>
            <a:ext cx="342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 dirty="0"/>
              <a:t>Preguntas de Investigación:</a:t>
            </a:r>
            <a:endParaRPr sz="18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40"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605101" y="2060853"/>
            <a:ext cx="3842400" cy="252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50"/>
              <a:buFont typeface="Wingdings" panose="05000000000000000000" pitchFamily="2" charset="2"/>
              <a:buChar char="§"/>
            </a:pPr>
            <a:r>
              <a:rPr lang="es" sz="1200" b="1" dirty="0">
                <a:solidFill>
                  <a:srgbClr val="0000FF"/>
                </a:solidFill>
              </a:rPr>
              <a:t>¿Cuáles son las representaciones de código más utilizadas?</a:t>
            </a:r>
            <a:endParaRPr sz="1200" b="1" dirty="0">
              <a:solidFill>
                <a:srgbClr val="0000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50"/>
              <a:buFont typeface="Wingdings" panose="05000000000000000000" pitchFamily="2" charset="2"/>
              <a:buChar char="§"/>
            </a:pPr>
            <a:r>
              <a:rPr lang="es" sz="1200" b="1" dirty="0">
                <a:solidFill>
                  <a:schemeClr val="accent5"/>
                </a:solidFill>
              </a:rPr>
              <a:t>¿Ciertas tareas de ciberseguridad utilizan sólo o principalmente un tipo de representación del código fuente?</a:t>
            </a:r>
            <a:endParaRPr sz="1200" b="1" dirty="0">
              <a:solidFill>
                <a:schemeClr val="accent5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50"/>
              <a:buFont typeface="Wingdings" panose="05000000000000000000" pitchFamily="2" charset="2"/>
              <a:buChar char="§"/>
            </a:pPr>
            <a:r>
              <a:rPr lang="es" sz="1200" b="1" dirty="0">
                <a:solidFill>
                  <a:srgbClr val="38761D"/>
                </a:solidFill>
              </a:rPr>
              <a:t>¿Qué tareas de ciberseguridad cubren las técnicas que se han creado?</a:t>
            </a:r>
            <a:endParaRPr sz="1200" b="1" dirty="0">
              <a:solidFill>
                <a:srgbClr val="38761D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Wingdings" panose="05000000000000000000" pitchFamily="2" charset="2"/>
              <a:buChar char="§"/>
            </a:pPr>
            <a:r>
              <a:rPr lang="es" sz="1200" b="1" dirty="0">
                <a:solidFill>
                  <a:schemeClr val="accent3"/>
                </a:solidFill>
              </a:rPr>
              <a:t>¿Qué lenguajes de programación son los principales objetivos de las técnicas basadas en el aprendizaje automático para las tareas de ciberseguridad?</a:t>
            </a:r>
            <a:endParaRPr sz="1200" b="1" dirty="0">
              <a:solidFill>
                <a:schemeClr val="accent3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50"/>
              <a:buFont typeface="Wingdings" panose="05000000000000000000" pitchFamily="2" charset="2"/>
              <a:buChar char="§"/>
            </a:pPr>
            <a:r>
              <a:rPr lang="es" sz="1200" b="1" dirty="0">
                <a:solidFill>
                  <a:srgbClr val="3D85C6"/>
                </a:solidFill>
              </a:rPr>
              <a:t>¿Qué modelos se utilizan habitualmente con diferentes representaciones?</a:t>
            </a:r>
            <a:endParaRPr sz="1200" b="1" dirty="0">
              <a:solidFill>
                <a:srgbClr val="3D85C6"/>
              </a:solidFill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4925550" y="1463125"/>
            <a:ext cx="342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 dirty="0"/>
              <a:t>Método de búsqueda</a:t>
            </a:r>
            <a:endParaRPr sz="2340" dirty="0"/>
          </a:p>
        </p:txBody>
      </p:sp>
      <p:sp>
        <p:nvSpPr>
          <p:cNvPr id="140" name="Google Shape;140;p17"/>
          <p:cNvSpPr txBox="1"/>
          <p:nvPr/>
        </p:nvSpPr>
        <p:spPr>
          <a:xfrm>
            <a:off x="4882029" y="1980470"/>
            <a:ext cx="361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(“machine learning” OR “deep learning” OR “artificial intelligence”) AND (“security” OR “vulnerability”) AND (“code”)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925550" y="2967612"/>
            <a:ext cx="3384300" cy="831300"/>
          </a:xfrm>
          <a:prstGeom prst="wedgeRectCallout">
            <a:avLst>
              <a:gd name="adj1" fmla="val -20394"/>
              <a:gd name="adj2" fmla="val 4729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Lato"/>
                <a:ea typeface="Lato"/>
                <a:cs typeface="Lato"/>
                <a:sym typeface="Lato"/>
              </a:rPr>
              <a:t>Se buscaron en 3 BD: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 sz="1200" dirty="0">
                <a:latin typeface="Lato"/>
                <a:ea typeface="Lato"/>
                <a:cs typeface="Lato"/>
                <a:sym typeface="Lato"/>
              </a:rPr>
              <a:t>ACM Library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 sz="1200" dirty="0">
                <a:latin typeface="Lato"/>
                <a:ea typeface="Lato"/>
                <a:cs typeface="Lato"/>
                <a:sym typeface="Lato"/>
              </a:rPr>
              <a:t>IEEE xplore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 sz="1200" dirty="0">
                <a:latin typeface="Lato"/>
                <a:ea typeface="Lato"/>
                <a:cs typeface="Lato"/>
                <a:sym typeface="Lato"/>
              </a:rPr>
              <a:t>Springer Link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016450" y="3925229"/>
            <a:ext cx="3202500" cy="774510"/>
          </a:xfrm>
          <a:prstGeom prst="wave">
            <a:avLst>
              <a:gd name="adj1" fmla="val 22"/>
              <a:gd name="adj2" fmla="val 465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La búsqueda dio un resultado  de 67512 artículos,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>
            <a:spLocks/>
          </p:cNvSpPr>
          <p:nvPr/>
        </p:nvSpPr>
        <p:spPr>
          <a:xfrm>
            <a:off x="605101" y="97963"/>
            <a:ext cx="2132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PE"/>
              <a:t>Metodología:</a:t>
            </a:r>
            <a:endParaRPr lang="es-PE"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605101" y="525320"/>
            <a:ext cx="608202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llevar a cabo nuestra revisión sistemática, que implica 3 actividades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999FB2-1218-6CDF-5ECC-7962C3E084B9}"/>
              </a:ext>
            </a:extLst>
          </p:cNvPr>
          <p:cNvSpPr txBox="1"/>
          <p:nvPr/>
        </p:nvSpPr>
        <p:spPr>
          <a:xfrm>
            <a:off x="1970052" y="9255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Planificar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067B36-90A7-08CB-9D8B-163EF29F05E5}"/>
              </a:ext>
            </a:extLst>
          </p:cNvPr>
          <p:cNvSpPr txBox="1"/>
          <p:nvPr/>
        </p:nvSpPr>
        <p:spPr>
          <a:xfrm>
            <a:off x="3836101" y="925519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Realizar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A7083D-CCAB-0E30-C4BC-3FFED81DF05C}"/>
              </a:ext>
            </a:extLst>
          </p:cNvPr>
          <p:cNvSpPr txBox="1"/>
          <p:nvPr/>
        </p:nvSpPr>
        <p:spPr>
          <a:xfrm>
            <a:off x="6040248" y="92551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Presentar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2650800" y="224594"/>
            <a:ext cx="3842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/>
              <a:t>Criterio de Inclusion y Exclusion:</a:t>
            </a:r>
            <a:endParaRPr sz="184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rcRect t="16721"/>
          <a:stretch>
            <a:fillRect/>
          </a:stretch>
        </p:blipFill>
        <p:spPr>
          <a:xfrm>
            <a:off x="1656626" y="660710"/>
            <a:ext cx="5830750" cy="129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3072000" y="2285265"/>
            <a:ext cx="300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4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Selección de Artículos:</a:t>
            </a:r>
            <a:endParaRPr sz="184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rcRect b="28508"/>
          <a:stretch>
            <a:fillRect/>
          </a:stretch>
        </p:blipFill>
        <p:spPr>
          <a:xfrm>
            <a:off x="1405054" y="2787209"/>
            <a:ext cx="6082323" cy="12223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E89595B-7B89-5DE2-F1F3-2E555503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1" y="4077428"/>
            <a:ext cx="876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Casey,Santos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, et al. “Fig. 1 Resumen de las tres etapas de nuestro proceso de búsqueda” A Survey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of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Code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Representations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for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Machine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Learning-Based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Cybersecurity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Tasks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(2025)</a:t>
            </a: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AEF67F-4551-F0DE-BCF6-F330C3C6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1" y="1956183"/>
            <a:ext cx="876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Casey,Santos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, et al. “Tabla. 1 Criterio de Inclusión y Exclusión” A Survey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of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Code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Representations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for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Machine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Learning-Based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Cybersecurity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Tasks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(2025)</a:t>
            </a: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64200" y="241550"/>
            <a:ext cx="4037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Extracción de Información: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69225" y="1339396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Objetivo Principal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702400" y="2471959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Responder a las 5 preguntas de Investigación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702950" y="1730146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Se extrae de cada articulo 4 datos fundamentales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547851" y="791317"/>
            <a:ext cx="2022000" cy="81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Survey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625700" y="3503075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Tipo de Modelo de 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625700" y="2577963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Lenguajes de programación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625700" y="1652875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Tareas de Ciberseguridad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625700" y="776750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Representación Utilizada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3650901" y="2805496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Análisis más completo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507124" y="3210493"/>
            <a:ext cx="1815900" cy="1121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Propósito de extracción extra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Agregar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Comparar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940938" y="3852057"/>
            <a:ext cx="1815900" cy="66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Lato"/>
                <a:ea typeface="Lato"/>
                <a:cs typeface="Lato"/>
                <a:sym typeface="Lato"/>
              </a:rPr>
              <a:t>Extracción de Métricas de rendimiento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19"/>
          <p:cNvCxnSpPr>
            <a:stCxn id="156" idx="0"/>
            <a:endCxn id="159" idx="1"/>
          </p:cNvCxnSpPr>
          <p:nvPr/>
        </p:nvCxnSpPr>
        <p:spPr>
          <a:xfrm rot="5400000" flipH="1" flipV="1">
            <a:off x="2592174" y="383719"/>
            <a:ext cx="140679" cy="17706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>
            <a:stCxn id="156" idx="2"/>
            <a:endCxn id="157" idx="0"/>
          </p:cNvCxnSpPr>
          <p:nvPr/>
        </p:nvCxnSpPr>
        <p:spPr>
          <a:xfrm rot="5400000">
            <a:off x="1459132" y="2153915"/>
            <a:ext cx="469263" cy="1668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>
            <a:stCxn id="158" idx="3"/>
            <a:endCxn id="163" idx="1"/>
          </p:cNvCxnSpPr>
          <p:nvPr/>
        </p:nvCxnSpPr>
        <p:spPr>
          <a:xfrm flipV="1">
            <a:off x="5518850" y="1108400"/>
            <a:ext cx="1106850" cy="953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9"/>
          <p:cNvCxnSpPr>
            <a:stCxn id="158" idx="3"/>
            <a:endCxn id="160" idx="1"/>
          </p:cNvCxnSpPr>
          <p:nvPr/>
        </p:nvCxnSpPr>
        <p:spPr>
          <a:xfrm>
            <a:off x="5518850" y="2061796"/>
            <a:ext cx="1106850" cy="17729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9"/>
          <p:cNvCxnSpPr>
            <a:cxnSpLocks/>
            <a:stCxn id="158" idx="3"/>
            <a:endCxn id="162" idx="1"/>
          </p:cNvCxnSpPr>
          <p:nvPr/>
        </p:nvCxnSpPr>
        <p:spPr>
          <a:xfrm flipV="1">
            <a:off x="5518850" y="1984525"/>
            <a:ext cx="1106850" cy="772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>
            <a:cxnSpLocks/>
            <a:stCxn id="158" idx="3"/>
            <a:endCxn id="161" idx="1"/>
          </p:cNvCxnSpPr>
          <p:nvPr/>
        </p:nvCxnSpPr>
        <p:spPr>
          <a:xfrm>
            <a:off x="5518850" y="2061796"/>
            <a:ext cx="1106850" cy="8478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>
            <a:stCxn id="164" idx="2"/>
            <a:endCxn id="165" idx="3"/>
          </p:cNvCxnSpPr>
          <p:nvPr/>
        </p:nvCxnSpPr>
        <p:spPr>
          <a:xfrm rot="5400000">
            <a:off x="3789740" y="3002081"/>
            <a:ext cx="302397" cy="123582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>
            <a:stCxn id="164" idx="2"/>
            <a:endCxn id="166" idx="0"/>
          </p:cNvCxnSpPr>
          <p:nvPr/>
        </p:nvCxnSpPr>
        <p:spPr>
          <a:xfrm rot="16200000" flipH="1">
            <a:off x="4512239" y="3515407"/>
            <a:ext cx="383261" cy="2900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9"/>
          <p:cNvCxnSpPr>
            <a:stCxn id="157" idx="3"/>
            <a:endCxn id="158" idx="1"/>
          </p:cNvCxnSpPr>
          <p:nvPr/>
        </p:nvCxnSpPr>
        <p:spPr>
          <a:xfrm flipV="1">
            <a:off x="2518300" y="2061796"/>
            <a:ext cx="1184650" cy="7418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2304838" y="2145554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Lato"/>
                <a:ea typeface="Lato"/>
                <a:cs typeface="Lato"/>
                <a:sym typeface="Lato"/>
              </a:rPr>
              <a:t>¿Cómo se logra?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9"/>
          <p:cNvCxnSpPr>
            <a:stCxn id="158" idx="2"/>
            <a:endCxn id="164" idx="0"/>
          </p:cNvCxnSpPr>
          <p:nvPr/>
        </p:nvCxnSpPr>
        <p:spPr>
          <a:xfrm rot="5400000">
            <a:off x="4378851" y="2573447"/>
            <a:ext cx="412050" cy="520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4675025" y="2409756"/>
            <a:ext cx="978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Lato"/>
                <a:ea typeface="Lato"/>
                <a:cs typeface="Lato"/>
                <a:sym typeface="Lato"/>
              </a:rPr>
              <a:t>Se hace un 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419947" y="121495"/>
            <a:ext cx="64938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s" sz="1400" dirty="0"/>
              <a:t>RQ01: ¿Cuáles son las representaciones de código fuente más utilizadas?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54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0DF4D82-842A-3189-BEFE-136F8BF5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1245"/>
              </p:ext>
            </p:extLst>
          </p:nvPr>
        </p:nvGraphicFramePr>
        <p:xfrm>
          <a:off x="230459" y="837115"/>
          <a:ext cx="8690519" cy="392699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66289">
                  <a:extLst>
                    <a:ext uri="{9D8B030D-6E8A-4147-A177-3AD203B41FA5}">
                      <a16:colId xmlns:a16="http://schemas.microsoft.com/office/drawing/2014/main" val="1065363721"/>
                    </a:ext>
                  </a:extLst>
                </a:gridCol>
                <a:gridCol w="1511447">
                  <a:extLst>
                    <a:ext uri="{9D8B030D-6E8A-4147-A177-3AD203B41FA5}">
                      <a16:colId xmlns:a16="http://schemas.microsoft.com/office/drawing/2014/main" val="1095685470"/>
                    </a:ext>
                  </a:extLst>
                </a:gridCol>
                <a:gridCol w="1590907">
                  <a:extLst>
                    <a:ext uri="{9D8B030D-6E8A-4147-A177-3AD203B41FA5}">
                      <a16:colId xmlns:a16="http://schemas.microsoft.com/office/drawing/2014/main" val="1336012405"/>
                    </a:ext>
                  </a:extLst>
                </a:gridCol>
                <a:gridCol w="1308410">
                  <a:extLst>
                    <a:ext uri="{9D8B030D-6E8A-4147-A177-3AD203B41FA5}">
                      <a16:colId xmlns:a16="http://schemas.microsoft.com/office/drawing/2014/main" val="281927207"/>
                    </a:ext>
                  </a:extLst>
                </a:gridCol>
                <a:gridCol w="1467084">
                  <a:extLst>
                    <a:ext uri="{9D8B030D-6E8A-4147-A177-3AD203B41FA5}">
                      <a16:colId xmlns:a16="http://schemas.microsoft.com/office/drawing/2014/main" val="3596505564"/>
                    </a:ext>
                  </a:extLst>
                </a:gridCol>
                <a:gridCol w="1246382">
                  <a:extLst>
                    <a:ext uri="{9D8B030D-6E8A-4147-A177-3AD203B41FA5}">
                      <a16:colId xmlns:a16="http://schemas.microsoft.com/office/drawing/2014/main" val="1734517573"/>
                    </a:ext>
                  </a:extLst>
                </a:gridCol>
              </a:tblGrid>
              <a:tr h="638438"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Categorías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5348"/>
                  </a:ext>
                </a:extLst>
              </a:tr>
              <a:tr h="638438">
                <a:tc>
                  <a:txBody>
                    <a:bodyPr/>
                    <a:lstStyle/>
                    <a:p>
                      <a:r>
                        <a:rPr lang="es-PE" b="1" dirty="0"/>
                        <a:t>Basada en arboles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Árbol de Sintaxis Abstracta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Árbol de Análisis Sintáctico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AST+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39971"/>
                  </a:ext>
                </a:extLst>
              </a:tr>
              <a:tr h="638438">
                <a:tc>
                  <a:txBody>
                    <a:bodyPr/>
                    <a:lstStyle/>
                    <a:p>
                      <a:r>
                        <a:rPr lang="es-PE" b="1" dirty="0"/>
                        <a:t>Basada en grafos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(CFG - Control Flow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PDG - Program Dependence </a:t>
                      </a:r>
                      <a:r>
                        <a:rPr lang="es-PE" sz="1200" u="none" dirty="0">
                          <a:solidFill>
                            <a:schemeClr val="bg2"/>
                          </a:solidFill>
                        </a:rPr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DFG - Data Flow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Call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CPG - Code Property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79501"/>
                  </a:ext>
                </a:extLst>
              </a:tr>
              <a:tr h="638438">
                <a:tc>
                  <a:txBody>
                    <a:bodyPr/>
                    <a:lstStyle/>
                    <a:p>
                      <a:r>
                        <a:rPr lang="es-PE" b="1" dirty="0"/>
                        <a:t>Representaciones léxicas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Tokenizador (Tokenizer):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iSeVC y sSyVC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Fragmento de Contrato (Contract Snippet)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97567"/>
                  </a:ext>
                </a:extLst>
              </a:tr>
              <a:tr h="638438">
                <a:tc>
                  <a:txBody>
                    <a:bodyPr/>
                    <a:lstStyle/>
                    <a:p>
                      <a:r>
                        <a:rPr lang="es-PE" b="1" dirty="0"/>
                        <a:t>Representaciones Misceláneas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Imagen (Image)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Expresión Regular (Regular Expression)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solidFill>
                            <a:schemeClr val="bg2"/>
                          </a:solidFill>
                        </a:rPr>
                        <a:t>Gadgets de Código (Code Gadgets)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Información de la Aplicación (Application Information) y Llamadas a API (API Calls)</a:t>
                      </a:r>
                      <a:endParaRPr lang="es-PE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2"/>
                          </a:solidFill>
                        </a:rPr>
                        <a:t>Métricas de Código (Code Metrics)</a:t>
                      </a:r>
                      <a:endParaRPr lang="es-PE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19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680466" y="331560"/>
            <a:ext cx="559700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/>
              <a:t>RQ02: ¿Ciertas tareas usan solo un tipo de representación?</a:t>
            </a:r>
            <a:endParaRPr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7B89E5-0376-A504-EAD9-2D60C959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87"/>
          <a:stretch>
            <a:fillRect/>
          </a:stretch>
        </p:blipFill>
        <p:spPr>
          <a:xfrm>
            <a:off x="1302957" y="866760"/>
            <a:ext cx="6352025" cy="34915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FB461A-2ED5-7F7E-7F43-51C467C3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1" y="4411830"/>
            <a:ext cx="876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Casey,Santos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, et al. “Relación entre representaciones y tareas ” A Survey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of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Code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Representations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for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Machine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Learning-Based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Cybersecurity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00" dirty="0" err="1">
                <a:solidFill>
                  <a:schemeClr val="bg2"/>
                </a:solidFill>
                <a:latin typeface="Arial" panose="020B0604020202020204" pitchFamily="34" charset="0"/>
              </a:rPr>
              <a:t>Tasks</a:t>
            </a:r>
            <a:r>
              <a:rPr lang="es-PE" altLang="es-PE" sz="1000" dirty="0">
                <a:solidFill>
                  <a:schemeClr val="bg2"/>
                </a:solidFill>
                <a:latin typeface="Arial" panose="020B0604020202020204" pitchFamily="34" charset="0"/>
              </a:rPr>
              <a:t> (2025)</a:t>
            </a: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869140-E05C-209B-C8A2-F35FAF24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37" y="235454"/>
            <a:ext cx="84749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aleway" pitchFamily="2" charset="0"/>
              </a:rPr>
              <a:t>RQ3: ¿Qué tareas de ciberseguridad cubren las técnicas basadas en el aprendizaje automático?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FBB77-7591-D792-BB9D-F8797919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37" y="2517622"/>
            <a:ext cx="8290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aleway" pitchFamily="2" charset="0"/>
              </a:rPr>
              <a:t>RQ4: ¿Qué lenguajes de programación son los principales objetivos de las técnicas basadas en el aprendizaje automático para tareas de ciberseguridad?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F2DE63-9B58-4682-D7D9-3655BF9A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4" t="7760" r="2114" b="18831"/>
          <a:stretch>
            <a:fillRect/>
          </a:stretch>
        </p:blipFill>
        <p:spPr>
          <a:xfrm>
            <a:off x="942742" y="632457"/>
            <a:ext cx="7074519" cy="1387449"/>
          </a:xfrm>
          <a:prstGeom prst="rect">
            <a:avLst/>
          </a:prstGeom>
        </p:spPr>
      </p:pic>
      <p:pic>
        <p:nvPicPr>
          <p:cNvPr id="7" name="Imagen 6" descr="Tabla 3&#10;">
            <a:extLst>
              <a:ext uri="{FF2B5EF4-FFF2-40B4-BE49-F238E27FC236}">
                <a16:creationId xmlns:a16="http://schemas.microsoft.com/office/drawing/2014/main" id="{E3A793C0-B863-5144-5F43-239D1603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521"/>
          <a:stretch>
            <a:fillRect/>
          </a:stretch>
        </p:blipFill>
        <p:spPr>
          <a:xfrm>
            <a:off x="435828" y="3081951"/>
            <a:ext cx="8290931" cy="12995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038F6F-0C82-0C88-9769-19164B19CEBE}"/>
              </a:ext>
            </a:extLst>
          </p:cNvPr>
          <p:cNvSpPr txBox="1"/>
          <p:nvPr/>
        </p:nvSpPr>
        <p:spPr>
          <a:xfrm>
            <a:off x="426534" y="4422647"/>
            <a:ext cx="8300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Casey,Santos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, et al. “</a:t>
            </a:r>
            <a:r>
              <a:rPr lang="es-PE" sz="1050" dirty="0"/>
              <a:t>Tabla 3: Lenguajes cubiertos por las técnicas existentes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” A Survey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of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Code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Representations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for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Machine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Learning-Based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Cybersecurity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Tasks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(2025)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7B67D5-1010-BA1B-5E50-4E038F247FB4}"/>
              </a:ext>
            </a:extLst>
          </p:cNvPr>
          <p:cNvSpPr txBox="1"/>
          <p:nvPr/>
        </p:nvSpPr>
        <p:spPr>
          <a:xfrm>
            <a:off x="509238" y="2019906"/>
            <a:ext cx="8300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Casey,Santos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, et al. “Fig. 3: Tareas de ciberseguridad en el ciclo RUP”A Survey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of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Code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Representations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for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Machine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Learning-Based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Cybersecurity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s-PE" altLang="es-PE" sz="1050" dirty="0" err="1">
                <a:solidFill>
                  <a:schemeClr val="bg2"/>
                </a:solidFill>
                <a:latin typeface="Arial" panose="020B0604020202020204" pitchFamily="34" charset="0"/>
              </a:rPr>
              <a:t>Tasks</a:t>
            </a:r>
            <a:r>
              <a:rPr lang="es-PE" altLang="es-PE" sz="1050" dirty="0">
                <a:solidFill>
                  <a:schemeClr val="bg2"/>
                </a:solidFill>
                <a:latin typeface="Arial" panose="020B0604020202020204" pitchFamily="34" charset="0"/>
              </a:rPr>
              <a:t> (2025)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1047</Words>
  <Application>Microsoft Office PowerPoint</Application>
  <PresentationFormat>Presentación en pantalla (16:9)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Raleway</vt:lpstr>
      <vt:lpstr>Wingdings</vt:lpstr>
      <vt:lpstr>Lato</vt:lpstr>
      <vt:lpstr>Streamline</vt:lpstr>
      <vt:lpstr>A Survey of Course Code Representations for Machine Learning-Based Cybersecurity Task</vt:lpstr>
      <vt:lpstr>Introducción:</vt:lpstr>
      <vt:lpstr>Motivación:</vt:lpstr>
      <vt:lpstr>Preguntas de Investigación: </vt:lpstr>
      <vt:lpstr>Criterio de Inclusion y Exclusion:</vt:lpstr>
      <vt:lpstr>Extracción de Información:</vt:lpstr>
      <vt:lpstr>RQ01: ¿Cuáles son las representaciones de código fuente más utilizadas? </vt:lpstr>
      <vt:lpstr>RQ02: ¿Ciertas tareas usan solo un tipo de representación?</vt:lpstr>
      <vt:lpstr>Presentación de PowerPoint</vt:lpstr>
      <vt:lpstr>RQ5: ¿Qué modelos se utilizan habitualmente con diferentes representaciones?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Anthony Briceño Quiroz</dc:creator>
  <cp:lastModifiedBy>Anthony Briceño Quiroz</cp:lastModifiedBy>
  <cp:revision>5</cp:revision>
  <dcterms:modified xsi:type="dcterms:W3CDTF">2025-09-17T13:01:57Z</dcterms:modified>
</cp:coreProperties>
</file>