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Montserrat" charset="0"/>
      <p:regular r:id="rId24"/>
      <p:bold r:id="rId25"/>
      <p:italic r:id="rId26"/>
      <p:boldItalic r:id="rId27"/>
    </p:embeddedFont>
    <p:embeddedFont>
      <p:font typeface="Lato" charset="0"/>
      <p:regular r:id="rId28"/>
      <p:bold r:id="rId29"/>
      <p:italic r:id="rId30"/>
      <p:boldItalic r:id="rId31"/>
    </p:embeddedFont>
    <p:embeddedFont>
      <p:font typeface="Raleway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IJ9QEX4I8IegRlMWneAgirmXN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E059E8B-A53E-4E71-BE01-873F8F4FF61B}">
  <a:tblStyle styleId="{4E059E8B-A53E-4E71-BE01-873F8F4FF6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394" y="-3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77177-6A14-4D8F-BDE9-35016BA0A4AC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</dgm:pt>
    <dgm:pt modelId="{74FDC14D-736A-4E5C-BE8C-D9F4D55B7094}">
      <dgm:prSet phldrT="[Text]" custT="1"/>
      <dgm:spPr/>
      <dgm:t>
        <a:bodyPr/>
        <a:lstStyle/>
        <a:p>
          <a:r>
            <a:rPr lang="en-US" sz="1400" b="1" i="0" dirty="0" smtClean="0">
              <a:latin typeface="Lato" charset="0"/>
            </a:rPr>
            <a:t>ESG Indicator</a:t>
          </a:r>
          <a:endParaRPr lang="en-US" sz="1400" b="1" i="0" dirty="0">
            <a:latin typeface="Lato" charset="0"/>
          </a:endParaRPr>
        </a:p>
      </dgm:t>
    </dgm:pt>
    <dgm:pt modelId="{124427D1-923F-4297-BA33-1D85955C303E}" type="parTrans" cxnId="{1D051070-E1FC-4495-B45D-DA6F5EB5EC78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760BF988-1F83-4D64-9FA7-C89D19FFB53A}" type="sibTrans" cxnId="{1D051070-E1FC-4495-B45D-DA6F5EB5EC78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0AAE0CE5-C373-49E6-A096-F8F0DFEA0EC9}">
      <dgm:prSet phldrT="[Text]" custT="1"/>
      <dgm:spPr/>
      <dgm:t>
        <a:bodyPr/>
        <a:lstStyle/>
        <a:p>
          <a:r>
            <a:rPr lang="en-US" sz="1400" b="1" i="0" dirty="0" smtClean="0">
              <a:latin typeface="Lato" charset="0"/>
            </a:rPr>
            <a:t>Personal Financial Planning</a:t>
          </a:r>
          <a:endParaRPr lang="en-US" sz="1400" b="1" i="0" dirty="0">
            <a:latin typeface="Lato" charset="0"/>
          </a:endParaRPr>
        </a:p>
      </dgm:t>
    </dgm:pt>
    <dgm:pt modelId="{CAA6488F-DAC0-48DD-90A9-C6B6D28E7D22}" type="parTrans" cxnId="{D99D3770-249D-4315-9D13-14A7732B37E6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0EE49297-F6F6-4DDA-BA30-2A5318377B3A}" type="sibTrans" cxnId="{D99D3770-249D-4315-9D13-14A7732B37E6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F581BD8F-DBFA-4145-81DC-0E5F45E351CC}">
      <dgm:prSet phldrT="[Text]" custT="1"/>
      <dgm:spPr/>
      <dgm:t>
        <a:bodyPr/>
        <a:lstStyle/>
        <a:p>
          <a:r>
            <a:rPr lang="en-US" sz="1400" b="1" i="0" dirty="0" smtClean="0">
              <a:latin typeface="Lato" charset="0"/>
            </a:rPr>
            <a:t>ESG ETF Research</a:t>
          </a:r>
          <a:endParaRPr lang="en-US" sz="1400" b="1" i="0" dirty="0">
            <a:latin typeface="Lato" charset="0"/>
          </a:endParaRPr>
        </a:p>
      </dgm:t>
    </dgm:pt>
    <dgm:pt modelId="{4FDDB92F-10DC-4D40-A4F9-D440455CC79F}" type="parTrans" cxnId="{C5C07A76-3A4C-43D5-8EA6-AB382A4747E6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C4E1B2BC-1C96-4A1F-96B8-A78F482C0956}" type="sibTrans" cxnId="{C5C07A76-3A4C-43D5-8EA6-AB382A4747E6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5B6F99FB-45E6-4675-A12F-2A53E6476FE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i="0" dirty="0" smtClean="0">
              <a:latin typeface="Lato" charset="0"/>
            </a:rPr>
            <a:t>Portfolio Analytics</a:t>
          </a:r>
          <a:endParaRPr lang="en-US" sz="1400" b="1" i="0" dirty="0">
            <a:latin typeface="Lato" charset="0"/>
          </a:endParaRPr>
        </a:p>
      </dgm:t>
    </dgm:pt>
    <dgm:pt modelId="{1D3F8C15-7C39-4C28-972A-E0C563C603D8}" type="parTrans" cxnId="{DF5B4EC0-BC00-4A37-960E-8467F7690FB3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B45B4162-86F4-45F2-9102-311CF9F62FF0}" type="sibTrans" cxnId="{DF5B4EC0-BC00-4A37-960E-8467F7690FB3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F42B2A8E-F092-431E-8D41-3CD1015E1574}">
      <dgm:prSet phldrT="[Text]" custT="1"/>
      <dgm:spPr/>
      <dgm:t>
        <a:bodyPr/>
        <a:lstStyle/>
        <a:p>
          <a:r>
            <a:rPr lang="en-US" sz="1400" b="1" i="0" dirty="0" smtClean="0">
              <a:latin typeface="Lato" charset="0"/>
            </a:rPr>
            <a:t>Trading Integration</a:t>
          </a:r>
          <a:endParaRPr lang="en-US" sz="1400" b="1" i="0" dirty="0">
            <a:latin typeface="Lato" charset="0"/>
          </a:endParaRPr>
        </a:p>
      </dgm:t>
    </dgm:pt>
    <dgm:pt modelId="{8D0ACB8F-B869-47F2-97FF-F6C4DA38DA3B}" type="parTrans" cxnId="{B1C9DE7F-1CA9-47F9-837C-729E8029F48F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1F477FF0-28F6-4875-B4A9-4D623EA167B6}" type="sibTrans" cxnId="{B1C9DE7F-1CA9-47F9-837C-729E8029F48F}">
      <dgm:prSet/>
      <dgm:spPr/>
      <dgm:t>
        <a:bodyPr/>
        <a:lstStyle/>
        <a:p>
          <a:endParaRPr lang="en-US" sz="1400" b="1" i="0">
            <a:latin typeface="Lato" charset="0"/>
          </a:endParaRPr>
        </a:p>
      </dgm:t>
    </dgm:pt>
    <dgm:pt modelId="{5381F082-7615-446E-B20A-6856514FCE71}" type="pres">
      <dgm:prSet presAssocID="{D5677177-6A14-4D8F-BDE9-35016BA0A4A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D07EA1-25F6-4CF9-9861-0A273C97F756}" type="pres">
      <dgm:prSet presAssocID="{74FDC14D-736A-4E5C-BE8C-D9F4D55B7094}" presName="root" presStyleCnt="0"/>
      <dgm:spPr/>
    </dgm:pt>
    <dgm:pt modelId="{51FE9C15-75F1-4F9B-A16E-1DD665DB6531}" type="pres">
      <dgm:prSet presAssocID="{74FDC14D-736A-4E5C-BE8C-D9F4D55B7094}" presName="rootComposite" presStyleCnt="0"/>
      <dgm:spPr/>
    </dgm:pt>
    <dgm:pt modelId="{0DF6C4EC-9533-4425-9D67-099B2C077346}" type="pres">
      <dgm:prSet presAssocID="{74FDC14D-736A-4E5C-BE8C-D9F4D55B7094}" presName="rootText" presStyleLbl="node1" presStyleIdx="0" presStyleCnt="5" custScaleY="151004"/>
      <dgm:spPr/>
      <dgm:t>
        <a:bodyPr/>
        <a:lstStyle/>
        <a:p>
          <a:endParaRPr lang="en-US"/>
        </a:p>
      </dgm:t>
    </dgm:pt>
    <dgm:pt modelId="{AA30CCEB-4320-4A0C-9FBC-4E147E86A9B9}" type="pres">
      <dgm:prSet presAssocID="{74FDC14D-736A-4E5C-BE8C-D9F4D55B7094}" presName="rootConnector" presStyleLbl="node1" presStyleIdx="0" presStyleCnt="5"/>
      <dgm:spPr/>
      <dgm:t>
        <a:bodyPr/>
        <a:lstStyle/>
        <a:p>
          <a:endParaRPr lang="en-US"/>
        </a:p>
      </dgm:t>
    </dgm:pt>
    <dgm:pt modelId="{4759FD10-79B7-4D04-82F7-D987A02ECE3D}" type="pres">
      <dgm:prSet presAssocID="{74FDC14D-736A-4E5C-BE8C-D9F4D55B7094}" presName="childShape" presStyleCnt="0"/>
      <dgm:spPr/>
    </dgm:pt>
    <dgm:pt modelId="{D1C5965D-F4D7-4150-BB97-ED1FFA60BE9D}" type="pres">
      <dgm:prSet presAssocID="{0AAE0CE5-C373-49E6-A096-F8F0DFEA0EC9}" presName="root" presStyleCnt="0"/>
      <dgm:spPr/>
    </dgm:pt>
    <dgm:pt modelId="{08146005-8FE8-4BE3-B001-380BA3D3C840}" type="pres">
      <dgm:prSet presAssocID="{0AAE0CE5-C373-49E6-A096-F8F0DFEA0EC9}" presName="rootComposite" presStyleCnt="0"/>
      <dgm:spPr/>
    </dgm:pt>
    <dgm:pt modelId="{38F05155-3F24-4AB7-840B-E79E3CC981A5}" type="pres">
      <dgm:prSet presAssocID="{0AAE0CE5-C373-49E6-A096-F8F0DFEA0EC9}" presName="rootText" presStyleLbl="node1" presStyleIdx="1" presStyleCnt="5" custScaleY="151004"/>
      <dgm:spPr/>
      <dgm:t>
        <a:bodyPr/>
        <a:lstStyle/>
        <a:p>
          <a:endParaRPr lang="en-US"/>
        </a:p>
      </dgm:t>
    </dgm:pt>
    <dgm:pt modelId="{0E288272-FEA9-48C3-980D-A9B23E48982A}" type="pres">
      <dgm:prSet presAssocID="{0AAE0CE5-C373-49E6-A096-F8F0DFEA0EC9}" presName="rootConnector" presStyleLbl="node1" presStyleIdx="1" presStyleCnt="5"/>
      <dgm:spPr/>
      <dgm:t>
        <a:bodyPr/>
        <a:lstStyle/>
        <a:p>
          <a:endParaRPr lang="en-US"/>
        </a:p>
      </dgm:t>
    </dgm:pt>
    <dgm:pt modelId="{97A2AE0A-C986-479A-B833-A04AF6FF673F}" type="pres">
      <dgm:prSet presAssocID="{0AAE0CE5-C373-49E6-A096-F8F0DFEA0EC9}" presName="childShape" presStyleCnt="0"/>
      <dgm:spPr/>
    </dgm:pt>
    <dgm:pt modelId="{E03D68C1-C6BD-4A4E-811D-836E968FDB41}" type="pres">
      <dgm:prSet presAssocID="{F581BD8F-DBFA-4145-81DC-0E5F45E351CC}" presName="root" presStyleCnt="0"/>
      <dgm:spPr/>
    </dgm:pt>
    <dgm:pt modelId="{E68E0A90-1DF1-4754-AD67-AD62A6B3553A}" type="pres">
      <dgm:prSet presAssocID="{F581BD8F-DBFA-4145-81DC-0E5F45E351CC}" presName="rootComposite" presStyleCnt="0"/>
      <dgm:spPr/>
    </dgm:pt>
    <dgm:pt modelId="{035F1BF3-3E47-47D9-AE37-0E5E01074D59}" type="pres">
      <dgm:prSet presAssocID="{F581BD8F-DBFA-4145-81DC-0E5F45E351CC}" presName="rootText" presStyleLbl="node1" presStyleIdx="2" presStyleCnt="5" custScaleY="151004"/>
      <dgm:spPr/>
      <dgm:t>
        <a:bodyPr/>
        <a:lstStyle/>
        <a:p>
          <a:endParaRPr lang="en-US"/>
        </a:p>
      </dgm:t>
    </dgm:pt>
    <dgm:pt modelId="{B0814357-7374-4173-8A6D-2ED1D5F2E4C8}" type="pres">
      <dgm:prSet presAssocID="{F581BD8F-DBFA-4145-81DC-0E5F45E351CC}" presName="rootConnector" presStyleLbl="node1" presStyleIdx="2" presStyleCnt="5"/>
      <dgm:spPr/>
      <dgm:t>
        <a:bodyPr/>
        <a:lstStyle/>
        <a:p>
          <a:endParaRPr lang="en-US"/>
        </a:p>
      </dgm:t>
    </dgm:pt>
    <dgm:pt modelId="{6C34F07F-118E-4161-A353-92189FB085E5}" type="pres">
      <dgm:prSet presAssocID="{F581BD8F-DBFA-4145-81DC-0E5F45E351CC}" presName="childShape" presStyleCnt="0"/>
      <dgm:spPr/>
    </dgm:pt>
    <dgm:pt modelId="{AB371C1B-355F-4B4C-BFAE-CEEA0FF808F3}" type="pres">
      <dgm:prSet presAssocID="{5B6F99FB-45E6-4675-A12F-2A53E6476FEB}" presName="root" presStyleCnt="0"/>
      <dgm:spPr/>
    </dgm:pt>
    <dgm:pt modelId="{0745100C-E643-4087-A7A1-01F8FE5314C9}" type="pres">
      <dgm:prSet presAssocID="{5B6F99FB-45E6-4675-A12F-2A53E6476FEB}" presName="rootComposite" presStyleCnt="0"/>
      <dgm:spPr/>
    </dgm:pt>
    <dgm:pt modelId="{BC2CFBCA-3338-4281-84A7-91AD21348DF2}" type="pres">
      <dgm:prSet presAssocID="{5B6F99FB-45E6-4675-A12F-2A53E6476FEB}" presName="rootText" presStyleLbl="node1" presStyleIdx="3" presStyleCnt="5" custScaleY="151004" custLinFactNeighborX="-1043" custLinFactNeighborY="6677"/>
      <dgm:spPr/>
      <dgm:t>
        <a:bodyPr/>
        <a:lstStyle/>
        <a:p>
          <a:endParaRPr lang="en-US"/>
        </a:p>
      </dgm:t>
    </dgm:pt>
    <dgm:pt modelId="{D0B41786-5F72-4283-8D9C-A0C10257C385}" type="pres">
      <dgm:prSet presAssocID="{5B6F99FB-45E6-4675-A12F-2A53E6476FEB}" presName="rootConnector" presStyleLbl="node1" presStyleIdx="3" presStyleCnt="5"/>
      <dgm:spPr/>
      <dgm:t>
        <a:bodyPr/>
        <a:lstStyle/>
        <a:p>
          <a:endParaRPr lang="en-US"/>
        </a:p>
      </dgm:t>
    </dgm:pt>
    <dgm:pt modelId="{E2885D79-ACC0-4511-9971-32B2BD171CB7}" type="pres">
      <dgm:prSet presAssocID="{5B6F99FB-45E6-4675-A12F-2A53E6476FEB}" presName="childShape" presStyleCnt="0"/>
      <dgm:spPr/>
    </dgm:pt>
    <dgm:pt modelId="{BB69606F-FEC6-40A4-BB5C-145C78A71580}" type="pres">
      <dgm:prSet presAssocID="{F42B2A8E-F092-431E-8D41-3CD1015E1574}" presName="root" presStyleCnt="0"/>
      <dgm:spPr/>
    </dgm:pt>
    <dgm:pt modelId="{56D3D999-7637-426E-AB39-57061904B323}" type="pres">
      <dgm:prSet presAssocID="{F42B2A8E-F092-431E-8D41-3CD1015E1574}" presName="rootComposite" presStyleCnt="0"/>
      <dgm:spPr/>
    </dgm:pt>
    <dgm:pt modelId="{FC56E740-03B4-4FF8-A3D1-673E3F18B240}" type="pres">
      <dgm:prSet presAssocID="{F42B2A8E-F092-431E-8D41-3CD1015E1574}" presName="rootText" presStyleLbl="node1" presStyleIdx="4" presStyleCnt="5" custScaleY="151004"/>
      <dgm:spPr/>
      <dgm:t>
        <a:bodyPr/>
        <a:lstStyle/>
        <a:p>
          <a:endParaRPr lang="en-US"/>
        </a:p>
      </dgm:t>
    </dgm:pt>
    <dgm:pt modelId="{407D3FEF-2A64-46DC-9A37-D9EBFD6D7F0B}" type="pres">
      <dgm:prSet presAssocID="{F42B2A8E-F092-431E-8D41-3CD1015E1574}" presName="rootConnector" presStyleLbl="node1" presStyleIdx="4" presStyleCnt="5"/>
      <dgm:spPr/>
      <dgm:t>
        <a:bodyPr/>
        <a:lstStyle/>
        <a:p>
          <a:endParaRPr lang="en-US"/>
        </a:p>
      </dgm:t>
    </dgm:pt>
    <dgm:pt modelId="{139AD54E-20E3-4366-89F3-AA26A36F5ACA}" type="pres">
      <dgm:prSet presAssocID="{F42B2A8E-F092-431E-8D41-3CD1015E1574}" presName="childShape" presStyleCnt="0"/>
      <dgm:spPr/>
    </dgm:pt>
  </dgm:ptLst>
  <dgm:cxnLst>
    <dgm:cxn modelId="{1D051070-E1FC-4495-B45D-DA6F5EB5EC78}" srcId="{D5677177-6A14-4D8F-BDE9-35016BA0A4AC}" destId="{74FDC14D-736A-4E5C-BE8C-D9F4D55B7094}" srcOrd="0" destOrd="0" parTransId="{124427D1-923F-4297-BA33-1D85955C303E}" sibTransId="{760BF988-1F83-4D64-9FA7-C89D19FFB53A}"/>
    <dgm:cxn modelId="{B05C53C8-71E3-4D41-93BB-72A30B860297}" type="presOf" srcId="{F581BD8F-DBFA-4145-81DC-0E5F45E351CC}" destId="{035F1BF3-3E47-47D9-AE37-0E5E01074D59}" srcOrd="0" destOrd="0" presId="urn:microsoft.com/office/officeart/2005/8/layout/hierarchy3"/>
    <dgm:cxn modelId="{0D74744F-607E-48D0-BEFC-B5EB5DA2AF23}" type="presOf" srcId="{0AAE0CE5-C373-49E6-A096-F8F0DFEA0EC9}" destId="{38F05155-3F24-4AB7-840B-E79E3CC981A5}" srcOrd="0" destOrd="0" presId="urn:microsoft.com/office/officeart/2005/8/layout/hierarchy3"/>
    <dgm:cxn modelId="{B4BA64CB-C5B9-4C91-BEE9-0103A74823C6}" type="presOf" srcId="{74FDC14D-736A-4E5C-BE8C-D9F4D55B7094}" destId="{0DF6C4EC-9533-4425-9D67-099B2C077346}" srcOrd="0" destOrd="0" presId="urn:microsoft.com/office/officeart/2005/8/layout/hierarchy3"/>
    <dgm:cxn modelId="{CE611130-1B58-4C90-89C6-7D85A1F45EA3}" type="presOf" srcId="{F581BD8F-DBFA-4145-81DC-0E5F45E351CC}" destId="{B0814357-7374-4173-8A6D-2ED1D5F2E4C8}" srcOrd="1" destOrd="0" presId="urn:microsoft.com/office/officeart/2005/8/layout/hierarchy3"/>
    <dgm:cxn modelId="{3C6E7D5B-F411-4304-94AB-B236FFC43D65}" type="presOf" srcId="{0AAE0CE5-C373-49E6-A096-F8F0DFEA0EC9}" destId="{0E288272-FEA9-48C3-980D-A9B23E48982A}" srcOrd="1" destOrd="0" presId="urn:microsoft.com/office/officeart/2005/8/layout/hierarchy3"/>
    <dgm:cxn modelId="{E809245B-01E0-473C-A1DE-252C268EDD44}" type="presOf" srcId="{5B6F99FB-45E6-4675-A12F-2A53E6476FEB}" destId="{D0B41786-5F72-4283-8D9C-A0C10257C385}" srcOrd="1" destOrd="0" presId="urn:microsoft.com/office/officeart/2005/8/layout/hierarchy3"/>
    <dgm:cxn modelId="{B1C9DE7F-1CA9-47F9-837C-729E8029F48F}" srcId="{D5677177-6A14-4D8F-BDE9-35016BA0A4AC}" destId="{F42B2A8E-F092-431E-8D41-3CD1015E1574}" srcOrd="4" destOrd="0" parTransId="{8D0ACB8F-B869-47F2-97FF-F6C4DA38DA3B}" sibTransId="{1F477FF0-28F6-4875-B4A9-4D623EA167B6}"/>
    <dgm:cxn modelId="{AB7BE889-41C6-403E-A173-869E17C70D60}" type="presOf" srcId="{74FDC14D-736A-4E5C-BE8C-D9F4D55B7094}" destId="{AA30CCEB-4320-4A0C-9FBC-4E147E86A9B9}" srcOrd="1" destOrd="0" presId="urn:microsoft.com/office/officeart/2005/8/layout/hierarchy3"/>
    <dgm:cxn modelId="{DF5B4EC0-BC00-4A37-960E-8467F7690FB3}" srcId="{D5677177-6A14-4D8F-BDE9-35016BA0A4AC}" destId="{5B6F99FB-45E6-4675-A12F-2A53E6476FEB}" srcOrd="3" destOrd="0" parTransId="{1D3F8C15-7C39-4C28-972A-E0C563C603D8}" sibTransId="{B45B4162-86F4-45F2-9102-311CF9F62FF0}"/>
    <dgm:cxn modelId="{99B5B10F-5C12-4FB5-99F9-E2925A94C72B}" type="presOf" srcId="{F42B2A8E-F092-431E-8D41-3CD1015E1574}" destId="{FC56E740-03B4-4FF8-A3D1-673E3F18B240}" srcOrd="0" destOrd="0" presId="urn:microsoft.com/office/officeart/2005/8/layout/hierarchy3"/>
    <dgm:cxn modelId="{E917F5CB-1C5E-4A60-A911-F3D63156FD96}" type="presOf" srcId="{5B6F99FB-45E6-4675-A12F-2A53E6476FEB}" destId="{BC2CFBCA-3338-4281-84A7-91AD21348DF2}" srcOrd="0" destOrd="0" presId="urn:microsoft.com/office/officeart/2005/8/layout/hierarchy3"/>
    <dgm:cxn modelId="{D99D3770-249D-4315-9D13-14A7732B37E6}" srcId="{D5677177-6A14-4D8F-BDE9-35016BA0A4AC}" destId="{0AAE0CE5-C373-49E6-A096-F8F0DFEA0EC9}" srcOrd="1" destOrd="0" parTransId="{CAA6488F-DAC0-48DD-90A9-C6B6D28E7D22}" sibTransId="{0EE49297-F6F6-4DDA-BA30-2A5318377B3A}"/>
    <dgm:cxn modelId="{C5C07A76-3A4C-43D5-8EA6-AB382A4747E6}" srcId="{D5677177-6A14-4D8F-BDE9-35016BA0A4AC}" destId="{F581BD8F-DBFA-4145-81DC-0E5F45E351CC}" srcOrd="2" destOrd="0" parTransId="{4FDDB92F-10DC-4D40-A4F9-D440455CC79F}" sibTransId="{C4E1B2BC-1C96-4A1F-96B8-A78F482C0956}"/>
    <dgm:cxn modelId="{C18FB540-BCFF-43F7-BF74-1C6A7E64651C}" type="presOf" srcId="{D5677177-6A14-4D8F-BDE9-35016BA0A4AC}" destId="{5381F082-7615-446E-B20A-6856514FCE71}" srcOrd="0" destOrd="0" presId="urn:microsoft.com/office/officeart/2005/8/layout/hierarchy3"/>
    <dgm:cxn modelId="{A63C330D-1EFA-47CE-8B95-F6DD8B5A2D9C}" type="presOf" srcId="{F42B2A8E-F092-431E-8D41-3CD1015E1574}" destId="{407D3FEF-2A64-46DC-9A37-D9EBFD6D7F0B}" srcOrd="1" destOrd="0" presId="urn:microsoft.com/office/officeart/2005/8/layout/hierarchy3"/>
    <dgm:cxn modelId="{EE27A544-F2A7-4CAD-BE27-1338CA966E97}" type="presParOf" srcId="{5381F082-7615-446E-B20A-6856514FCE71}" destId="{02D07EA1-25F6-4CF9-9861-0A273C97F756}" srcOrd="0" destOrd="0" presId="urn:microsoft.com/office/officeart/2005/8/layout/hierarchy3"/>
    <dgm:cxn modelId="{CE01D0C6-9CF4-4F0E-9D2E-81167F75A4A8}" type="presParOf" srcId="{02D07EA1-25F6-4CF9-9861-0A273C97F756}" destId="{51FE9C15-75F1-4F9B-A16E-1DD665DB6531}" srcOrd="0" destOrd="0" presId="urn:microsoft.com/office/officeart/2005/8/layout/hierarchy3"/>
    <dgm:cxn modelId="{51F6D0A8-E3E0-4EF9-90B0-4BDD85F627D9}" type="presParOf" srcId="{51FE9C15-75F1-4F9B-A16E-1DD665DB6531}" destId="{0DF6C4EC-9533-4425-9D67-099B2C077346}" srcOrd="0" destOrd="0" presId="urn:microsoft.com/office/officeart/2005/8/layout/hierarchy3"/>
    <dgm:cxn modelId="{74380B46-82EF-44C4-B944-6A9CF965354E}" type="presParOf" srcId="{51FE9C15-75F1-4F9B-A16E-1DD665DB6531}" destId="{AA30CCEB-4320-4A0C-9FBC-4E147E86A9B9}" srcOrd="1" destOrd="0" presId="urn:microsoft.com/office/officeart/2005/8/layout/hierarchy3"/>
    <dgm:cxn modelId="{575C1E72-BA88-4104-BCD2-AE62D20EAD5C}" type="presParOf" srcId="{02D07EA1-25F6-4CF9-9861-0A273C97F756}" destId="{4759FD10-79B7-4D04-82F7-D987A02ECE3D}" srcOrd="1" destOrd="0" presId="urn:microsoft.com/office/officeart/2005/8/layout/hierarchy3"/>
    <dgm:cxn modelId="{C9A28CCC-EA83-423E-B016-A9E7898D9D79}" type="presParOf" srcId="{5381F082-7615-446E-B20A-6856514FCE71}" destId="{D1C5965D-F4D7-4150-BB97-ED1FFA60BE9D}" srcOrd="1" destOrd="0" presId="urn:microsoft.com/office/officeart/2005/8/layout/hierarchy3"/>
    <dgm:cxn modelId="{4681964F-611C-490A-8FDA-20A3A35E3CC7}" type="presParOf" srcId="{D1C5965D-F4D7-4150-BB97-ED1FFA60BE9D}" destId="{08146005-8FE8-4BE3-B001-380BA3D3C840}" srcOrd="0" destOrd="0" presId="urn:microsoft.com/office/officeart/2005/8/layout/hierarchy3"/>
    <dgm:cxn modelId="{FC5FD542-31A9-475F-BA7E-C37A8B0998F8}" type="presParOf" srcId="{08146005-8FE8-4BE3-B001-380BA3D3C840}" destId="{38F05155-3F24-4AB7-840B-E79E3CC981A5}" srcOrd="0" destOrd="0" presId="urn:microsoft.com/office/officeart/2005/8/layout/hierarchy3"/>
    <dgm:cxn modelId="{15E948BA-0CBD-418A-BA7A-143531B908AF}" type="presParOf" srcId="{08146005-8FE8-4BE3-B001-380BA3D3C840}" destId="{0E288272-FEA9-48C3-980D-A9B23E48982A}" srcOrd="1" destOrd="0" presId="urn:microsoft.com/office/officeart/2005/8/layout/hierarchy3"/>
    <dgm:cxn modelId="{084F2740-AFE9-41B3-BA91-670B3AD117E3}" type="presParOf" srcId="{D1C5965D-F4D7-4150-BB97-ED1FFA60BE9D}" destId="{97A2AE0A-C986-479A-B833-A04AF6FF673F}" srcOrd="1" destOrd="0" presId="urn:microsoft.com/office/officeart/2005/8/layout/hierarchy3"/>
    <dgm:cxn modelId="{0610A466-635D-4F05-80B5-8CEA7F208304}" type="presParOf" srcId="{5381F082-7615-446E-B20A-6856514FCE71}" destId="{E03D68C1-C6BD-4A4E-811D-836E968FDB41}" srcOrd="2" destOrd="0" presId="urn:microsoft.com/office/officeart/2005/8/layout/hierarchy3"/>
    <dgm:cxn modelId="{7F6FB7DC-3220-4E39-A98F-139A4B09A9C7}" type="presParOf" srcId="{E03D68C1-C6BD-4A4E-811D-836E968FDB41}" destId="{E68E0A90-1DF1-4754-AD67-AD62A6B3553A}" srcOrd="0" destOrd="0" presId="urn:microsoft.com/office/officeart/2005/8/layout/hierarchy3"/>
    <dgm:cxn modelId="{CFC8FCE2-74BC-4457-9E35-2341EAE9A86F}" type="presParOf" srcId="{E68E0A90-1DF1-4754-AD67-AD62A6B3553A}" destId="{035F1BF3-3E47-47D9-AE37-0E5E01074D59}" srcOrd="0" destOrd="0" presId="urn:microsoft.com/office/officeart/2005/8/layout/hierarchy3"/>
    <dgm:cxn modelId="{6F58F1EA-A68C-4D45-BA42-DBF77E38776E}" type="presParOf" srcId="{E68E0A90-1DF1-4754-AD67-AD62A6B3553A}" destId="{B0814357-7374-4173-8A6D-2ED1D5F2E4C8}" srcOrd="1" destOrd="0" presId="urn:microsoft.com/office/officeart/2005/8/layout/hierarchy3"/>
    <dgm:cxn modelId="{586FC08A-C738-4163-878F-F1991E0F7D69}" type="presParOf" srcId="{E03D68C1-C6BD-4A4E-811D-836E968FDB41}" destId="{6C34F07F-118E-4161-A353-92189FB085E5}" srcOrd="1" destOrd="0" presId="urn:microsoft.com/office/officeart/2005/8/layout/hierarchy3"/>
    <dgm:cxn modelId="{FFEDE35F-EAD8-40FE-94F0-A25FF19ED9E5}" type="presParOf" srcId="{5381F082-7615-446E-B20A-6856514FCE71}" destId="{AB371C1B-355F-4B4C-BFAE-CEEA0FF808F3}" srcOrd="3" destOrd="0" presId="urn:microsoft.com/office/officeart/2005/8/layout/hierarchy3"/>
    <dgm:cxn modelId="{E98E0EC9-439B-44AB-91FE-785B49E539AA}" type="presParOf" srcId="{AB371C1B-355F-4B4C-BFAE-CEEA0FF808F3}" destId="{0745100C-E643-4087-A7A1-01F8FE5314C9}" srcOrd="0" destOrd="0" presId="urn:microsoft.com/office/officeart/2005/8/layout/hierarchy3"/>
    <dgm:cxn modelId="{36BBEF33-1329-486B-AE2E-D67CCCEB1E96}" type="presParOf" srcId="{0745100C-E643-4087-A7A1-01F8FE5314C9}" destId="{BC2CFBCA-3338-4281-84A7-91AD21348DF2}" srcOrd="0" destOrd="0" presId="urn:microsoft.com/office/officeart/2005/8/layout/hierarchy3"/>
    <dgm:cxn modelId="{72A1BA18-87BE-4B5C-BF5E-A51D86943659}" type="presParOf" srcId="{0745100C-E643-4087-A7A1-01F8FE5314C9}" destId="{D0B41786-5F72-4283-8D9C-A0C10257C385}" srcOrd="1" destOrd="0" presId="urn:microsoft.com/office/officeart/2005/8/layout/hierarchy3"/>
    <dgm:cxn modelId="{E25B4BBA-0530-4007-A07D-2EBC620B9121}" type="presParOf" srcId="{AB371C1B-355F-4B4C-BFAE-CEEA0FF808F3}" destId="{E2885D79-ACC0-4511-9971-32B2BD171CB7}" srcOrd="1" destOrd="0" presId="urn:microsoft.com/office/officeart/2005/8/layout/hierarchy3"/>
    <dgm:cxn modelId="{A1C231B8-9FCD-4ABB-AF47-2BC611D5E67B}" type="presParOf" srcId="{5381F082-7615-446E-B20A-6856514FCE71}" destId="{BB69606F-FEC6-40A4-BB5C-145C78A71580}" srcOrd="4" destOrd="0" presId="urn:microsoft.com/office/officeart/2005/8/layout/hierarchy3"/>
    <dgm:cxn modelId="{A07EA7BD-1285-4A7E-8103-AAF63439C72B}" type="presParOf" srcId="{BB69606F-FEC6-40A4-BB5C-145C78A71580}" destId="{56D3D999-7637-426E-AB39-57061904B323}" srcOrd="0" destOrd="0" presId="urn:microsoft.com/office/officeart/2005/8/layout/hierarchy3"/>
    <dgm:cxn modelId="{FCF6F2E8-96D2-4AC5-AFF4-D855342C5245}" type="presParOf" srcId="{56D3D999-7637-426E-AB39-57061904B323}" destId="{FC56E740-03B4-4FF8-A3D1-673E3F18B240}" srcOrd="0" destOrd="0" presId="urn:microsoft.com/office/officeart/2005/8/layout/hierarchy3"/>
    <dgm:cxn modelId="{088B2140-22AD-4099-9EF6-57D0ED7A90BE}" type="presParOf" srcId="{56D3D999-7637-426E-AB39-57061904B323}" destId="{407D3FEF-2A64-46DC-9A37-D9EBFD6D7F0B}" srcOrd="1" destOrd="0" presId="urn:microsoft.com/office/officeart/2005/8/layout/hierarchy3"/>
    <dgm:cxn modelId="{D61ED67A-5D94-4266-99C6-AE17D862B740}" type="presParOf" srcId="{BB69606F-FEC6-40A4-BB5C-145C78A71580}" destId="{139AD54E-20E3-4366-89F3-AA26A36F5AC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F6C4EC-9533-4425-9D67-099B2C077346}">
      <dsp:nvSpPr>
        <dsp:cNvPr id="0" name=""/>
        <dsp:cNvSpPr/>
      </dsp:nvSpPr>
      <dsp:spPr>
        <a:xfrm>
          <a:off x="3473" y="1260390"/>
          <a:ext cx="1184404" cy="8942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Lato" charset="0"/>
            </a:rPr>
            <a:t>ESG Indicator</a:t>
          </a:r>
          <a:endParaRPr lang="en-US" sz="1400" b="1" i="0" kern="1200" dirty="0">
            <a:latin typeface="Lato" charset="0"/>
          </a:endParaRPr>
        </a:p>
      </dsp:txBody>
      <dsp:txXfrm>
        <a:off x="3473" y="1260390"/>
        <a:ext cx="1184404" cy="894249"/>
      </dsp:txXfrm>
    </dsp:sp>
    <dsp:sp modelId="{38F05155-3F24-4AB7-840B-E79E3CC981A5}">
      <dsp:nvSpPr>
        <dsp:cNvPr id="0" name=""/>
        <dsp:cNvSpPr/>
      </dsp:nvSpPr>
      <dsp:spPr>
        <a:xfrm>
          <a:off x="1483978" y="1260390"/>
          <a:ext cx="1184404" cy="894249"/>
        </a:xfrm>
        <a:prstGeom prst="roundRect">
          <a:avLst>
            <a:gd name="adj" fmla="val 10000"/>
          </a:avLst>
        </a:prstGeom>
        <a:solidFill>
          <a:schemeClr val="accent5">
            <a:hueOff val="-3085042"/>
            <a:satOff val="10535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Lato" charset="0"/>
            </a:rPr>
            <a:t>Personal Financial Planning</a:t>
          </a:r>
          <a:endParaRPr lang="en-US" sz="1400" b="1" i="0" kern="1200" dirty="0">
            <a:latin typeface="Lato" charset="0"/>
          </a:endParaRPr>
        </a:p>
      </dsp:txBody>
      <dsp:txXfrm>
        <a:off x="1483978" y="1260390"/>
        <a:ext cx="1184404" cy="894249"/>
      </dsp:txXfrm>
    </dsp:sp>
    <dsp:sp modelId="{035F1BF3-3E47-47D9-AE37-0E5E01074D59}">
      <dsp:nvSpPr>
        <dsp:cNvPr id="0" name=""/>
        <dsp:cNvSpPr/>
      </dsp:nvSpPr>
      <dsp:spPr>
        <a:xfrm>
          <a:off x="2964484" y="1260390"/>
          <a:ext cx="1184404" cy="894249"/>
        </a:xfrm>
        <a:prstGeom prst="roundRect">
          <a:avLst>
            <a:gd name="adj" fmla="val 10000"/>
          </a:avLst>
        </a:prstGeom>
        <a:solidFill>
          <a:schemeClr val="accent5">
            <a:hueOff val="-6170084"/>
            <a:satOff val="21069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Lato" charset="0"/>
            </a:rPr>
            <a:t>ESG ETF Research</a:t>
          </a:r>
          <a:endParaRPr lang="en-US" sz="1400" b="1" i="0" kern="1200" dirty="0">
            <a:latin typeface="Lato" charset="0"/>
          </a:endParaRPr>
        </a:p>
      </dsp:txBody>
      <dsp:txXfrm>
        <a:off x="2964484" y="1260390"/>
        <a:ext cx="1184404" cy="894249"/>
      </dsp:txXfrm>
    </dsp:sp>
    <dsp:sp modelId="{BC2CFBCA-3338-4281-84A7-91AD21348DF2}">
      <dsp:nvSpPr>
        <dsp:cNvPr id="0" name=""/>
        <dsp:cNvSpPr/>
      </dsp:nvSpPr>
      <dsp:spPr>
        <a:xfrm>
          <a:off x="4432636" y="1299931"/>
          <a:ext cx="1184404" cy="894249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Lato" charset="0"/>
            </a:rPr>
            <a:t>Portfolio Analytics</a:t>
          </a:r>
          <a:endParaRPr lang="en-US" sz="1400" b="1" i="0" kern="1200" dirty="0">
            <a:latin typeface="Lato" charset="0"/>
          </a:endParaRPr>
        </a:p>
      </dsp:txBody>
      <dsp:txXfrm>
        <a:off x="4432636" y="1299931"/>
        <a:ext cx="1184404" cy="894249"/>
      </dsp:txXfrm>
    </dsp:sp>
    <dsp:sp modelId="{FC56E740-03B4-4FF8-A3D1-673E3F18B240}">
      <dsp:nvSpPr>
        <dsp:cNvPr id="0" name=""/>
        <dsp:cNvSpPr/>
      </dsp:nvSpPr>
      <dsp:spPr>
        <a:xfrm>
          <a:off x="5925495" y="1260390"/>
          <a:ext cx="1184404" cy="894249"/>
        </a:xfrm>
        <a:prstGeom prst="roundRect">
          <a:avLst>
            <a:gd name="adj" fmla="val 10000"/>
          </a:avLst>
        </a:prstGeom>
        <a:solidFill>
          <a:schemeClr val="accent5">
            <a:hueOff val="-12340168"/>
            <a:satOff val="42138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latin typeface="Lato" charset="0"/>
            </a:rPr>
            <a:t>Trading Integration</a:t>
          </a:r>
          <a:endParaRPr lang="en-US" sz="1400" b="1" i="0" kern="1200" dirty="0">
            <a:latin typeface="Lato" charset="0"/>
          </a:endParaRPr>
        </a:p>
      </dsp:txBody>
      <dsp:txXfrm>
        <a:off x="5925495" y="1260390"/>
        <a:ext cx="1184404" cy="894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18717c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118717c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Satheesh- Run through the graphs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18717c5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118717c5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0281e2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0281e2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Austin- Run through the graphs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18717c5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18717c5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118717c5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118717c5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118717c5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118717c5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118717c5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118717c5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Austin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AUSTIN/ SYLVIA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Sylvia 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118717c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118717c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18717c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118717c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118717c5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118717c5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Satheesh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8" name="Google Shape;118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0" name="Google Shape;3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9" name="Google Shape;59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9" name="Google Shape;89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6" name="Google Shape;96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1155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es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fdb.com/esg-investin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Mission.me</a:t>
            </a:r>
            <a:endParaRPr lang="en-US" dirty="0"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i-FI" dirty="0" smtClean="0"/>
              <a:t>Group 6</a:t>
            </a:r>
          </a:p>
          <a:p>
            <a:pPr lvl="1"/>
            <a:r>
              <a:rPr lang="fi-FI" dirty="0" smtClean="0"/>
              <a:t>Austin Avent</a:t>
            </a:r>
          </a:p>
          <a:p>
            <a:pPr lvl="1"/>
            <a:r>
              <a:rPr lang="fi-FI" dirty="0" smtClean="0"/>
              <a:t>Sylvia Li</a:t>
            </a:r>
          </a:p>
          <a:p>
            <a:pPr lvl="1"/>
            <a:r>
              <a:rPr lang="fi-FI" dirty="0" smtClean="0"/>
              <a:t>Satheesh Narasimman</a:t>
            </a:r>
          </a:p>
          <a:p>
            <a:pPr lvl="0"/>
            <a:endParaRPr lang="fi-FI" dirty="0" smtClean="0"/>
          </a:p>
          <a:p>
            <a:pPr lvl="0"/>
            <a:endParaRPr lang="fi-FI" dirty="0" smtClean="0"/>
          </a:p>
          <a:p>
            <a:pPr lvl="0"/>
            <a:endParaRPr lang="fi-FI" dirty="0"/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4294967295"/>
          </p:nvPr>
        </p:nvSpPr>
        <p:spPr>
          <a:xfrm>
            <a:off x="5148263" y="2319338"/>
            <a:ext cx="39957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2400" b="1" i="1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Impact Investing for All</a:t>
            </a:r>
            <a:endParaRPr sz="2400" b="1" i="1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18717c5e_0_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LEGISLATURE DIVERSITY</a:t>
            </a:r>
          </a:p>
          <a:p>
            <a:pPr lvl="0"/>
            <a:r>
              <a:rPr lang="en-US" smtClean="0"/>
              <a:t>USA has improved over the years, but lags behind many countries</a:t>
            </a:r>
            <a:endParaRPr lang="en-US"/>
          </a:p>
        </p:txBody>
      </p:sp>
      <p:pic>
        <p:nvPicPr>
          <p:cNvPr id="209" name="Google Shape;209;ga118717c5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5" y="1801612"/>
            <a:ext cx="8413940" cy="320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a118717c5e_0_24"/>
          <p:cNvSpPr/>
          <p:nvPr/>
        </p:nvSpPr>
        <p:spPr>
          <a:xfrm>
            <a:off x="6376614" y="2994454"/>
            <a:ext cx="160500" cy="75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118717c5e_0_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USA CO2 EMISSION</a:t>
            </a:r>
          </a:p>
          <a:p>
            <a:pPr lvl="0"/>
            <a:r>
              <a:rPr lang="en-US" smtClean="0"/>
              <a:t>It has slowly reduced over the years</a:t>
            </a:r>
            <a:endParaRPr lang="en-US"/>
          </a:p>
        </p:txBody>
      </p:sp>
      <p:pic>
        <p:nvPicPr>
          <p:cNvPr id="216" name="Google Shape;216;ga118717c5e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" y="1854225"/>
            <a:ext cx="8839199" cy="24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118717c5e_0_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WOMEN IN LEGISLATURE</a:t>
            </a:r>
          </a:p>
          <a:p>
            <a:pPr lvl="0"/>
            <a:r>
              <a:rPr lang="en-US" smtClean="0"/>
              <a:t>USA has seen a positive trend</a:t>
            </a:r>
            <a:endParaRPr lang="en-US"/>
          </a:p>
        </p:txBody>
      </p:sp>
      <p:pic>
        <p:nvPicPr>
          <p:cNvPr id="222" name="Google Shape;222;ga118717c5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0" y="1795850"/>
            <a:ext cx="8839200" cy="246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0281e2e6_0_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CUMULATIVE RETURN DISTRIBUTION OF THE ETFs IN VARIOUS ESG SECTORS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118717c5e_0_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ESG ETF (Alternative Energy) vs S&amp;P</a:t>
            </a:r>
            <a:endParaRPr lang="en-US"/>
          </a:p>
        </p:txBody>
      </p:sp>
      <p:pic>
        <p:nvPicPr>
          <p:cNvPr id="233" name="Google Shape;233;ga118717c5e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71" y="1174100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a118717c5e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13" y="1174100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a118717c5e_0_64"/>
          <p:cNvPicPr preferRelativeResize="0"/>
          <p:nvPr/>
        </p:nvPicPr>
        <p:blipFill rotWithShape="1">
          <a:blip r:embed="rId5">
            <a:alphaModFix/>
          </a:blip>
          <a:srcRect t="6810" b="10538"/>
          <a:stretch/>
        </p:blipFill>
        <p:spPr>
          <a:xfrm>
            <a:off x="5937133" y="3513475"/>
            <a:ext cx="201168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a118717c5e_0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491" y="3513475"/>
            <a:ext cx="2011680" cy="13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18717c5e_0_6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ESG ETF (Board Diversity) </a:t>
            </a:r>
            <a:r>
              <a:rPr lang="en-US" dirty="0" err="1" smtClean="0"/>
              <a:t>vs</a:t>
            </a:r>
            <a:r>
              <a:rPr lang="en-US" dirty="0" smtClean="0"/>
              <a:t> S&amp;P</a:t>
            </a:r>
            <a:endParaRPr lang="en-US" dirty="0"/>
          </a:p>
        </p:txBody>
      </p:sp>
      <p:pic>
        <p:nvPicPr>
          <p:cNvPr id="244" name="Google Shape;244;ga118717c5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0" y="1174100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a118717c5e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118717c5e_0_60"/>
          <p:cNvPicPr preferRelativeResize="0"/>
          <p:nvPr/>
        </p:nvPicPr>
        <p:blipFill rotWithShape="1">
          <a:blip r:embed="rId5">
            <a:alphaModFix/>
          </a:blip>
          <a:srcRect t="6810" b="10538"/>
          <a:stretch/>
        </p:blipFill>
        <p:spPr>
          <a:xfrm>
            <a:off x="5937120" y="3511296"/>
            <a:ext cx="201168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118717c5e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640" y="3512026"/>
            <a:ext cx="2011680" cy="13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118717c5e_0_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ESG ETF (Education) vs S&amp;P</a:t>
            </a:r>
            <a:endParaRPr lang="en-US"/>
          </a:p>
        </p:txBody>
      </p:sp>
      <p:pic>
        <p:nvPicPr>
          <p:cNvPr id="253" name="Google Shape;253;ga118717c5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0" y="1174100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a118717c5e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100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a118717c5e_0_74"/>
          <p:cNvPicPr preferRelativeResize="0"/>
          <p:nvPr/>
        </p:nvPicPr>
        <p:blipFill rotWithShape="1">
          <a:blip r:embed="rId5">
            <a:alphaModFix/>
          </a:blip>
          <a:srcRect t="6810" b="10538"/>
          <a:stretch/>
        </p:blipFill>
        <p:spPr>
          <a:xfrm>
            <a:off x="5937120" y="3511296"/>
            <a:ext cx="201168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a118717c5e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640" y="3511296"/>
            <a:ext cx="201168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118717c5e_0_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ESG ETF (Disease Treatment) vs S&amp;P</a:t>
            </a:r>
            <a:endParaRPr lang="en-US"/>
          </a:p>
        </p:txBody>
      </p:sp>
      <p:pic>
        <p:nvPicPr>
          <p:cNvPr id="262" name="Google Shape;262;ga118717c5e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0" y="1174099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a118717c5e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1174099"/>
            <a:ext cx="347472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a118717c5e_0_70"/>
          <p:cNvPicPr preferRelativeResize="0"/>
          <p:nvPr/>
        </p:nvPicPr>
        <p:blipFill rotWithShape="1">
          <a:blip r:embed="rId5">
            <a:alphaModFix/>
          </a:blip>
          <a:srcRect t="6810" b="10538"/>
          <a:stretch/>
        </p:blipFill>
        <p:spPr>
          <a:xfrm>
            <a:off x="5934456" y="3510936"/>
            <a:ext cx="201168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a118717c5e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640" y="3510936"/>
            <a:ext cx="201168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271" name="Google Shape;271;p10"/>
          <p:cNvSpPr/>
          <p:nvPr/>
        </p:nvSpPr>
        <p:spPr>
          <a:xfrm>
            <a:off x="5712984" y="1608848"/>
            <a:ext cx="2286000" cy="1554480"/>
          </a:xfrm>
          <a:prstGeom prst="rect">
            <a:avLst/>
          </a:prstGeom>
          <a:solidFill>
            <a:srgbClr val="C14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Future of portfolio analytics should include ESG scores to help investors track investment goals as well as how they are impacting the world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899408" y="1608848"/>
            <a:ext cx="2286000" cy="15544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confirm our hypothesis that there is significant unmet need to help retail investors gain exposure to impact investing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3306196" y="1608848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a growing number of ESG ETFs but the measures of ESG scores/exposure of portfolio holdings are relatively limited 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899408" y="3291017"/>
            <a:ext cx="2286000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dd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3306196" y="3291017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inferences or general conclusions can you draw from your analysis?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712984" y="3291017"/>
            <a:ext cx="2286000" cy="15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inferences or general conclusions can you draw from your analysis?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906822" y="1608848"/>
            <a:ext cx="2286000" cy="15544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confirm our hypothesis that there is significant unmet need to help retail investors gain exposure to impact investing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906822" y="3291017"/>
            <a:ext cx="2286000" cy="1554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 the whole, ETFs in many ESG themes severely underperform the S&amp;P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313610" y="3291017"/>
            <a:ext cx="2286000" cy="1554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Large performance discrepancy amongst different ETFs so there is value to help investors choose better-performing funds while making the world </a:t>
            </a:r>
            <a:r>
              <a:rPr lang="en-US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</a:t>
            </a:r>
            <a:endParaRPr dirty="0"/>
          </a:p>
        </p:txBody>
      </p:sp>
      <p:sp>
        <p:nvSpPr>
          <p:cNvPr id="280" name="Google Shape;280;p10"/>
          <p:cNvSpPr/>
          <p:nvPr/>
        </p:nvSpPr>
        <p:spPr>
          <a:xfrm>
            <a:off x="5720398" y="3291017"/>
            <a:ext cx="2286000" cy="1554480"/>
          </a:xfrm>
          <a:prstGeom prst="rect">
            <a:avLst/>
          </a:prstGeom>
          <a:solidFill>
            <a:srgbClr val="338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continue to enhance ESG investment framework and expand range of ESG investment options to retail investors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500" y="622100"/>
            <a:ext cx="7247674" cy="43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99758">
            <a:off x="3210431" y="586537"/>
            <a:ext cx="3164377" cy="66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>
            <a:spLocks noGrp="1"/>
          </p:cNvSpPr>
          <p:nvPr>
            <p:ph type="body" idx="4294967295"/>
          </p:nvPr>
        </p:nvSpPr>
        <p:spPr>
          <a:xfrm>
            <a:off x="1600899" y="1835851"/>
            <a:ext cx="5607600" cy="27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-US" b="1" dirty="0">
                <a:solidFill>
                  <a:schemeClr val="dk1"/>
                </a:solidFill>
              </a:rPr>
              <a:t>Unexpected difficulties</a:t>
            </a:r>
            <a:endParaRPr dirty="0"/>
          </a:p>
          <a:p>
            <a:pPr marL="914400" lvl="1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 dirty="0">
                <a:solidFill>
                  <a:srgbClr val="363636"/>
                </a:solidFill>
              </a:rPr>
              <a:t>Lack of free high-quality ESG data, especially at the company level</a:t>
            </a:r>
            <a:endParaRPr dirty="0">
              <a:solidFill>
                <a:srgbClr val="363636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3636"/>
              </a:buClr>
              <a:buSzPts val="1100"/>
              <a:buChar char="⮚"/>
            </a:pPr>
            <a:r>
              <a:rPr lang="en-US" dirty="0">
                <a:solidFill>
                  <a:srgbClr val="363636"/>
                </a:solidFill>
              </a:rPr>
              <a:t>Dashboard Panel formatting</a:t>
            </a:r>
            <a:endParaRPr dirty="0">
              <a:solidFill>
                <a:srgbClr val="363636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endParaRPr dirty="0">
              <a:solidFill>
                <a:srgbClr val="363636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-US" b="1" dirty="0">
                <a:solidFill>
                  <a:schemeClr val="dk1"/>
                </a:solidFill>
              </a:rPr>
              <a:t>If we had more time</a:t>
            </a:r>
            <a:endParaRPr dirty="0"/>
          </a:p>
          <a:p>
            <a:pPr marL="914400" lvl="1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 dirty="0">
                <a:solidFill>
                  <a:srgbClr val="363636"/>
                </a:solidFill>
              </a:rPr>
              <a:t>Analyze and rank individual ETF performance within each ESG theme</a:t>
            </a:r>
            <a:endParaRPr dirty="0">
              <a:solidFill>
                <a:srgbClr val="363636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 dirty="0">
                <a:solidFill>
                  <a:srgbClr val="363636"/>
                </a:solidFill>
              </a:rPr>
              <a:t>Analyze  specific company ESG scores and the correlation to their financial performance</a:t>
            </a:r>
            <a:endParaRPr dirty="0">
              <a:solidFill>
                <a:srgbClr val="363636"/>
              </a:solidFill>
            </a:endParaRPr>
          </a:p>
          <a:p>
            <a:pPr marL="914400" lvl="1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-US" dirty="0">
                <a:solidFill>
                  <a:srgbClr val="363636"/>
                </a:solidFill>
              </a:rPr>
              <a:t>Use Alpaca API to integrate trading capabilities</a:t>
            </a:r>
            <a:endParaRPr dirty="0">
              <a:solidFill>
                <a:srgbClr val="363636"/>
              </a:solidFill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1925569" y="846368"/>
            <a:ext cx="3651221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Retro</a:t>
            </a:r>
            <a:endParaRPr sz="3000" b="1" i="0" u="none" strike="noStrike" cap="non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Impact Investing, aka Sustainable/Responsible/ESG Investing, seeks to deliver competitive financial returns while driving positive Environmental, Social and Governance (ESG) outcomes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Impact investing is gaining significant momentum among asset managers, but very few outlets exist to address retail needs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Our mission is to develop an investing tool to democratize impact investing: </a:t>
            </a:r>
            <a:r>
              <a:rPr lang="en-US" dirty="0" err="1" smtClean="0"/>
              <a:t>Mission.me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To achieve this goal, we need to find objective parameters to measure US ESG performance, and identify investment ideas to help investors incorporate these ESG missions into their investment strategies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We carried out a Monte Carlo analysis to help investors vet investment ideas and build ESG portfolios, based on the ESG issue that concerns them the most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>
            <a:spLocks noGrp="1"/>
          </p:cNvSpPr>
          <p:nvPr>
            <p:ph type="title" idx="4294967295"/>
          </p:nvPr>
        </p:nvSpPr>
        <p:spPr>
          <a:xfrm>
            <a:off x="1250504" y="1081517"/>
            <a:ext cx="66675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READY TO INVEST WITH MISSION.ME?</a:t>
            </a:r>
            <a:endParaRPr sz="4000" dirty="0" smtClean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endParaRPr sz="4000" dirty="0" smtClean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WELCOME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DATA PREPARATION AND CLEANUP</a:t>
            </a:r>
            <a:endParaRPr lang="en-US"/>
          </a:p>
        </p:txBody>
      </p:sp>
      <p:sp>
        <p:nvSpPr>
          <p:cNvPr id="299" name="Google Shape;299;p6"/>
          <p:cNvSpPr>
            <a:spLocks noGrp="1"/>
          </p:cNvSpPr>
          <p:nvPr>
            <p:ph type="body" idx="4294967295"/>
          </p:nvPr>
        </p:nvSpPr>
        <p:spPr>
          <a:xfrm>
            <a:off x="872387" y="1160299"/>
            <a:ext cx="3613150" cy="37957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b="1">
                <a:solidFill>
                  <a:srgbClr val="00B050"/>
                </a:solidFill>
              </a:rPr>
              <a:t>ESG Data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chemeClr val="dk1"/>
                </a:solidFill>
              </a:rPr>
              <a:t>Exploration and cleanup process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Imported data as csv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Countries: we chose a list of 50 countries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Indicators: we selected 10 ESG indicators for a deep dive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</a:rPr>
              <a:t>Time: only the 2010s decade (10 years)</a:t>
            </a:r>
            <a:endParaRPr sz="10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 i="1">
                <a:solidFill>
                  <a:schemeClr val="dk1"/>
                </a:solidFill>
              </a:rPr>
              <a:t>Insights you had while exploring the data that you didn't anticipate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We were pleasantly surprised to discover the quality and scope of ESG issues this database covers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 i="1">
                <a:solidFill>
                  <a:schemeClr val="dk1"/>
                </a:solidFill>
              </a:rPr>
              <a:t>Discuss any problems that arose after exploring the data, and how you resolved them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Missing data: missing year was removed and only available yearly data was analyzed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Some of the ESG indicators didn’t apply to developed countries, which were omitted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endParaRPr sz="1100"/>
          </a:p>
        </p:txBody>
      </p:sp>
      <p:sp>
        <p:nvSpPr>
          <p:cNvPr id="300" name="Google Shape;300;p6"/>
          <p:cNvSpPr/>
          <p:nvPr/>
        </p:nvSpPr>
        <p:spPr>
          <a:xfrm>
            <a:off x="5123453" y="1142767"/>
            <a:ext cx="3613305" cy="379522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100" b="1" i="0" u="none" strike="noStrike" cap="none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ETF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Exploration and cleanup process</a:t>
            </a:r>
            <a:endParaRPr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Imported data as csv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Time: 5 years of historical data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Grouped ETFs under various ESG themes</a:t>
            </a:r>
            <a:endParaRPr/>
          </a:p>
          <a:p>
            <a:pPr marL="4572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0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0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nsights you had while exploring the data that you didn't anticipate</a:t>
            </a:r>
            <a:endParaRPr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Financial performances of ESG ETFs vary, many of them didn’t outperform the S&amp;P index</a:t>
            </a:r>
            <a:endParaRPr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000" b="0" i="1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Discuss any problems that arose after exploring the data, and how you resolved them</a:t>
            </a:r>
            <a:endParaRPr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While there are a lot of ESG-themed investments, there are still some main ESG issues that we couldn’t find actionable ETFs to address (such as income inequality). This shows the limitation of only considering ETF investments</a:t>
            </a:r>
            <a:endParaRPr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ETF database shows % of an ETF’s exposure to address ESG issues but no due diligence  on whether portfolio holdings might cause other ESG risk</a:t>
            </a:r>
            <a:endParaRPr sz="11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47;p3" descr="Screen Shot 2015-11-20 at 9.47.21 AM.png"/>
          <p:cNvPicPr preferRelativeResize="0"/>
          <p:nvPr/>
        </p:nvPicPr>
        <p:blipFill rotWithShape="1">
          <a:blip r:embed="rId2">
            <a:alphaModFix/>
          </a:blip>
          <a:srcRect l="4413" r="4404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/>
        </p:nvGraphicFramePr>
        <p:xfrm>
          <a:off x="1190367" y="1225790"/>
          <a:ext cx="7113373" cy="34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Mission.me PRODUCT VISION</a:t>
            </a:r>
            <a:endParaRPr lang="en-US" dirty="0" smtClean="0"/>
          </a:p>
        </p:txBody>
      </p:sp>
      <p:pic>
        <p:nvPicPr>
          <p:cNvPr id="6" name="Google Shape;15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6172" y="917733"/>
            <a:ext cx="731762" cy="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-2471"/>
            <a:ext cx="9144000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3"/>
          <p:cNvGrpSpPr/>
          <p:nvPr/>
        </p:nvGrpSpPr>
        <p:grpSpPr>
          <a:xfrm>
            <a:off x="4324184" y="219627"/>
            <a:ext cx="3429120" cy="1752243"/>
            <a:chOff x="6410035" y="427445"/>
            <a:chExt cx="2212050" cy="2504994"/>
          </a:xfrm>
        </p:grpSpPr>
        <p:pic>
          <p:nvPicPr>
            <p:cNvPr id="149" name="Google Shape;14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1003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"/>
            <p:cNvSpPr txBox="1"/>
            <p:nvPr/>
          </p:nvSpPr>
          <p:spPr>
            <a:xfrm>
              <a:off x="655156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Meet Taylor</a:t>
              </a:r>
              <a:r>
                <a:rPr lang="en-US" sz="26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Age: 25</a:t>
              </a: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Pronouns: she/her/hers</a:t>
              </a: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Top ESG issue on her mind: Environment</a:t>
              </a:r>
              <a:endParaRPr sz="12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1" name="Google Shape;151;p3"/>
          <p:cNvSpPr txBox="1"/>
          <p:nvPr/>
        </p:nvSpPr>
        <p:spPr>
          <a:xfrm>
            <a:off x="3741626" y="1850943"/>
            <a:ext cx="5217349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1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goal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Saving for a dream vacation in Spring 2022, she’s comfortable with equity ETF exposure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1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she            </a:t>
            </a:r>
            <a:r>
              <a:rPr lang="en-US" b="0" i="1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Mission.me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 always knew I wanted to do something positive but I didn’t really have a top ESG issue until I used the app. I love that the app shows me how US is performing against other countries on a variety of ESG indicators and that was when I realized I most care about the environment. 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use the app to see how I’m tracking towards my financial goal, and at the same time, what percentage of my investments is in companies helping reduce CO2 emissions.”</a:t>
            </a:r>
            <a:endParaRPr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1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sz="800" b="0" i="1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512384" y="2803518"/>
            <a:ext cx="234300" cy="180900"/>
          </a:xfrm>
          <a:prstGeom prst="hear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9500" y="314325"/>
            <a:ext cx="1111425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2425" y="1651725"/>
            <a:ext cx="731762" cy="32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48;p3"/>
          <p:cNvGrpSpPr/>
          <p:nvPr/>
        </p:nvGrpSpPr>
        <p:grpSpPr>
          <a:xfrm>
            <a:off x="4321712" y="217157"/>
            <a:ext cx="3429120" cy="1752243"/>
            <a:chOff x="6410035" y="427445"/>
            <a:chExt cx="2212050" cy="2504994"/>
          </a:xfrm>
        </p:grpSpPr>
        <p:pic>
          <p:nvPicPr>
            <p:cNvPr id="12" name="Google Shape;14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1003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50;p3"/>
            <p:cNvSpPr txBox="1"/>
            <p:nvPr/>
          </p:nvSpPr>
          <p:spPr>
            <a:xfrm>
              <a:off x="655156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Meet Taylor</a:t>
              </a:r>
              <a:r>
                <a:rPr lang="en-US" sz="26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Age: 25</a:t>
              </a: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Pronouns: she/her/hers</a:t>
              </a: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Top ESG issue on her mind: Environment</a:t>
              </a:r>
              <a:endParaRPr sz="12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" name="Google Shape;15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7028" y="311855"/>
            <a:ext cx="1111425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953" y="1649255"/>
            <a:ext cx="731762" cy="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4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-9884"/>
            <a:ext cx="9144000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4"/>
          <p:cNvGrpSpPr/>
          <p:nvPr/>
        </p:nvGrpSpPr>
        <p:grpSpPr>
          <a:xfrm>
            <a:off x="4857928" y="82350"/>
            <a:ext cx="4059996" cy="1824888"/>
            <a:chOff x="5110577" y="515280"/>
            <a:chExt cx="2212050" cy="2504994"/>
          </a:xfrm>
        </p:grpSpPr>
        <p:pic>
          <p:nvPicPr>
            <p:cNvPr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10577" y="51528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4"/>
            <p:cNvSpPr txBox="1"/>
            <p:nvPr/>
          </p:nvSpPr>
          <p:spPr>
            <a:xfrm>
              <a:off x="5252102" y="765768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Meet Adam</a:t>
              </a:r>
              <a:endParaRPr sz="2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Age: 35</a:t>
              </a: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Pronouns: they/them/their</a:t>
              </a: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Top ESG issue on their mind: healthcare, diversity</a:t>
              </a:r>
              <a:endParaRPr sz="12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4" name="Google Shape;164;p4"/>
          <p:cNvSpPr txBox="1"/>
          <p:nvPr/>
        </p:nvSpPr>
        <p:spPr>
          <a:xfrm>
            <a:off x="4095029" y="1936515"/>
            <a:ext cx="4660523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1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goal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Adam just welcomed their first child and is looking to start saving for the child’s education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1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they            </a:t>
            </a:r>
            <a:r>
              <a:rPr lang="en-US" b="0" i="1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Mission.me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 can use the app to simulate my investment performance so I can visualize how this is tracking against my son’s expected education expenses. I also feel really good that it shows me a snapshot of how my investment is helping with causes to improve healthcare and diversity.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only I’m saving for my son’s future, I’m also helping build a better world for his generation.”</a:t>
            </a:r>
            <a:endParaRPr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1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sz="800" b="0" i="1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984055" y="2910263"/>
            <a:ext cx="234300" cy="180900"/>
          </a:xfrm>
          <a:prstGeom prst="hear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14475" y="163425"/>
            <a:ext cx="1243150" cy="11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1425" y="1931404"/>
            <a:ext cx="731762" cy="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DATA SOURCE/QUESTIONS</a:t>
            </a:r>
            <a:endParaRPr lang="en-US"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dirty="0" smtClean="0"/>
              <a:t>How did we find an objective way of comparing ESG factors of U.S.A with other nations?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World Bank Sovereign ESG database </a:t>
            </a:r>
            <a:r>
              <a:rPr lang="en-US" dirty="0" smtClean="0"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 smtClean="0"/>
              <a:t> comprises of 67 indicators across 17 themes from three ESG pillars from 1961- 2019, which provides a transparent and balanced way of tracking ESG progress. It  is widely adopted by policy makers and institutional investors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How did we find actionable ESG investment ideas for investors?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passive investing is largely embraced by retail investors, we limited our scope to ETF investments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ETFDB</a:t>
            </a:r>
            <a:r>
              <a:rPr lang="en-US" dirty="0" smtClean="0"/>
              <a:t>  has a comprehensive list of ETFs across 35 ESG themes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Added a few other ETFs (such as healthcare, biotech) that invest in companies to improve various ESG indicators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Alpaca API was used to retrieve the historical financial performance of the ETFs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Ran Monte Carlo simulation for each sector to project the cumulative return in 10 years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HIGH LEVEL VIEW OF TASKS</a:t>
            </a:r>
            <a:endParaRPr lang="en-US"/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4294967295"/>
          </p:nvPr>
        </p:nvSpPr>
        <p:spPr>
          <a:xfrm>
            <a:off x="1015725" y="1522687"/>
            <a:ext cx="12827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Trends of US ESG indicators over time (2010-2019)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4294967295"/>
          </p:nvPr>
        </p:nvSpPr>
        <p:spPr>
          <a:xfrm>
            <a:off x="1893050" y="3761463"/>
            <a:ext cx="1593850" cy="7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 sz="1100" dirty="0">
                <a:solidFill>
                  <a:schemeClr val="bg1"/>
                </a:solidFill>
              </a:rPr>
              <a:t>US relative performance to other countries</a:t>
            </a:r>
            <a:endParaRPr sz="1100" dirty="0">
              <a:solidFill>
                <a:schemeClr val="bg1"/>
              </a:solidFill>
            </a:endParaRPr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913600" y="2638604"/>
          <a:ext cx="6394375" cy="719125"/>
        </p:xfrm>
        <a:graphic>
          <a:graphicData uri="http://schemas.openxmlformats.org/drawingml/2006/table">
            <a:tbl>
              <a:tblPr>
                <a:noFill/>
                <a:tableStyleId>{4E059E8B-A53E-4E71-BE01-873F8F4FF61B}</a:tableStyleId>
              </a:tblPr>
              <a:tblGrid>
                <a:gridCol w="723700"/>
                <a:gridCol w="723700"/>
                <a:gridCol w="723700"/>
                <a:gridCol w="611250"/>
                <a:gridCol w="836225"/>
                <a:gridCol w="723700"/>
                <a:gridCol w="723700"/>
                <a:gridCol w="723700"/>
                <a:gridCol w="604700"/>
              </a:tblGrid>
              <a:tr h="71912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ESG Indicators</a:t>
                      </a:r>
                      <a:endParaRPr sz="1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ESG 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ETFs</a:t>
                      </a:r>
                      <a:endParaRPr sz="1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3" name="Google Shape;183;p8"/>
          <p:cNvCxnSpPr/>
          <p:nvPr/>
        </p:nvCxnSpPr>
        <p:spPr>
          <a:xfrm rot="10800000">
            <a:off x="1640774" y="2267964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4" name="Google Shape;184;p8"/>
          <p:cNvCxnSpPr/>
          <p:nvPr/>
        </p:nvCxnSpPr>
        <p:spPr>
          <a:xfrm>
            <a:off x="2688523" y="3367647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5" name="Google Shape;185;p8"/>
          <p:cNvCxnSpPr/>
          <p:nvPr/>
        </p:nvCxnSpPr>
        <p:spPr>
          <a:xfrm rot="10800000">
            <a:off x="5201975" y="2267963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6" name="Google Shape;186;p8"/>
          <p:cNvCxnSpPr/>
          <p:nvPr/>
        </p:nvCxnSpPr>
        <p:spPr>
          <a:xfrm>
            <a:off x="5855765" y="3357722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87" name="Google Shape;187;p8"/>
          <p:cNvSpPr txBox="1"/>
          <p:nvPr/>
        </p:nvSpPr>
        <p:spPr>
          <a:xfrm>
            <a:off x="2641674" y="1539047"/>
            <a:ext cx="1392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Top 5 and Bottom 5 performers of an ESG Indicator</a:t>
            </a:r>
            <a:endParaRPr sz="1100" b="0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endParaRPr sz="1000" b="0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3303836" y="2267963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89" name="Google Shape;189;p8"/>
          <p:cNvSpPr txBox="1"/>
          <p:nvPr/>
        </p:nvSpPr>
        <p:spPr>
          <a:xfrm>
            <a:off x="4500540" y="1326877"/>
            <a:ext cx="13923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Monte Carlo simulation of future performance</a:t>
            </a:r>
            <a:r>
              <a:rPr lang="en-U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1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n-US" sz="11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-year)</a:t>
            </a:r>
            <a:endParaRPr sz="1100" b="0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endParaRPr sz="1000" b="0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5121824" y="3728349"/>
            <a:ext cx="1467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-US" sz="11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Cumulative returns distribution</a:t>
            </a:r>
            <a:endParaRPr sz="1100" b="0" i="0" u="none" strike="noStrike" cap="none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18717c5e_0_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LIFE EXPECTANCY</a:t>
            </a:r>
          </a:p>
          <a:p>
            <a:pPr lvl="0"/>
            <a:r>
              <a:rPr lang="en-US" smtClean="0"/>
              <a:t>USA has stayed almost steady with 78 years</a:t>
            </a:r>
          </a:p>
          <a:p>
            <a:pPr lvl="0"/>
            <a:endParaRPr lang="en-US"/>
          </a:p>
        </p:txBody>
      </p:sp>
      <p:pic>
        <p:nvPicPr>
          <p:cNvPr id="196" name="Google Shape;196;ga118717c5e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7" y="1957530"/>
            <a:ext cx="8839199" cy="26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118717c5e_0_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RENEWABLE ENERGY</a:t>
            </a:r>
          </a:p>
          <a:p>
            <a:pPr lvl="0"/>
            <a:r>
              <a:rPr lang="en-US" smtClean="0"/>
              <a:t>US needs to improve on clean energy usage</a:t>
            </a:r>
            <a:endParaRPr lang="en-US"/>
          </a:p>
        </p:txBody>
      </p:sp>
      <p:pic>
        <p:nvPicPr>
          <p:cNvPr id="202" name="Google Shape;202;ga118717c5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1501350"/>
            <a:ext cx="7721101" cy="3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a118717c5e_0_12"/>
          <p:cNvSpPr/>
          <p:nvPr/>
        </p:nvSpPr>
        <p:spPr>
          <a:xfrm>
            <a:off x="6179725" y="3177675"/>
            <a:ext cx="160500" cy="35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1197</Words>
  <Application>Microsoft Office PowerPoint</Application>
  <PresentationFormat>On-screen Show (16:9)</PresentationFormat>
  <Paragraphs>156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Montserrat</vt:lpstr>
      <vt:lpstr>Lato</vt:lpstr>
      <vt:lpstr>Raleway</vt:lpstr>
      <vt:lpstr>Noto Sans Symbols</vt:lpstr>
      <vt:lpstr>Focus</vt:lpstr>
      <vt:lpstr>Mission.me</vt:lpstr>
      <vt:lpstr>EXECUTIVE SUMMARY</vt:lpstr>
      <vt:lpstr>Mission.me PRODUCT VISION</vt:lpstr>
      <vt:lpstr>Slide 4</vt:lpstr>
      <vt:lpstr>Slide 5</vt:lpstr>
      <vt:lpstr>DATA SOURCE/QUESTIONS</vt:lpstr>
      <vt:lpstr>HIGH LEVEL VIEW OF TASKS</vt:lpstr>
      <vt:lpstr>LIFE EXPECTANCY USA has stayed almost steady with 78 years </vt:lpstr>
      <vt:lpstr>RENEWABLE ENERGY US needs to improve on clean energy usage</vt:lpstr>
      <vt:lpstr>LEGISLATURE DIVERSITY USA has improved over the years, but lags behind many countries</vt:lpstr>
      <vt:lpstr>USA CO2 EMISSION It has slowly reduced over the years</vt:lpstr>
      <vt:lpstr>WOMEN IN LEGISLATURE USA has seen a positive trend</vt:lpstr>
      <vt:lpstr>   CUMULATIVE RETURN DISTRIBUTION OF THE ETFs IN VARIOUS ESG SECTORS</vt:lpstr>
      <vt:lpstr>ESG ETF (Alternative Energy) vs S&amp;P</vt:lpstr>
      <vt:lpstr>ESG ETF (Board Diversity) vs S&amp;P</vt:lpstr>
      <vt:lpstr>ESG ETF (Education) vs S&amp;P</vt:lpstr>
      <vt:lpstr>ESG ETF (Disease Treatment) vs S&amp;P</vt:lpstr>
      <vt:lpstr>CONCLUSION</vt:lpstr>
      <vt:lpstr>Slide 19</vt:lpstr>
      <vt:lpstr>READY TO INVEST WITH MISSION.ME?  QUESTIONS WELCOME</vt:lpstr>
      <vt:lpstr>DATA PREPARATION AND CLEANUP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Mission.me</dc:title>
  <cp:lastModifiedBy>S Li</cp:lastModifiedBy>
  <cp:revision>23</cp:revision>
  <dcterms:modified xsi:type="dcterms:W3CDTF">2020-11-07T19:31:45Z</dcterms:modified>
</cp:coreProperties>
</file>