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8" r:id="rId12"/>
    <p:sldId id="269" r:id="rId13"/>
  </p:sldIdLst>
  <p:sldSz cx="9144000" cy="5143500" type="screen16x9"/>
  <p:notesSz cx="6858000" cy="9144000"/>
  <p:embeddedFontLst>
    <p:embeddedFont>
      <p:font typeface="Montserrat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  <p:embeddedFont>
      <p:font typeface="Raleway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ECFB97-4ADB-4278-A55D-5F3ADE5D093F}">
  <a:tblStyle styleId="{2DECFB97-4ADB-4278-A55D-5F3ADE5D0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394" y="-3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da4bd046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da4bd046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f5bc64dc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f5bc64dc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5bc64dc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5bc64dc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5bc64dc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5bc64dc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da4bd04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da4bd04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fda4bd046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fda4bd046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f5bc64dc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f5bc64dc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fda4bd046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fda4bd046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1155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es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tfdb.com/esg-invest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Mission.me</a:t>
            </a:r>
            <a:endParaRPr lang="en-US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i-FI" b="1" dirty="0" smtClean="0">
                <a:sym typeface="Montserrat"/>
              </a:rPr>
              <a:t>Group 6</a:t>
            </a:r>
          </a:p>
          <a:p>
            <a:pPr lvl="1"/>
            <a:r>
              <a:rPr lang="fi-FI" dirty="0" smtClean="0">
                <a:sym typeface="Montserrat"/>
              </a:rPr>
              <a:t>Austin Avent</a:t>
            </a:r>
          </a:p>
          <a:p>
            <a:pPr lvl="1"/>
            <a:r>
              <a:rPr lang="fi-FI" dirty="0" smtClean="0">
                <a:sym typeface="Montserrat"/>
              </a:rPr>
              <a:t>Sylvia Li</a:t>
            </a:r>
          </a:p>
          <a:p>
            <a:pPr lvl="1"/>
            <a:r>
              <a:rPr lang="fi-FI" dirty="0" smtClean="0">
                <a:sym typeface="Montserrat"/>
              </a:rPr>
              <a:t>Satheesh Narasimman</a:t>
            </a:r>
          </a:p>
          <a:p>
            <a:pPr lvl="0"/>
            <a:endParaRPr lang="fi-FI" dirty="0" smtClean="0">
              <a:sym typeface="Montserrat"/>
            </a:endParaRPr>
          </a:p>
          <a:p>
            <a:pPr lvl="0"/>
            <a:endParaRPr lang="fi-FI" dirty="0" smtClean="0">
              <a:sym typeface="Montserrat"/>
            </a:endParaRPr>
          </a:p>
          <a:p>
            <a:pPr lvl="0"/>
            <a:endParaRPr lang="fi-FI" dirty="0">
              <a:sym typeface="Montserrat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4294967295"/>
          </p:nvPr>
        </p:nvSpPr>
        <p:spPr>
          <a:xfrm>
            <a:off x="5148263" y="2319338"/>
            <a:ext cx="3995737" cy="50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Montserrat"/>
                <a:ea typeface="Montserrat"/>
                <a:cs typeface="Montserrat"/>
                <a:sym typeface="Montserrat"/>
              </a:rPr>
              <a:t>Impact Investing for All</a:t>
            </a:r>
            <a:endParaRPr sz="24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60" name="Google Shape;260;p27"/>
          <p:cNvSpPr/>
          <p:nvPr/>
        </p:nvSpPr>
        <p:spPr>
          <a:xfrm>
            <a:off x="5712984" y="1608848"/>
            <a:ext cx="228600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Lato" charset="0"/>
              </a:rPr>
              <a:t>Large performance discrepancy amongst different ETFs so there is value to help investors choose better-performing funds while making the world better</a:t>
            </a:r>
            <a:endParaRPr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2" name="Google Shape;258;p27"/>
          <p:cNvSpPr/>
          <p:nvPr/>
        </p:nvSpPr>
        <p:spPr>
          <a:xfrm>
            <a:off x="899408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Lato" charset="0"/>
              </a:rPr>
              <a:t>We confirm our hypothesis that there is significant unmet need to help retail investors gain exposure to impact investing</a:t>
            </a:r>
            <a:endParaRPr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3" name="Google Shape;259;p27"/>
          <p:cNvSpPr/>
          <p:nvPr/>
        </p:nvSpPr>
        <p:spPr>
          <a:xfrm>
            <a:off x="3306196" y="1608848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Lato" charset="0"/>
              </a:rPr>
              <a:t>There are a growing number of ESG ETFs but the measures of ESG scores/exposure of portfolio holdings are relatively limited </a:t>
            </a:r>
            <a:endParaRPr lang="en-US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5" name="Google Shape;258;p27"/>
          <p:cNvSpPr/>
          <p:nvPr/>
        </p:nvSpPr>
        <p:spPr>
          <a:xfrm>
            <a:off x="899408" y="3291017"/>
            <a:ext cx="2286000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Lato" charset="0"/>
              </a:rPr>
              <a:t>dd</a:t>
            </a:r>
            <a:endParaRPr dirty="0">
              <a:latin typeface="Lato" charset="0"/>
            </a:endParaRPr>
          </a:p>
        </p:txBody>
      </p:sp>
      <p:sp>
        <p:nvSpPr>
          <p:cNvPr id="16" name="Google Shape;259;p27"/>
          <p:cNvSpPr/>
          <p:nvPr/>
        </p:nvSpPr>
        <p:spPr>
          <a:xfrm>
            <a:off x="3306196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Lato" charset="0"/>
              </a:rPr>
              <a:t>What inferences or general conclusions can you draw from your analysis?</a:t>
            </a:r>
            <a:endParaRPr lang="en-US" dirty="0">
              <a:latin typeface="Lato" charset="0"/>
            </a:endParaRPr>
          </a:p>
        </p:txBody>
      </p:sp>
      <p:sp>
        <p:nvSpPr>
          <p:cNvPr id="17" name="Google Shape;259;p27"/>
          <p:cNvSpPr/>
          <p:nvPr/>
        </p:nvSpPr>
        <p:spPr>
          <a:xfrm>
            <a:off x="5712984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Lato" charset="0"/>
              </a:rPr>
              <a:t>What inferences or general conclusions can you draw from your analysis?</a:t>
            </a:r>
            <a:endParaRPr lang="en-US" dirty="0">
              <a:latin typeface="Lato" charset="0"/>
            </a:endParaRPr>
          </a:p>
        </p:txBody>
      </p:sp>
      <p:sp>
        <p:nvSpPr>
          <p:cNvPr id="18" name="Google Shape;258;p27"/>
          <p:cNvSpPr/>
          <p:nvPr/>
        </p:nvSpPr>
        <p:spPr>
          <a:xfrm>
            <a:off x="906822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Lato" charset="0"/>
              </a:rPr>
              <a:t>We confirm our hypothesis that there is significant unmet need to help retail investors gain exposure to impact investing</a:t>
            </a:r>
            <a:endParaRPr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Google Shape;258;p27"/>
          <p:cNvSpPr/>
          <p:nvPr/>
        </p:nvSpPr>
        <p:spPr>
          <a:xfrm>
            <a:off x="906822" y="3291017"/>
            <a:ext cx="2286000" cy="1554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Lato" charset="0"/>
              </a:rPr>
              <a:t>Combine financial planning with ESG portfolio construction to help investors track investment goals as well as how they are impacting the world</a:t>
            </a:r>
            <a:endParaRPr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0" name="Google Shape;259;p27"/>
          <p:cNvSpPr/>
          <p:nvPr/>
        </p:nvSpPr>
        <p:spPr>
          <a:xfrm>
            <a:off x="3313610" y="3291017"/>
            <a:ext cx="2286000" cy="1554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Lato" charset="0"/>
              </a:rPr>
              <a:t>Visualization to help investors directly track how the US is performing on core ESG issues makes the mission more relevant and personal to the investors</a:t>
            </a:r>
            <a:endParaRPr lang="en-US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1" name="Google Shape;259;p27"/>
          <p:cNvSpPr/>
          <p:nvPr/>
        </p:nvSpPr>
        <p:spPr>
          <a:xfrm>
            <a:off x="5720398" y="3291017"/>
            <a:ext cx="2286000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Lato" charset="0"/>
              </a:rPr>
              <a:t>We need to continue to enhance ESG investment framework and expand ESG investment options to retail investors</a:t>
            </a:r>
            <a:endParaRPr lang="en-US" dirty="0">
              <a:solidFill>
                <a:schemeClr val="bg1"/>
              </a:solidFill>
              <a:latin typeface="Lat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06" y="622090"/>
            <a:ext cx="6745770" cy="434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99758">
            <a:off x="3210431" y="586537"/>
            <a:ext cx="3164377" cy="66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body" idx="4294967295"/>
          </p:nvPr>
        </p:nvSpPr>
        <p:spPr>
          <a:xfrm>
            <a:off x="1878257" y="1795794"/>
            <a:ext cx="5219463" cy="272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b="1" dirty="0">
                <a:solidFill>
                  <a:schemeClr val="dk1"/>
                </a:solidFill>
              </a:rPr>
              <a:t>Unexpected </a:t>
            </a:r>
            <a:r>
              <a:rPr lang="en" b="1" dirty="0" smtClean="0">
                <a:solidFill>
                  <a:schemeClr val="dk1"/>
                </a:solidFill>
              </a:rPr>
              <a:t>difficulties</a:t>
            </a:r>
            <a:endParaRPr lang="en" dirty="0"/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Wingdings" pitchFamily="2" charset="2"/>
              <a:buChar char="Ø"/>
            </a:pPr>
            <a:r>
              <a:rPr lang="en" dirty="0" smtClean="0">
                <a:solidFill>
                  <a:schemeClr val="bg2">
                    <a:lumMod val="25000"/>
                  </a:schemeClr>
                </a:solidFill>
              </a:rPr>
              <a:t>Lack of free high-quality ESG data, especially at the company level</a:t>
            </a: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lvl="0" indent="-311150" algn="l" rtl="0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b="1" dirty="0" smtClean="0">
                <a:solidFill>
                  <a:schemeClr val="dk1"/>
                </a:solidFill>
              </a:rPr>
              <a:t>If </a:t>
            </a:r>
            <a:r>
              <a:rPr lang="en" b="1" dirty="0">
                <a:solidFill>
                  <a:schemeClr val="dk1"/>
                </a:solidFill>
              </a:rPr>
              <a:t>we had more </a:t>
            </a:r>
            <a:r>
              <a:rPr lang="en" b="1" dirty="0" smtClean="0">
                <a:solidFill>
                  <a:schemeClr val="dk1"/>
                </a:solidFill>
              </a:rPr>
              <a:t>time</a:t>
            </a: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</a:t>
            </a:r>
            <a:r>
              <a:rPr lang="en" dirty="0" smtClean="0">
                <a:solidFill>
                  <a:schemeClr val="bg2">
                    <a:lumMod val="25000"/>
                  </a:schemeClr>
                </a:solidFill>
              </a:rPr>
              <a:t>e would consider analyzing company ESG scores (European companies are required to report) and 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 correlation to their financial performance</a:t>
            </a:r>
            <a:endParaRPr lang="e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</a:t>
            </a:r>
            <a:r>
              <a:rPr lang="en" dirty="0" smtClean="0">
                <a:solidFill>
                  <a:schemeClr val="bg2">
                    <a:lumMod val="25000"/>
                  </a:schemeClr>
                </a:solidFill>
              </a:rPr>
              <a:t>e would consider using Alpaca to integrate trading capabilties: one-stop app to combine personal planning, design ESG portfolio, track ESG impact, as well as execute trades</a:t>
            </a: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" dirty="0" smtClean="0">
                <a:solidFill>
                  <a:schemeClr val="bg2">
                    <a:lumMod val="25000"/>
                  </a:schemeClr>
                </a:solidFill>
              </a:rPr>
              <a:t>dd </a:t>
            </a:r>
            <a:r>
              <a:rPr lang="en" dirty="0" smtClean="0">
                <a:solidFill>
                  <a:schemeClr val="bg2">
                    <a:lumMod val="25000"/>
                  </a:schemeClr>
                </a:solidFill>
              </a:rPr>
              <a:t>options to publish investors’ ESG stories direcly into their preferred socail media apps (postive reinforcemnet from friends and families)</a:t>
            </a:r>
            <a:endParaRPr lang="en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925569" y="846368"/>
            <a:ext cx="3651221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Retro</a:t>
            </a:r>
            <a:endParaRPr sz="3000" b="1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426600" y="1753500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Q&amp;A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Lato"/>
              </a:rPr>
              <a:t>Executive Summary</a:t>
            </a:r>
            <a:endParaRPr lang="en-US" dirty="0">
              <a:sym typeface="Lat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Impact Investing, aka Sustainable/Responsible/ESG Investing, seeks to deliver competitive financial returns while driving positive environmental, social and governance (ESG) outcomes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Impact investing is gaining significant momentum among asset managers, but very few outlets exist to address retail needs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Our mission is to develop an investing tool to democratize impact investing: </a:t>
            </a:r>
            <a:r>
              <a:rPr lang="en-US" dirty="0" err="1" smtClean="0"/>
              <a:t>Mission.me</a:t>
            </a:r>
            <a:endParaRPr lang="en-US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To achieve this goal, we need to find objective parameters to measure US ESG performance, and identify investment ideas to help investors incorporate these ESG missions into their investment strategies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We were able to build a successful MVP that provides an effective and easy-to-use framework and user-friendly visualization tool to help investors vet investment ideas and build ESG portfolios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5"/>
          <p:cNvGrpSpPr/>
          <p:nvPr/>
        </p:nvGrpSpPr>
        <p:grpSpPr>
          <a:xfrm>
            <a:off x="4734784" y="169802"/>
            <a:ext cx="3429120" cy="1752243"/>
            <a:chOff x="6410035" y="427445"/>
            <a:chExt cx="2212050" cy="2504994"/>
          </a:xfrm>
        </p:grpSpPr>
        <p:pic>
          <p:nvPicPr>
            <p:cNvPr id="149" name="Google Shape;14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1003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 txBox="1"/>
            <p:nvPr/>
          </p:nvSpPr>
          <p:spPr>
            <a:xfrm>
              <a:off x="655156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latin typeface="Lato"/>
                  <a:ea typeface="Lato"/>
                  <a:cs typeface="Lato"/>
                  <a:sym typeface="Lato"/>
                </a:rPr>
                <a:t>Meet Taylor</a:t>
              </a:r>
              <a:r>
                <a:rPr lang="en" sz="2600" dirty="0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6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Age: 25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Pronouns: she/her/hers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Top ESG issue on her mind: Environment</a:t>
              </a:r>
              <a:endParaRPr sz="1200" b="1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1" name="Google Shape;151;p15"/>
          <p:cNvSpPr txBox="1"/>
          <p:nvPr/>
        </p:nvSpPr>
        <p:spPr>
          <a:xfrm>
            <a:off x="5063125" y="2030925"/>
            <a:ext cx="37707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Saving for a dream vacation in Spring 2022, she’s comfortable with equity ETF exposure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she            Mission.me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always knew I wanted to do something positive but I didn’t really have a top ESG issue until I used the app. I love that the app shows me how US is performing against other countries on a variety of ESG indicators and that was when I realized I most care about the environment. 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use the app to see how I’m tracking towards my financial goal, and at the same time, what percentage of my investments is in companies helping reduce CO2 emissions.”</a:t>
            </a:r>
            <a:endParaRPr sz="1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sz="800" i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670050" y="2788375"/>
            <a:ext cx="234300" cy="1809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150" y="348275"/>
            <a:ext cx="1111425" cy="1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6"/>
          <p:cNvGrpSpPr/>
          <p:nvPr/>
        </p:nvGrpSpPr>
        <p:grpSpPr>
          <a:xfrm>
            <a:off x="4728351" y="170762"/>
            <a:ext cx="4059996" cy="1824888"/>
            <a:chOff x="6410035" y="427445"/>
            <a:chExt cx="2212050" cy="2504994"/>
          </a:xfrm>
        </p:grpSpPr>
        <p:pic>
          <p:nvPicPr>
            <p:cNvPr id="161" name="Google Shape;16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1003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6"/>
            <p:cNvSpPr txBox="1"/>
            <p:nvPr/>
          </p:nvSpPr>
          <p:spPr>
            <a:xfrm>
              <a:off x="655156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latin typeface="Lato"/>
                  <a:ea typeface="Lato"/>
                  <a:cs typeface="Lato"/>
                  <a:sym typeface="Lato"/>
                </a:rPr>
                <a:t>Meet Adam</a:t>
              </a:r>
              <a:endParaRPr sz="26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Age: 35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Pronouns: they/them/their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Lato"/>
                  <a:ea typeface="Lato"/>
                  <a:cs typeface="Lato"/>
                  <a:sym typeface="Lato"/>
                </a:rPr>
                <a:t>Top ESG issue on their mind: healthcare, diversity</a:t>
              </a:r>
              <a:endParaRPr sz="1200" b="1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3" name="Google Shape;163;p16"/>
          <p:cNvSpPr txBox="1"/>
          <p:nvPr/>
        </p:nvSpPr>
        <p:spPr>
          <a:xfrm>
            <a:off x="4915800" y="2183325"/>
            <a:ext cx="37905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just welcomed their first child and is looking to start saving for the child’s education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they            Mission.me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can use the app to simulate my investment performance so I can visualize how this is tracking against my son’s expected education expenses. I also feel really good that it shows me a snapshot of how my investment is helping with causes to improve healthcare and diversity.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only I’m saving for my son’s future, I’m also helping build a better world for his generation.”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sz="800" i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598125" y="2962513"/>
            <a:ext cx="234300" cy="1809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025" y="298850"/>
            <a:ext cx="1243150" cy="11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Lato"/>
              </a:rPr>
              <a:t>Questions &amp; Data</a:t>
            </a:r>
            <a:endParaRPr lang="en-US">
              <a:sym typeface="Lato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How do we find an objective way of measuring progress on ESG issues in the U.S.?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/>
              <a:t>World Bank Sovereign ESG database </a:t>
            </a:r>
            <a:r>
              <a:rPr lang="en-US" sz="1200" dirty="0" smtClean="0">
                <a:hlinkClick r:id="rId3"/>
              </a:rPr>
              <a:t>https://datatopics.worldbank.org/esg</a:t>
            </a:r>
            <a:r>
              <a:rPr lang="en-US" sz="1200" dirty="0" smtClean="0"/>
              <a:t>/ comprises of 67 indicators across 17 themes from three ESG pillars, which provides a transparent and balanced way of tracking ESG progress and is widely adopted by policy makers and institutional investors</a:t>
            </a:r>
          </a:p>
          <a:p>
            <a:pPr marL="48895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How do we find actionable ESG investment ideas for investors?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/>
              <a:t>As passive investing is largely embraced by retail investors, we limited our scope to ETF investments 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>
                <a:hlinkClick r:id="rId4"/>
              </a:rPr>
              <a:t>https://etfdb.com/esg-investing/</a:t>
            </a:r>
            <a:r>
              <a:rPr lang="en-US" sz="1200" dirty="0" smtClean="0"/>
              <a:t> has a comprehensive list of ETFs across 35 ESG themes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/>
              <a:t>We also added a few other ETFs (such as healthcare, biotech) that invest in companies to improve various ESG indicators</a:t>
            </a:r>
          </a:p>
          <a:p>
            <a:pPr marL="94615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/>
              <a:t>We used Google Finance to retrieve financial performance of the ETFs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Lato"/>
              </a:rPr>
              <a:t>Data Preparation</a:t>
            </a:r>
            <a:endParaRPr lang="en-US" dirty="0">
              <a:sym typeface="Lato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973712" y="1142279"/>
            <a:ext cx="3613150" cy="37957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/>
          <a:p>
            <a:pPr lvl="0" algn="ctr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rgbClr val="00B050"/>
                </a:solidFill>
              </a:rPr>
              <a:t>ESG Data</a:t>
            </a:r>
          </a:p>
          <a:p>
            <a:pPr lvl="0">
              <a:lnSpc>
                <a:spcPct val="100000"/>
              </a:lnSpc>
              <a:buNone/>
            </a:pPr>
            <a:endParaRPr lang="en-US" sz="1000" dirty="0" smtClean="0"/>
          </a:p>
          <a:p>
            <a:pPr lvl="0">
              <a:lnSpc>
                <a:spcPct val="100000"/>
              </a:lnSpc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Exploration and cleanup process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Imported data as </a:t>
            </a:r>
            <a:r>
              <a:rPr lang="en-US" sz="1000" dirty="0" err="1" smtClean="0">
                <a:solidFill>
                  <a:schemeClr val="tx1"/>
                </a:solidFill>
              </a:rPr>
              <a:t>csv</a:t>
            </a:r>
            <a:endParaRPr lang="en-US" sz="1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Countries: we chose a list of 50 countries (OECD + select emerging markets countries) for comp analysis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Indicators: we selected 10 ESG indicators for a deep dive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i="1" dirty="0" smtClean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We were pleasantly surprised to discover the quality and scope of ESG issues this database covers</a:t>
            </a:r>
          </a:p>
          <a:p>
            <a:pPr lvl="0">
              <a:lnSpc>
                <a:spcPct val="100000"/>
              </a:lnSpc>
              <a:buNone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1000" i="1" dirty="0" smtClean="0">
                <a:solidFill>
                  <a:schemeClr val="tx1"/>
                </a:solidFill>
              </a:rPr>
              <a:t>Discuss any problems that arose after exploring the data, and how you resolved them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Missing data: we only chose indicators with relatively complete data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Some of the ESG indicators didn’t apply to developed countries, which were omitted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1100" dirty="0" smtClean="0"/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123453" y="1142767"/>
            <a:ext cx="3613305" cy="3795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ETF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Exploration and cleanup process</a:t>
            </a: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Imported data as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csv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Grouped ETFs under various ESG themes</a:t>
            </a:r>
          </a:p>
          <a:p>
            <a:pPr marL="457200" marR="0" lvl="1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Discuss insights you had while exploring the data that you didn't anticipate</a:t>
            </a: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Financial performances of ESG ETFs vary, many of them didn’t outperform the S&amp;P index</a:t>
            </a: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Discuss any problems that arose after exploring the data, and how you resolved them.</a:t>
            </a:r>
          </a:p>
          <a:p>
            <a:pPr marL="457200" marR="0" lvl="1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While there are a lot of ESG-themed investments, there are still some main ESG issues that we couldn’t find actionable ETFs to address (such as income inequality). This shows the limitation of only considering ETF investments</a:t>
            </a:r>
          </a:p>
          <a:p>
            <a:pPr marL="457200" marR="0" lvl="1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The ETF database shows % of an ETF’s exposure to address ESG issues but no due diligence  on whether portfolio holdings might cause other ESG risk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Lato"/>
              </a:rPr>
              <a:t>Data Preparation (cont’d)</a:t>
            </a:r>
            <a:endParaRPr lang="en-US">
              <a:sym typeface="Lato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Present and discuss interesting figures developed during exploration, ideally with the help of </a:t>
            </a:r>
            <a:r>
              <a:rPr lang="en-US" dirty="0" err="1" smtClean="0"/>
              <a:t>Jupyter</a:t>
            </a:r>
            <a:r>
              <a:rPr lang="en-US" dirty="0" smtClean="0"/>
              <a:t> Notebook (can we add a few plots here?)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4294967295"/>
          </p:nvPr>
        </p:nvSpPr>
        <p:spPr>
          <a:xfrm>
            <a:off x="79084" y="1612403"/>
            <a:ext cx="1282631" cy="5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 dirty="0" smtClean="0"/>
              <a:t>Trends of US ESG indictors over time</a:t>
            </a:r>
            <a:endParaRPr sz="1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4294967295"/>
          </p:nvPr>
        </p:nvSpPr>
        <p:spPr>
          <a:xfrm>
            <a:off x="622804" y="3808799"/>
            <a:ext cx="1467983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/>
              <a:t>US relative performance to other countries</a:t>
            </a:r>
            <a:endParaRPr sz="1000" dirty="0"/>
          </a:p>
        </p:txBody>
      </p:sp>
      <p:graphicFrame>
        <p:nvGraphicFramePr>
          <p:cNvPr id="191" name="Google Shape;191;p20"/>
          <p:cNvGraphicFramePr/>
          <p:nvPr/>
        </p:nvGraphicFramePr>
        <p:xfrm>
          <a:off x="323100" y="2638604"/>
          <a:ext cx="8522700" cy="719125"/>
        </p:xfrm>
        <a:graphic>
          <a:graphicData uri="http://schemas.openxmlformats.org/drawingml/2006/table">
            <a:tbl>
              <a:tblPr>
                <a:noFill/>
                <a:tableStyleId>{2DECFB97-4ADB-4278-A55D-5F3ADE5D093F}</a:tableStyleId>
              </a:tblPr>
              <a:tblGrid>
                <a:gridCol w="710225"/>
                <a:gridCol w="710225"/>
                <a:gridCol w="710225"/>
                <a:gridCol w="212813"/>
                <a:gridCol w="1207637"/>
                <a:gridCol w="710225"/>
                <a:gridCol w="710225"/>
                <a:gridCol w="710225"/>
                <a:gridCol w="593400"/>
                <a:gridCol w="1168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</a:rPr>
                        <a:t>ESG Indicators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</a:rPr>
                        <a:t>ETFs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Portfolio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2" name="Google Shape;192;p20"/>
          <p:cNvCxnSpPr/>
          <p:nvPr/>
        </p:nvCxnSpPr>
        <p:spPr>
          <a:xfrm rot="10800000">
            <a:off x="720399" y="2267904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1356795" y="3367647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4077850" y="2267903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443440" y="3367647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194;p20"/>
          <p:cNvSpPr txBox="1">
            <a:spLocks/>
          </p:cNvSpPr>
          <p:nvPr/>
        </p:nvSpPr>
        <p:spPr>
          <a:xfrm>
            <a:off x="1533974" y="1530860"/>
            <a:ext cx="139217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Visualization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of country performance in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Map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plot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Google Shape;192;p20"/>
          <p:cNvCxnSpPr/>
          <p:nvPr/>
        </p:nvCxnSpPr>
        <p:spPr>
          <a:xfrm rot="10800000">
            <a:off x="2230061" y="2267903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Google Shape;196;p20"/>
          <p:cNvSpPr txBox="1">
            <a:spLocks/>
          </p:cNvSpPr>
          <p:nvPr/>
        </p:nvSpPr>
        <p:spPr>
          <a:xfrm>
            <a:off x="4860348" y="3808799"/>
            <a:ext cx="1467983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Ranking of ETFs for each ESG theme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94;p20"/>
          <p:cNvSpPr txBox="1">
            <a:spLocks/>
          </p:cNvSpPr>
          <p:nvPr/>
        </p:nvSpPr>
        <p:spPr>
          <a:xfrm>
            <a:off x="3381764" y="1530860"/>
            <a:ext cx="139217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Monte Carlo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simulation of future performances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" name="Google Shape;203;p20"/>
          <p:cNvCxnSpPr/>
          <p:nvPr/>
        </p:nvCxnSpPr>
        <p:spPr>
          <a:xfrm>
            <a:off x="5594339" y="3367647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96;p20"/>
          <p:cNvSpPr txBox="1">
            <a:spLocks/>
          </p:cNvSpPr>
          <p:nvPr/>
        </p:nvSpPr>
        <p:spPr>
          <a:xfrm>
            <a:off x="2709449" y="3808799"/>
            <a:ext cx="1467983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Performance of ETFs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(std, sharp ratio)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" name="Google Shape;202;p20"/>
          <p:cNvCxnSpPr/>
          <p:nvPr/>
        </p:nvCxnSpPr>
        <p:spPr>
          <a:xfrm rot="10800000">
            <a:off x="7648129" y="2267903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94;p20"/>
          <p:cNvSpPr txBox="1">
            <a:spLocks/>
          </p:cNvSpPr>
          <p:nvPr/>
        </p:nvSpPr>
        <p:spPr>
          <a:xfrm>
            <a:off x="6952043" y="1612403"/>
            <a:ext cx="139217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Construction of ESG model portfolio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Lato"/>
              </a:rPr>
              <a:t>Data Analysis</a:t>
            </a:r>
            <a:endParaRPr lang="en-US">
              <a:sym typeface="Lato"/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Arial"/>
              </a:rPr>
              <a:t>Present and discuss interesting figures developed during analysis, ideally with the help of </a:t>
            </a:r>
            <a:r>
              <a:rPr lang="en-US" dirty="0" err="1" smtClean="0">
                <a:sym typeface="Arial"/>
              </a:rPr>
              <a:t>Jupyter</a:t>
            </a:r>
            <a:r>
              <a:rPr lang="en-US" dirty="0" smtClean="0">
                <a:sym typeface="Arial"/>
              </a:rPr>
              <a:t> Notebook (copy examples of visualization here)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1132</Words>
  <Application>Microsoft Office PowerPoint</Application>
  <PresentationFormat>On-screen Show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Lato</vt:lpstr>
      <vt:lpstr>Raleway</vt:lpstr>
      <vt:lpstr>Wingdings</vt:lpstr>
      <vt:lpstr>Focus</vt:lpstr>
      <vt:lpstr>Mission.me</vt:lpstr>
      <vt:lpstr>Executive Summary</vt:lpstr>
      <vt:lpstr>Slide 3</vt:lpstr>
      <vt:lpstr>Slide 4</vt:lpstr>
      <vt:lpstr>Questions &amp; Data</vt:lpstr>
      <vt:lpstr>Data Preparation</vt:lpstr>
      <vt:lpstr>Data Preparation (cont’d)</vt:lpstr>
      <vt:lpstr>Data Analysis</vt:lpstr>
      <vt:lpstr>Data Analysis</vt:lpstr>
      <vt:lpstr>Summary</vt:lpstr>
      <vt:lpstr>Slide 11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Mission.me</dc:title>
  <cp:lastModifiedBy>S Li</cp:lastModifiedBy>
  <cp:revision>23</cp:revision>
  <dcterms:modified xsi:type="dcterms:W3CDTF">2020-11-05T03:49:38Z</dcterms:modified>
</cp:coreProperties>
</file>