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70" r:id="rId3"/>
    <p:sldId id="308" r:id="rId4"/>
    <p:sldId id="309" r:id="rId5"/>
    <p:sldId id="310" r:id="rId6"/>
    <p:sldId id="312" r:id="rId7"/>
    <p:sldId id="313" r:id="rId8"/>
    <p:sldId id="314" r:id="rId9"/>
    <p:sldId id="277" r:id="rId10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78E"/>
    <a:srgbClr val="FFFFFF"/>
    <a:srgbClr val="48BFE0"/>
    <a:srgbClr val="79C8EF"/>
    <a:srgbClr val="BDD8E5"/>
    <a:srgbClr val="C3CFE5"/>
    <a:srgbClr val="00A0F0"/>
    <a:srgbClr val="577283"/>
    <a:srgbClr val="567284"/>
    <a:srgbClr val="007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2631" autoAdjust="0"/>
  </p:normalViewPr>
  <p:slideViewPr>
    <p:cSldViewPr>
      <p:cViewPr>
        <p:scale>
          <a:sx n="126" d="100"/>
          <a:sy n="126" d="100"/>
        </p:scale>
        <p:origin x="1520" y="648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F738-F8C1-4490-BFD1-DE9468B78C05}" type="datetimeFigureOut">
              <a:rPr lang="zh-CN" altLang="en-US" smtClean="0"/>
              <a:t>15/11/1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F45E8-434F-495F-9B67-04103ECBE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4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7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9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4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3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1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1775357"/>
            <a:ext cx="64770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190500"/>
            <a:ext cx="17145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90500"/>
            <a:ext cx="50165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28" y="3672420"/>
            <a:ext cx="6477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11251"/>
            <a:ext cx="33655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111251"/>
            <a:ext cx="33655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857" y="1279261"/>
            <a:ext cx="3368146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7" y="1812396"/>
            <a:ext cx="336814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2" y="227542"/>
            <a:ext cx="2506928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208" y="227543"/>
            <a:ext cx="425979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2" y="1195919"/>
            <a:ext cx="2506928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573" y="4472782"/>
            <a:ext cx="4572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03500" y="5296961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6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44" y="1777380"/>
            <a:ext cx="7620000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51300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Compiler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Project</a:t>
            </a:r>
            <a:endParaRPr lang="zh-CN" altLang="en-US" sz="32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0716" y="3696335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Zuoming Li</a:t>
            </a:r>
          </a:p>
          <a:p>
            <a:pPr algn="ctr"/>
            <a:r>
              <a:rPr lang="en-US" altLang="zh-CN" sz="2200" b="1" spc="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Xueyin</a:t>
            </a:r>
            <a:r>
              <a:rPr lang="zh-CN" altLang="en-US" sz="2200" b="1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 </a:t>
            </a:r>
            <a:r>
              <a:rPr lang="en-US" altLang="zh-CN" sz="2200" b="1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Wang</a:t>
            </a:r>
            <a:endParaRPr lang="en-US" sz="2200" b="1" spc="200" dirty="0">
              <a:solidFill>
                <a:schemeClr val="tx1">
                  <a:lumMod val="65000"/>
                  <a:lumOff val="35000"/>
                </a:schemeClr>
              </a:solidFill>
              <a:latin typeface="Lucida Calligraphy" panose="03010101010101010101" pitchFamily="66" charset="0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1688" y="651674"/>
            <a:ext cx="5904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Mid-term</a:t>
            </a:r>
            <a:r>
              <a:rPr lang="zh-CN" altLang="en-US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 </a:t>
            </a:r>
            <a:r>
              <a:rPr lang="en-US" altLang="zh-CN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Presentation</a:t>
            </a:r>
            <a:endParaRPr lang="en-US" sz="2200" spc="200" dirty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  <a:ea typeface="微软雅黑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9368" y="4657700"/>
            <a:ext cx="4569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aaaeeeo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/51300-compiler</a:t>
            </a:r>
          </a:p>
        </p:txBody>
      </p:sp>
    </p:spTree>
    <p:extLst>
      <p:ext uri="{BB962C8B-B14F-4D97-AF65-F5344CB8AC3E}">
        <p14:creationId xmlns:p14="http://schemas.microsoft.com/office/powerpoint/2010/main" val="42777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"/>
    </mc:Choice>
    <mc:Fallback xmlns="">
      <p:transition spd="slow" advTm="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05440"/>
            <a:ext cx="7131279" cy="496855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7114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副标题 1"/>
          <p:cNvSpPr txBox="1">
            <a:spLocks noGrp="1"/>
          </p:cNvSpPr>
          <p:nvPr>
            <p:ph type="subTitle" idx="4294967295"/>
          </p:nvPr>
        </p:nvSpPr>
        <p:spPr>
          <a:xfrm>
            <a:off x="363867" y="644672"/>
            <a:ext cx="6817770" cy="4853051"/>
          </a:xfrm>
        </p:spPr>
        <p:txBody>
          <a:bodyPr>
            <a:normAutofit fontScale="85000" lnSpcReduction="10000"/>
          </a:bodyPr>
          <a:lstStyle/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Assumption: Exactly </a:t>
            </a:r>
            <a:r>
              <a:rPr lang="en-US" dirty="0" err="1">
                <a:latin typeface="Times New Roman" pitchFamily="18"/>
                <a:cs typeface="Times New Roman" pitchFamily="18"/>
              </a:rPr>
              <a:t>file.y</a:t>
            </a:r>
            <a:r>
              <a:rPr lang="en-US" dirty="0">
                <a:latin typeface="Times New Roman" pitchFamily="18"/>
                <a:cs typeface="Times New Roman" pitchFamily="18"/>
              </a:rPr>
              <a:t> code grammar</a:t>
            </a:r>
          </a:p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Generating </a:t>
            </a:r>
            <a:r>
              <a:rPr lang="en-US" dirty="0" err="1">
                <a:latin typeface="Times New Roman" pitchFamily="18"/>
                <a:cs typeface="Times New Roman" pitchFamily="18"/>
              </a:rPr>
              <a:t>assambly</a:t>
            </a:r>
            <a:r>
              <a:rPr lang="en-US" dirty="0">
                <a:latin typeface="Times New Roman" pitchFamily="18"/>
                <a:cs typeface="Times New Roman" pitchFamily="18"/>
              </a:rPr>
              <a:t> code</a:t>
            </a:r>
          </a:p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Target architecture: </a:t>
            </a:r>
            <a:r>
              <a:rPr lang="en-US" dirty="0" err="1">
                <a:latin typeface="Times New Roman" pitchFamily="18"/>
                <a:cs typeface="Times New Roman" pitchFamily="18"/>
              </a:rPr>
              <a:t>c++</a:t>
            </a:r>
            <a:r>
              <a:rPr lang="en-US" dirty="0">
                <a:latin typeface="Times New Roman" pitchFamily="18"/>
                <a:cs typeface="Times New Roman" pitchFamily="18"/>
              </a:rPr>
              <a:t>, flex, bison</a:t>
            </a:r>
          </a:p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Group task:</a:t>
            </a:r>
          </a:p>
          <a:p>
            <a:pPr marL="0" lvl="2" indent="0" hangingPunct="0">
              <a:lnSpc>
                <a:spcPct val="150000"/>
              </a:lnSpc>
              <a:buNone/>
            </a:pPr>
            <a:r>
              <a:rPr lang="en-US" sz="3200" dirty="0">
                <a:latin typeface="Times New Roman" pitchFamily="18"/>
                <a:cs typeface="Times New Roman" pitchFamily="18"/>
              </a:rPr>
              <a:t>	</a:t>
            </a:r>
            <a:r>
              <a:rPr lang="en-US" sz="3200" dirty="0" err="1">
                <a:latin typeface="Times New Roman" pitchFamily="18"/>
                <a:cs typeface="Times New Roman" pitchFamily="18"/>
              </a:rPr>
              <a:t>Zuoming</a:t>
            </a:r>
            <a:r>
              <a:rPr lang="en-US" sz="3200" dirty="0">
                <a:latin typeface="Times New Roman" pitchFamily="18"/>
                <a:cs typeface="Times New Roman" pitchFamily="18"/>
              </a:rPr>
              <a:t> Li — Symbol Table</a:t>
            </a:r>
          </a:p>
          <a:p>
            <a:pPr marL="0" lvl="2" indent="0" hangingPunct="0">
              <a:lnSpc>
                <a:spcPct val="150000"/>
              </a:lnSpc>
              <a:buNone/>
            </a:pPr>
            <a:r>
              <a:rPr lang="en-US" sz="3200" dirty="0">
                <a:latin typeface="Times New Roman" pitchFamily="18"/>
                <a:cs typeface="Times New Roman" pitchFamily="18"/>
              </a:rPr>
              <a:t>	Xueyin Wang — Action in grammar file</a:t>
            </a:r>
          </a:p>
          <a:p>
            <a:pPr marL="0" lvl="2" indent="0" hangingPunct="0">
              <a:lnSpc>
                <a:spcPct val="150000"/>
              </a:lnSpc>
              <a:buNone/>
            </a:pPr>
            <a:r>
              <a:rPr lang="en-US" sz="3200" dirty="0">
                <a:latin typeface="Times New Roman" pitchFamily="18"/>
                <a:cs typeface="Times New Roman" pitchFamily="18"/>
              </a:rPr>
              <a:t>	Co-work —  .</a:t>
            </a:r>
            <a:r>
              <a:rPr lang="en-US" sz="3200" dirty="0" err="1">
                <a:latin typeface="Times New Roman" pitchFamily="18"/>
                <a:cs typeface="Times New Roman" pitchFamily="18"/>
              </a:rPr>
              <a:t>lex</a:t>
            </a:r>
            <a:r>
              <a:rPr lang="en-US" sz="3200" dirty="0">
                <a:latin typeface="Times New Roman" pitchFamily="18"/>
                <a:cs typeface="Times New Roman" pitchFamily="18"/>
              </a:rPr>
              <a:t>, AST nodes in .h file</a:t>
            </a:r>
          </a:p>
        </p:txBody>
      </p:sp>
    </p:spTree>
    <p:extLst>
      <p:ext uri="{BB962C8B-B14F-4D97-AF65-F5344CB8AC3E}">
        <p14:creationId xmlns:p14="http://schemas.microsoft.com/office/powerpoint/2010/main" val="25055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1" animBg="1"/>
      <p:bldP spid="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7114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0" y="553244"/>
            <a:ext cx="7059271" cy="51299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13" y="585891"/>
            <a:ext cx="5412359" cy="4051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359" y="4657700"/>
            <a:ext cx="6024065" cy="10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325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05440"/>
            <a:ext cx="7131279" cy="506037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17712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353616" y="627202"/>
            <a:ext cx="2070384" cy="4020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>
                <a:latin typeface="Times New Roman" pitchFamily="18"/>
                <a:cs typeface="Times New Roman" pitchFamily="18"/>
              </a:rPr>
              <a:t>Yystype</a:t>
            </a:r>
            <a:r>
              <a:rPr lang="en-US" sz="2800" b="1" dirty="0" smtClean="0">
                <a:latin typeface="Times New Roman" pitchFamily="18"/>
                <a:cs typeface="Times New Roman" pitchFamily="18"/>
              </a:rPr>
              <a:t>:</a:t>
            </a:r>
            <a:endParaRPr lang="en-US" sz="2800" b="1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501192" y="1002791"/>
            <a:ext cx="4532944" cy="12879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zh-CN"/>
            </a:defPPr>
            <a:lvl1pPr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 i="0" u="none" strike="noStrike" cap="none" spc="0" baseline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defRPr>
            </a:lvl1pPr>
          </a:lstStyle>
          <a:p>
            <a:r>
              <a:rPr lang="nl-NL" sz="2100" dirty="0"/>
              <a:t>%</a:t>
            </a:r>
            <a:r>
              <a:rPr lang="nl-NL" sz="2100" dirty="0" err="1"/>
              <a:t>union</a:t>
            </a:r>
            <a:r>
              <a:rPr lang="nl-NL" sz="2100" dirty="0"/>
              <a:t> {    </a:t>
            </a:r>
          </a:p>
          <a:p>
            <a:r>
              <a:rPr lang="nl-NL" sz="2100" dirty="0"/>
              <a:t>	int </a:t>
            </a:r>
            <a:r>
              <a:rPr lang="nl-NL" sz="2100" dirty="0" err="1"/>
              <a:t>u_i</a:t>
            </a:r>
            <a:r>
              <a:rPr lang="nl-NL" sz="2100" dirty="0"/>
              <a:t>;    </a:t>
            </a:r>
          </a:p>
          <a:p>
            <a:r>
              <a:rPr lang="nl-NL" sz="2100" dirty="0"/>
              <a:t>	Node *</a:t>
            </a:r>
            <a:r>
              <a:rPr lang="nl-NL" sz="2100" dirty="0" err="1"/>
              <a:t>u_node</a:t>
            </a:r>
            <a:r>
              <a:rPr lang="nl-NL" sz="2100" dirty="0"/>
              <a:t>;    </a:t>
            </a:r>
          </a:p>
          <a:p>
            <a:r>
              <a:rPr lang="nl-NL" sz="2100" dirty="0"/>
              <a:t>	vector&lt;Node*&gt;* </a:t>
            </a:r>
            <a:r>
              <a:rPr lang="nl-NL" sz="2100" dirty="0" err="1"/>
              <a:t>u_list</a:t>
            </a:r>
            <a:r>
              <a:rPr lang="nl-NL" sz="2100" dirty="0"/>
              <a:t>;}</a:t>
            </a:r>
          </a:p>
          <a:p>
            <a:endParaRPr lang="nl-NL" sz="2100" dirty="0"/>
          </a:p>
          <a:p>
            <a:endParaRPr lang="en-US" sz="2100" dirty="0"/>
          </a:p>
        </p:txBody>
      </p:sp>
      <p:sp>
        <p:nvSpPr>
          <p:cNvPr id="26" name="标题 1"/>
          <p:cNvSpPr txBox="1"/>
          <p:nvPr/>
        </p:nvSpPr>
        <p:spPr>
          <a:xfrm>
            <a:off x="441425" y="2290692"/>
            <a:ext cx="2070384" cy="4020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E.g. action:</a:t>
            </a:r>
          </a:p>
        </p:txBody>
      </p:sp>
      <p:sp>
        <p:nvSpPr>
          <p:cNvPr id="27" name="内容占位符 2"/>
          <p:cNvSpPr txBox="1"/>
          <p:nvPr/>
        </p:nvSpPr>
        <p:spPr>
          <a:xfrm>
            <a:off x="408903" y="2712395"/>
            <a:ext cx="6929489" cy="29534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expression_instruction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:            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expression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';' {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vector&lt;Node*&gt;*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= new vector&lt;Node*&gt;;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-&gt;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push_back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($1);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$$ = new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NInstruction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(T_EXPRESSION, *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); 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|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assignment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';' {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vector&lt;Node*&gt;*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= new vector&lt;Node*&gt;;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-&gt;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push_back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($1);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$$ = new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NInstruction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(T_EXPRESSION, *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); };</a:t>
            </a:r>
            <a:endParaRPr lang="en-US" sz="21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27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17712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1149" y="610771"/>
            <a:ext cx="5329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unordered_map</a:t>
            </a:r>
            <a:r>
              <a:rPr lang="en-US" b="1" dirty="0"/>
              <a:t>&lt;string, </a:t>
            </a:r>
            <a:r>
              <a:rPr lang="en-US" b="1" dirty="0" err="1"/>
              <a:t>int</a:t>
            </a:r>
            <a:r>
              <a:rPr lang="en-US" b="1" dirty="0"/>
              <a:t>&gt;</a:t>
            </a:r>
            <a:r>
              <a:rPr lang="zh-CN" altLang="en-US" b="1" dirty="0"/>
              <a:t> </a:t>
            </a:r>
            <a:r>
              <a:rPr lang="en-US" altLang="zh-CN" b="1" dirty="0"/>
              <a:t>table</a:t>
            </a:r>
            <a:r>
              <a:rPr lang="en-US" altLang="zh-CN" b="1" dirty="0" smtClean="0"/>
              <a:t>;</a:t>
            </a:r>
            <a:endParaRPr lang="zh-CN" altLang="en-US" b="1" dirty="0" smtClean="0"/>
          </a:p>
          <a:p>
            <a:r>
              <a:rPr lang="en-US" b="1" dirty="0" smtClean="0"/>
              <a:t>vector&lt; </a:t>
            </a:r>
            <a:r>
              <a:rPr lang="en-US" b="1" dirty="0" err="1" smtClean="0"/>
              <a:t>unordered_map</a:t>
            </a:r>
            <a:r>
              <a:rPr lang="en-US" b="1" dirty="0" smtClean="0"/>
              <a:t>&lt;string, </a:t>
            </a:r>
            <a:r>
              <a:rPr lang="en-US" b="1" dirty="0" err="1" smtClean="0"/>
              <a:t>int</a:t>
            </a:r>
            <a:r>
              <a:rPr lang="en-US" b="1" dirty="0" smtClean="0"/>
              <a:t>&gt;* &gt; </a:t>
            </a:r>
            <a:r>
              <a:rPr lang="en-US" b="1" dirty="0" err="1" smtClean="0"/>
              <a:t>symbolTable</a:t>
            </a:r>
            <a:r>
              <a:rPr lang="en-US" altLang="zh-CN" b="1" dirty="0" err="1" smtClean="0"/>
              <a:t>s</a:t>
            </a:r>
            <a:r>
              <a:rPr lang="en-US" b="1" dirty="0" smtClean="0"/>
              <a:t>;</a:t>
            </a:r>
            <a:endParaRPr lang="en-US" b="1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0" y="1461814"/>
            <a:ext cx="6400800" cy="4038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02" y="1576114"/>
            <a:ext cx="5473700" cy="381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" y="1774071"/>
            <a:ext cx="3251200" cy="28321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092" y="1562914"/>
            <a:ext cx="3708400" cy="3657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485" y="2482206"/>
            <a:ext cx="5461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6 3.33333E-6 L 0.13646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77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252627" y="2120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b="21318"/>
          <a:stretch/>
        </p:blipFill>
        <p:spPr>
          <a:xfrm>
            <a:off x="486800" y="594887"/>
            <a:ext cx="5638288" cy="5120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t="77299"/>
          <a:stretch/>
        </p:blipFill>
        <p:spPr>
          <a:xfrm>
            <a:off x="374010" y="1324146"/>
            <a:ext cx="6871030" cy="1800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125" y="3769111"/>
            <a:ext cx="3606800" cy="863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130" y="1900191"/>
            <a:ext cx="3695700" cy="1765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0" y="579577"/>
            <a:ext cx="4914900" cy="3746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079" y="2465863"/>
            <a:ext cx="5054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3.33333E-6 L 0.13375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0.5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3.33333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0.5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5 L 0 0.5 " pathEditMode="relative" rAng="0" ptsTypes="AA">
                                      <p:cBhvr>
                                        <p:cTn id="45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5 L 0 -4.44444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5 L 5E-6 0.5 " pathEditMode="relative" rAng="0" ptsTypes="AA">
                                      <p:cBhvr>
                                        <p:cTn id="5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5 L 5E-6 -4.44444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0.5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3.33333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0.5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3.33333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272209" y="2120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44" y="569400"/>
            <a:ext cx="4539122" cy="5145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b="50651"/>
          <a:stretch/>
        </p:blipFill>
        <p:spPr>
          <a:xfrm>
            <a:off x="0" y="795027"/>
            <a:ext cx="3887287" cy="46234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48999"/>
          <a:stretch/>
        </p:blipFill>
        <p:spPr>
          <a:xfrm>
            <a:off x="3862208" y="783264"/>
            <a:ext cx="3757792" cy="46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3.33333E-6 L 0.13375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05440"/>
            <a:ext cx="7131279" cy="4916356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298259" y="211965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97157" y="1129308"/>
            <a:ext cx="6624736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CN" sz="3200" dirty="0"/>
              <a:t>Compile</a:t>
            </a:r>
            <a:r>
              <a:rPr lang="zh-CN" altLang="en-US" sz="3200" dirty="0"/>
              <a:t> </a:t>
            </a:r>
            <a:r>
              <a:rPr lang="en-US" altLang="zh-CN" sz="3200" dirty="0"/>
              <a:t>multi-files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run</a:t>
            </a:r>
            <a:r>
              <a:rPr lang="zh-CN" altLang="en-US" sz="3200" dirty="0"/>
              <a:t> </a:t>
            </a:r>
            <a:r>
              <a:rPr lang="en-US" altLang="zh-CN" sz="3200" dirty="0"/>
              <a:t>all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test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cases</a:t>
            </a:r>
            <a:endParaRPr lang="zh-CN" altLang="en-US" sz="3200" dirty="0" smtClean="0"/>
          </a:p>
          <a:p>
            <a:endParaRPr lang="zh-CN" altLang="en-US" sz="3200" dirty="0"/>
          </a:p>
          <a:p>
            <a:r>
              <a:rPr lang="en-US" altLang="zh-CN" sz="3200" dirty="0"/>
              <a:t>Recover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some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errors</a:t>
            </a:r>
            <a:endParaRPr lang="zh-CN" altLang="en-US" sz="3200" dirty="0" smtClean="0"/>
          </a:p>
          <a:p>
            <a:endParaRPr lang="zh-CN" altLang="en-US" sz="3200" dirty="0"/>
          </a:p>
          <a:p>
            <a:r>
              <a:rPr lang="en-US" altLang="zh-CN" sz="3200" dirty="0"/>
              <a:t>Generate</a:t>
            </a:r>
            <a:r>
              <a:rPr lang="zh-CN" altLang="en-US" sz="3200" dirty="0"/>
              <a:t> </a:t>
            </a:r>
            <a:r>
              <a:rPr lang="en-US" sz="3200" dirty="0"/>
              <a:t>assembly code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abstract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syntax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tree</a:t>
            </a:r>
            <a:endParaRPr lang="zh-CN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32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6 3.33333E-6 L 0.13646 0.00111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0" grpId="1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161928" y="1777380"/>
            <a:ext cx="3744416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200" dirty="0" smtClean="0">
                <a:latin typeface="微软雅黑" pitchFamily="34" charset="-122"/>
                <a:ea typeface="微软雅黑" pitchFamily="34" charset="-122"/>
              </a:rPr>
              <a:t>51300</a:t>
            </a:r>
            <a:endParaRPr lang="zh-CN" altLang="en-US" sz="2400" spc="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spc="200" dirty="0" smtClean="0">
                <a:latin typeface="微软雅黑" pitchFamily="34" charset="-122"/>
                <a:ea typeface="微软雅黑" pitchFamily="34" charset="-122"/>
              </a:rPr>
              <a:t>Compiler</a:t>
            </a:r>
            <a:r>
              <a:rPr lang="zh-CN" altLang="en-US" sz="24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pc="200" dirty="0">
                <a:latin typeface="微软雅黑" pitchFamily="34" charset="-122"/>
                <a:ea typeface="微软雅黑" pitchFamily="34" charset="-122"/>
              </a:rPr>
              <a:t>Project</a:t>
            </a:r>
            <a:endParaRPr lang="zh-CN" altLang="en-US" sz="24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0030" y="-740618"/>
            <a:ext cx="2857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7220" y="-740618"/>
            <a:ext cx="7143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5672" y="-740616"/>
            <a:ext cx="142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9986" y="-740616"/>
            <a:ext cx="214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4476" y="-740616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80030" y="2259756"/>
            <a:ext cx="285752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9125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942" y="2259756"/>
            <a:ext cx="142876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0621" y="2259756"/>
            <a:ext cx="214314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96381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1688" y="2077025"/>
            <a:ext cx="1018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Thank</a:t>
            </a:r>
            <a:endParaRPr lang="zh-CN" altLang="en-US" sz="26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3789" y="2387963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YOU</a:t>
            </a:r>
            <a:endParaRPr lang="zh-CN" altLang="en-US" sz="32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80030" y="-740617"/>
            <a:ext cx="285752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37220" y="-740617"/>
            <a:ext cx="7143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35672" y="-740616"/>
            <a:ext cx="142876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49986" y="-740616"/>
            <a:ext cx="214314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94476" y="-740616"/>
            <a:ext cx="71438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81908" y="3721596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Zuoming Li</a:t>
            </a:r>
          </a:p>
          <a:p>
            <a:pPr algn="ctr"/>
            <a:r>
              <a:rPr lang="en-US" altLang="zh-CN" sz="2000" b="1" spc="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Xueyin</a:t>
            </a: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 </a:t>
            </a: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Wang</a:t>
            </a:r>
            <a:endParaRPr lang="en-US" sz="2000" b="1" spc="200" dirty="0">
              <a:solidFill>
                <a:schemeClr val="tx1">
                  <a:lumMod val="65000"/>
                  <a:lumOff val="35000"/>
                </a:schemeClr>
              </a:solidFill>
              <a:latin typeface="Lucida Calligraphy" panose="03010101010101010101" pitchFamily="66" charset="0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85964" y="5038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Mid-term</a:t>
            </a:r>
            <a:r>
              <a:rPr lang="zh-CN" altLang="en-US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 </a:t>
            </a:r>
            <a:r>
              <a:rPr lang="en-US" altLang="zh-CN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Presentation</a:t>
            </a:r>
            <a:endParaRPr lang="en-US" sz="2200" spc="200" dirty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  <a:ea typeface="微软雅黑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7992" y="4647247"/>
            <a:ext cx="2844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aaaeeeo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/51300-compiler</a:t>
            </a:r>
          </a:p>
        </p:txBody>
      </p:sp>
    </p:spTree>
    <p:extLst>
      <p:ext uri="{BB962C8B-B14F-4D97-AF65-F5344CB8AC3E}">
        <p14:creationId xmlns:p14="http://schemas.microsoft.com/office/powerpoint/2010/main" val="15546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xit" presetSubtype="4" ac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50"/>
                            </p:stCondLst>
                            <p:childTnLst>
                              <p:par>
                                <p:cTn id="76" presetID="55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650"/>
                            </p:stCondLst>
                            <p:childTnLst>
                              <p:par>
                                <p:cTn id="10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4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168</Words>
  <Application>Microsoft Macintosh PowerPoint</Application>
  <PresentationFormat>Custom</PresentationFormat>
  <Paragraphs>94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Calibri</vt:lpstr>
      <vt:lpstr>Lucida Calligraphy</vt:lpstr>
      <vt:lpstr>Segoe Print</vt:lpstr>
      <vt:lpstr>Times New Roman</vt:lpstr>
      <vt:lpstr>Wingdings</vt:lpstr>
      <vt:lpstr>宋体</vt:lpstr>
      <vt:lpstr>微软雅黑</vt:lpstr>
      <vt:lpstr>等线</vt:lpstr>
      <vt:lpstr>黑体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Li Zuoming</cp:lastModifiedBy>
  <cp:revision>186</cp:revision>
  <dcterms:created xsi:type="dcterms:W3CDTF">2011-02-19T10:37:15Z</dcterms:created>
  <dcterms:modified xsi:type="dcterms:W3CDTF">2015-11-01T17:19:41Z</dcterms:modified>
</cp:coreProperties>
</file>