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2" r:id="rId3"/>
    <p:sldId id="260" r:id="rId4"/>
    <p:sldId id="265" r:id="rId5"/>
    <p:sldId id="258" r:id="rId6"/>
    <p:sldId id="257" r:id="rId7"/>
    <p:sldId id="268" r:id="rId8"/>
    <p:sldId id="256" r:id="rId9"/>
    <p:sldId id="264" r:id="rId10"/>
    <p:sldId id="269" r:id="rId11"/>
    <p:sldId id="263" r:id="rId12"/>
    <p:sldId id="266" r:id="rId13"/>
    <p:sldId id="261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4C5426-CDA4-442F-BC70-2AF28307AF28}" v="275" dt="2025-10-02T18:22:15.7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51B9-A03E-19F6-871F-D6E5485AB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CDE5F-6741-20E2-8071-291F85103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8BE8B-3B2E-E12A-078A-287110E37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07D43-BAC1-C680-E836-0513EB90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5E3E3-6C51-29F3-3006-4334D2E0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951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63AE-7EEF-8BAC-07AC-E26D4503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55FA6-80B7-32FC-3ABC-4E9EADF1C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2FD8E-7105-0C5D-5D0B-539DCF8E8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1A75-CBBE-F0FC-4CB6-79E8D7FB2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0D387-192B-A002-CEE9-182F37A0C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0202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B5297-8DBD-FC57-0E2D-58C951438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C9F72-A759-9BEA-0587-71EA73C12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023A-2B4D-E08F-4D4D-2B9793621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3BF5-D2C8-7B3D-BA73-5E486C83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EB03E-B9A4-965B-14D8-614D5BD37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36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F5C2-9557-9715-F5B1-CDFA29E4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C67D-6AC9-AF22-C31E-451CF2F3C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46BAA-5A25-71DA-5B18-8AE1C23D3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B2C96-C6B5-3A27-8B4B-192AF5D9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3E982-2B5C-A3C3-79D9-D46DCA0FA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19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3EED3-33A9-F579-09BB-D35B7EB7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A0674-3507-8A04-0122-FB9D3A37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D3591-D7E3-8B65-4E75-941C4D80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070D-2663-5818-F805-B33162DC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FADAD-8CBA-F70E-BE34-A9F0B563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10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E2E8-D051-902B-F62E-154B8734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4A75F-AF2C-4A0D-3A3D-D8E4FFE340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70D9-9B6A-76B2-5C00-C698E8B7D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3CD6A-A15C-A883-148D-439C3B63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A1521-465B-BAEC-1B15-C63079534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8E901-D919-1109-6EF0-86C8F5288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129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E4AD-5015-DFE0-83CB-EB0FF13E9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1C67-D0C1-2B1B-F196-E093DA6CC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78D14-30F4-44D3-4601-88FC7E8CD8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13AB77-5972-170F-C8D6-EAA85520AE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44A6AC-9CBB-FDC6-62E3-BDBC5EC314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21698-48CA-E3B1-738A-9345F033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EC47D-A2E1-D596-C278-0B89526A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8F18A-10E3-4D31-94DC-67D7A8C3B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90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F619-6B7C-0BD9-1169-43C9EAAE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7B0CCC-A215-4513-FA33-B6A65939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1CA82-1623-CA8C-F749-80668D960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7DC15-CB22-BE13-5D60-4A2E849A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8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90006-42DB-E243-6523-256750CE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EF6E2C-1B02-B154-53FF-CA4DA97C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A97E1-CC7D-60A6-1C6A-02ACCBEA4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12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7274-4440-22E0-80FF-41908A0A3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248ED-F47C-49A2-4460-A479850F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31619-19CB-E3A5-178B-5A035D44A6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CCC69-1EC4-88C7-8C7B-D3C3D72D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3D733-94C0-5B98-09C1-748F49ED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BF8A8-F87E-FBD7-EC67-4E2912F3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36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8B06-B49E-1C1E-2B72-FBD25DFF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FF31A-F7E5-4A49-CB17-6D256985C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49F36-F444-B918-8157-14CBD403D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E9B7F-0794-EFA0-B8A5-C3F4E791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64536-4DDB-308D-EBE9-5A1433925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FF3A8-8BAA-FDFF-1F9B-C9620D0D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503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6A1A7-D1F5-1522-4EDB-18C886C2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CA2D8-745C-B9FC-7A65-936432394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C2FC2-55E4-CD22-572D-F25560053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754B0-F4C8-47E3-BD38-17941D858719}" type="datetimeFigureOut">
              <a:rPr lang="en-IN" smtClean="0"/>
              <a:t>02-10-2025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F36A3-7C72-9E23-7DF7-9212121E1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2F3D6-6BD3-7575-6A3E-08F67DF3B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DB9F9-245E-40D6-A7FF-5D16F48CBE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0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Rectangle 464">
            <a:extLst>
              <a:ext uri="{FF2B5EF4-FFF2-40B4-BE49-F238E27FC236}">
                <a16:creationId xmlns:a16="http://schemas.microsoft.com/office/drawing/2014/main" id="{7A976E23-29EC-4E20-9EF6-B7CC4A821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DF5FCEC6-E657-46F1-925F-13ED19212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2EF0090A-63B9-4569-B0AE-0C2F36B15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68" name="Oval 467">
              <a:extLst>
                <a:ext uri="{FF2B5EF4-FFF2-40B4-BE49-F238E27FC236}">
                  <a16:creationId xmlns:a16="http://schemas.microsoft.com/office/drawing/2014/main" id="{81670172-E58B-4379-8CAB-388DE8291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9" name="Oval 468">
              <a:extLst>
                <a:ext uri="{FF2B5EF4-FFF2-40B4-BE49-F238E27FC236}">
                  <a16:creationId xmlns:a16="http://schemas.microsoft.com/office/drawing/2014/main" id="{4B5CE15D-1C77-4DD7-8BC5-6AF01261C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553C102-47CF-4055-918A-46D0A267C4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DE3F60C4-674D-446A-819C-71543D06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9337444-A0B9-4D1E-9583-920F517CE7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Oval 470">
              <a:extLst>
                <a:ext uri="{FF2B5EF4-FFF2-40B4-BE49-F238E27FC236}">
                  <a16:creationId xmlns:a16="http://schemas.microsoft.com/office/drawing/2014/main" id="{3C128D67-B4DF-41F0-A694-277C26ABA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CCFE88-043C-E122-4EFC-62DAE79B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5"/>
            <a:ext cx="5867716" cy="3050025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ESG Score Predict on and Sustainable Corporate Analysis 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FF0BDB76-BCEC-498E-BA26-C763CD9FA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DD8DF5DF-A251-4BC2-8965-4EDDD01FC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930D52D-708D-43A1-B073-469EFDB02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C82491CB-6849-43BB-926B-D979A3DB09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1251642-9512-4A11-9670-BD1C3A99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D277633-FF55-420D-87BC-0CB11FD6D0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5" name="Rectangle 474">
            <a:extLst>
              <a:ext uri="{FF2B5EF4-FFF2-40B4-BE49-F238E27FC236}">
                <a16:creationId xmlns:a16="http://schemas.microsoft.com/office/drawing/2014/main" id="{1452CEF2-C9EC-4C15-99E4-C781AB08A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600459E6-26A3-4EAC-A34C-D0792D88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264D5E9-C8D4-444A-8B1B-C11FB47C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DD99233-66AB-4E60-AF8A-A3259E6A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4E8492A-EE2A-4BE3-A4B2-2BCE77DA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222A220-AA24-4E60-83D6-D32FEB34D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7" name="Content Placeholder 2">
            <a:extLst>
              <a:ext uri="{FF2B5EF4-FFF2-40B4-BE49-F238E27FC236}">
                <a16:creationId xmlns:a16="http://schemas.microsoft.com/office/drawing/2014/main" id="{66858F4A-B920-B800-8E65-B11EB923C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3952890"/>
            <a:ext cx="5867720" cy="230500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bg1"/>
                </a:solidFill>
              </a:rPr>
              <a:t>Team: Code_Crafters</a:t>
            </a:r>
          </a:p>
          <a:p>
            <a:pPr marL="0"/>
            <a:r>
              <a:rPr lang="en-US" sz="1800">
                <a:solidFill>
                  <a:schemeClr val="bg1"/>
                </a:solidFill>
              </a:rPr>
              <a:t>Alka Santhosh 2301730106</a:t>
            </a:r>
          </a:p>
          <a:p>
            <a:pPr marL="0"/>
            <a:r>
              <a:rPr lang="en-US" sz="1800">
                <a:solidFill>
                  <a:schemeClr val="bg1"/>
                </a:solidFill>
              </a:rPr>
              <a:t>Aditi Gairi 2301730104</a:t>
            </a:r>
          </a:p>
          <a:p>
            <a:pPr marL="0"/>
            <a:r>
              <a:rPr lang="en-US" sz="1800">
                <a:solidFill>
                  <a:schemeClr val="bg1"/>
                </a:solidFill>
              </a:rPr>
              <a:t>Nikhil 2301730077</a:t>
            </a:r>
          </a:p>
        </p:txBody>
      </p:sp>
    </p:spTree>
    <p:extLst>
      <p:ext uri="{BB962C8B-B14F-4D97-AF65-F5344CB8AC3E}">
        <p14:creationId xmlns:p14="http://schemas.microsoft.com/office/powerpoint/2010/main" val="150477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1144E5-56CA-E7AA-52DF-ECE2A570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401DE8C-C058-CE49-4AF2-2FD150C86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E653D1-8983-41E6-6CED-2BE9882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IN" sz="2400" kern="1200" dirty="0">
                <a:solidFill>
                  <a:schemeClr val="bg1"/>
                </a:solidFill>
                <a:latin typeface="Aptos Display"/>
                <a:ea typeface="Calibri"/>
                <a:cs typeface="Calibri"/>
              </a:rPr>
              <a:t>How </a:t>
            </a:r>
            <a:r>
              <a:rPr lang="en-IN" sz="2400" dirty="0">
                <a:solidFill>
                  <a:schemeClr val="bg1"/>
                </a:solidFill>
                <a:latin typeface="Aptos Display"/>
                <a:ea typeface="Calibri"/>
                <a:cs typeface="Calibri"/>
              </a:rPr>
              <a:t>have </a:t>
            </a:r>
            <a:r>
              <a:rPr lang="en-IN" sz="2400" kern="1200" dirty="0">
                <a:solidFill>
                  <a:schemeClr val="bg1"/>
                </a:solidFill>
                <a:latin typeface="Aptos Display"/>
                <a:ea typeface="Calibri"/>
                <a:cs typeface="Calibri"/>
              </a:rPr>
              <a:t>company </a:t>
            </a:r>
            <a:r>
              <a:rPr lang="en-IN" sz="2400" dirty="0">
                <a:solidFill>
                  <a:schemeClr val="bg1"/>
                </a:solidFill>
                <a:latin typeface="Aptos Display"/>
                <a:ea typeface="Calibri"/>
                <a:cs typeface="Calibri"/>
              </a:rPr>
              <a:t>growth, carbon emissions intensity, and environmental </a:t>
            </a:r>
            <a:r>
              <a:rPr lang="en-IN" sz="2400" dirty="0" err="1">
                <a:solidFill>
                  <a:schemeClr val="bg1"/>
                </a:solidFill>
                <a:latin typeface="Aptos Display"/>
                <a:ea typeface="Calibri"/>
                <a:cs typeface="Calibri"/>
              </a:rPr>
              <a:t>ESGscores</a:t>
            </a:r>
            <a:r>
              <a:rPr lang="en-IN" sz="2400" dirty="0">
                <a:solidFill>
                  <a:schemeClr val="bg1"/>
                </a:solidFill>
                <a:latin typeface="Aptos Display"/>
                <a:ea typeface="Calibri"/>
                <a:cs typeface="Calibri"/>
              </a:rPr>
              <a:t> evolved over time</a:t>
            </a:r>
            <a:r>
              <a:rPr lang="en-IN" sz="2400" kern="1200" dirty="0">
                <a:solidFill>
                  <a:schemeClr val="bg1"/>
                </a:solidFill>
                <a:latin typeface="Aptos Display"/>
                <a:ea typeface="Calibri"/>
                <a:cs typeface="Calibri"/>
              </a:rPr>
              <a:t>?</a:t>
            </a:r>
            <a:endParaRPr lang="en-US" dirty="0">
              <a:solidFill>
                <a:schemeClr val="bg1"/>
              </a:solidFill>
              <a:latin typeface="Aptos Display"/>
            </a:endParaRPr>
          </a:p>
        </p:txBody>
      </p:sp>
      <p:pic>
        <p:nvPicPr>
          <p:cNvPr id="3" name="Picture 2" descr="A graph of growth and emission&#10;&#10;AI-generated content may be incorrect.">
            <a:extLst>
              <a:ext uri="{FF2B5EF4-FFF2-40B4-BE49-F238E27FC236}">
                <a16:creationId xmlns:a16="http://schemas.microsoft.com/office/drawing/2014/main" id="{0E6FEB0E-3246-12FE-E0D6-4EF15F517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286" y="1433477"/>
            <a:ext cx="6509428" cy="54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403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9C41B3-1EFF-9F4A-164E-B520791E6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7AEF10-539A-E5D7-FCD1-103F13839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 larger companies (by Market Capitalization) tend to have higher ESG Overall scores?</a:t>
            </a:r>
          </a:p>
        </p:txBody>
      </p:sp>
      <p:pic>
        <p:nvPicPr>
          <p:cNvPr id="13" name="Picture 12" descr="A graph showing a line of particles&#10;&#10;AI-generated content may be incorrect.">
            <a:extLst>
              <a:ext uri="{FF2B5EF4-FFF2-40B4-BE49-F238E27FC236}">
                <a16:creationId xmlns:a16="http://schemas.microsoft.com/office/drawing/2014/main" id="{83EEFEAD-6151-8CD1-A817-F21EA4323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324" y="1719400"/>
            <a:ext cx="9671873" cy="480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8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E61F4F-51AB-D069-44CC-29EB05217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1416A3-379C-FA5E-F4F2-617FDE37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have ESG Environmental scores improved over the years across different regions?”</a:t>
            </a:r>
          </a:p>
        </p:txBody>
      </p:sp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8693273-C3B0-0150-A51A-ACC49FD59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80" y="1719400"/>
            <a:ext cx="9705003" cy="481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59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E7337D-49D8-E849-1119-3F0C6E665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0D4342-9B3F-6186-0060-1C041FFE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financial metrics and resource usage metrics relate to ESG scores</a:t>
            </a:r>
          </a:p>
        </p:txBody>
      </p:sp>
      <p:pic>
        <p:nvPicPr>
          <p:cNvPr id="3" name="Picture 2" descr="A comparison of a color chart&#10;&#10;AI-generated content may be incorrect.">
            <a:extLst>
              <a:ext uri="{FF2B5EF4-FFF2-40B4-BE49-F238E27FC236}">
                <a16:creationId xmlns:a16="http://schemas.microsoft.com/office/drawing/2014/main" id="{8B638963-411E-CD14-9BD1-A801BA5C5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81" y="1717191"/>
            <a:ext cx="11600804" cy="435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24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4654285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0D7CB1-DFA0-1CAF-5B69-82DF1A35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2898276" cy="5576770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Policy Recommendations for Sustainable Corporate Practices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9977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130A8DEF-9090-D4C7-59AF-345FC117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9976" y="850052"/>
            <a:ext cx="5975487" cy="535956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 b="1" dirty="0"/>
              <a:t>1. Sector-Specific ESG Regulations</a:t>
            </a:r>
            <a:endParaRPr lang="en-US" sz="1200" dirty="0"/>
          </a:p>
          <a:p>
            <a:pPr lvl="1"/>
            <a:r>
              <a:rPr lang="en-US" sz="1200" dirty="0"/>
              <a:t>Finance, Technology, and Healthcare lead in ESG, while Energy and Transportation lag environmentally.</a:t>
            </a:r>
          </a:p>
          <a:p>
            <a:pPr lvl="1"/>
            <a:r>
              <a:rPr lang="en-US" sz="1200" b="1" dirty="0"/>
              <a:t>Action:</a:t>
            </a:r>
            <a:r>
              <a:rPr lang="en-US" sz="1200" dirty="0"/>
              <a:t> Enforce stricter carbon disclosure and provide incentives for renewable energy and green logistics in high-impact sectors.</a:t>
            </a:r>
          </a:p>
          <a:p>
            <a:r>
              <a:rPr lang="en-US" sz="1200" b="1" dirty="0"/>
              <a:t>2. Regional ESG Benchmarking &amp; Support</a:t>
            </a:r>
            <a:endParaRPr lang="en-US" sz="1200" dirty="0"/>
          </a:p>
          <a:p>
            <a:pPr lvl="1"/>
            <a:r>
              <a:rPr lang="en-US" sz="1200" dirty="0"/>
              <a:t>Europe leads ESG performance; Africa and North America have high emissions per revenue, and Latin America lags in governance.</a:t>
            </a:r>
          </a:p>
          <a:p>
            <a:pPr lvl="1"/>
            <a:r>
              <a:rPr lang="en-US" sz="1200" b="1" dirty="0"/>
              <a:t>Action:</a:t>
            </a:r>
            <a:r>
              <a:rPr lang="en-US" sz="1200" dirty="0"/>
              <a:t> Establish region-specific ESG benchmarks and offer governance training or emissions-efficiency programs tailored to regional needs.</a:t>
            </a:r>
          </a:p>
          <a:p>
            <a:r>
              <a:rPr lang="en-US" sz="1200" b="1" dirty="0"/>
              <a:t>3. Encourage ESG Adoption Among Smaller Companies</a:t>
            </a:r>
            <a:endParaRPr lang="en-US" sz="1200" dirty="0"/>
          </a:p>
          <a:p>
            <a:pPr lvl="1"/>
            <a:r>
              <a:rPr lang="en-US" sz="1200" dirty="0"/>
              <a:t>ESG performance is dominated by large corporations; smaller firms lag behind.</a:t>
            </a:r>
          </a:p>
          <a:p>
            <a:pPr lvl="1"/>
            <a:r>
              <a:rPr lang="en-US" sz="1200" b="1" dirty="0"/>
              <a:t>Action:</a:t>
            </a:r>
            <a:r>
              <a:rPr lang="en-US" sz="1200" dirty="0"/>
              <a:t> Offer tax rebates, green financing, and simplified ESG frameworks to help SMEs adopt and scale sustainability initiatives.</a:t>
            </a:r>
          </a:p>
          <a:p>
            <a:r>
              <a:rPr lang="en-US" sz="1200" b="1" dirty="0"/>
              <a:t>4. Link Financial Performance with ESG Incentives</a:t>
            </a:r>
            <a:endParaRPr lang="en-US" sz="1200" dirty="0"/>
          </a:p>
          <a:p>
            <a:pPr lvl="1"/>
            <a:r>
              <a:rPr lang="en-US" sz="1200" dirty="0"/>
              <a:t>Financially stronger companies invest more in environmental sustainability, but governance remains weak.</a:t>
            </a:r>
          </a:p>
          <a:p>
            <a:pPr lvl="1"/>
            <a:r>
              <a:rPr lang="en-US" sz="1200" b="1" dirty="0"/>
              <a:t>Action:</a:t>
            </a:r>
            <a:r>
              <a:rPr lang="en-US" sz="1200" dirty="0"/>
              <a:t> Introduce ESG-linked loans or investor incentives tied to environmental and governance performance metrics.</a:t>
            </a:r>
          </a:p>
          <a:p>
            <a:r>
              <a:rPr lang="en-US" sz="1200" b="1" dirty="0"/>
              <a:t>5. Strengthen ESG Reporting &amp; Verification</a:t>
            </a:r>
            <a:endParaRPr lang="en-US" sz="1200" dirty="0"/>
          </a:p>
          <a:p>
            <a:pPr lvl="1"/>
            <a:r>
              <a:rPr lang="en-US" sz="1200" dirty="0"/>
              <a:t>Environmental ESG scores are rising, yet actual energy and emissions continue to increase, signaling greenwashing risks.</a:t>
            </a:r>
          </a:p>
          <a:p>
            <a:pPr lvl="1"/>
            <a:r>
              <a:rPr lang="en-US" sz="1200" b="1" dirty="0"/>
              <a:t>Action:</a:t>
            </a:r>
            <a:r>
              <a:rPr lang="en-US" sz="1200" dirty="0"/>
              <a:t> Mandate third-party audits and require reporting of both ESG scores and tangible resource usage metrics (carbon, water, energy).</a:t>
            </a:r>
          </a:p>
        </p:txBody>
      </p:sp>
    </p:spTree>
    <p:extLst>
      <p:ext uri="{BB962C8B-B14F-4D97-AF65-F5344CB8AC3E}">
        <p14:creationId xmlns:p14="http://schemas.microsoft.com/office/powerpoint/2010/main" val="383973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BCCCB-D9EF-0D2B-29A2-D8BAE0F58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EF3C331-3D31-B1C7-BF7A-8F97D0104A5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ESG scores vary across industries?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FEE64-BD94-3544-4492-4C03D0DA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442"/>
            <a:ext cx="10515600" cy="478866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1. Data Collection &amp; Loading:</a:t>
            </a:r>
            <a:r>
              <a:rPr lang="en-US" dirty="0"/>
              <a:t> Load the ESG dataset containing company-level financial metrics, ESG scores, and environmental resource usage data. Check dimensions, datatypes, and basic info (.info(), .describe()).</a:t>
            </a:r>
          </a:p>
          <a:p>
            <a:pPr marL="0" indent="0">
              <a:buNone/>
            </a:pPr>
            <a:r>
              <a:rPr lang="en-US" b="1" dirty="0"/>
              <a:t>2. Data Preprocessing</a:t>
            </a:r>
          </a:p>
          <a:p>
            <a:pPr marL="0" indent="0">
              <a:buNone/>
            </a:pPr>
            <a:r>
              <a:rPr lang="en-US" dirty="0"/>
              <a:t>Handling Missing Values: Check for nulls (e.g., GrowthRate missing values).</a:t>
            </a:r>
          </a:p>
          <a:p>
            <a:pPr marL="0" indent="0">
              <a:buNone/>
            </a:pPr>
            <a:r>
              <a:rPr lang="en-US" b="1" dirty="0"/>
              <a:t>3. Exploratory Data Analysis (EDA)</a:t>
            </a:r>
          </a:p>
          <a:p>
            <a:pPr marL="0" indent="0">
              <a:buNone/>
            </a:pPr>
            <a:r>
              <a:rPr lang="en-US" i="1" dirty="0"/>
              <a:t>Univariate Analysis: </a:t>
            </a:r>
            <a:r>
              <a:rPr lang="en-US" dirty="0"/>
              <a:t>Distribution of ESG scores, revenue, profit margin, market cap, emissions, etc.</a:t>
            </a:r>
          </a:p>
          <a:p>
            <a:pPr marL="0" indent="0">
              <a:buNone/>
            </a:pPr>
            <a:r>
              <a:rPr lang="en-US" i="1" dirty="0"/>
              <a:t>Bivariate/Multivariate Analysis: </a:t>
            </a:r>
            <a:r>
              <a:rPr lang="en-US" dirty="0"/>
              <a:t>Correlation heatmaps (financial vs ESG).ESG comparison across industries and regions. Trends over years (growth, emissions, ESG).</a:t>
            </a:r>
          </a:p>
          <a:p>
            <a:pPr marL="0" indent="0">
              <a:buNone/>
            </a:pPr>
            <a:r>
              <a:rPr lang="en-US" i="1" dirty="0"/>
              <a:t>Visualization: </a:t>
            </a:r>
            <a:r>
              <a:rPr lang="en-US" dirty="0"/>
              <a:t>Line plots for time trends. Bar charts for ESG across industries. Scatter plots for ESG vs financials.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37E2E-46FA-829B-4EE5-8C80CB6C5043}"/>
              </a:ext>
            </a:extLst>
          </p:cNvPr>
          <p:cNvSpPr/>
          <p:nvPr/>
        </p:nvSpPr>
        <p:spPr>
          <a:xfrm>
            <a:off x="0" y="265176"/>
            <a:ext cx="12192000" cy="8138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49A094-0DEC-33DF-7D8D-CBD6141AC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848" y="484898"/>
            <a:ext cx="7413824" cy="530987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PROJECT APPROACH</a:t>
            </a:r>
          </a:p>
        </p:txBody>
      </p:sp>
    </p:spTree>
    <p:extLst>
      <p:ext uri="{BB962C8B-B14F-4D97-AF65-F5344CB8AC3E}">
        <p14:creationId xmlns:p14="http://schemas.microsoft.com/office/powerpoint/2010/main" val="1912758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338A77-B1A3-469D-8276-C847F1B65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1E65AD6-9A57-9D1E-FDD8-BA19BE5DB530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ESG scores vary across industries?</a:t>
            </a:r>
          </a:p>
        </p:txBody>
      </p:sp>
      <p:pic>
        <p:nvPicPr>
          <p:cNvPr id="21" name="Picture 20" descr="A graph of green bars&#10;&#10;AI-generated content may be incorrect.">
            <a:extLst>
              <a:ext uri="{FF2B5EF4-FFF2-40B4-BE49-F238E27FC236}">
                <a16:creationId xmlns:a16="http://schemas.microsoft.com/office/drawing/2014/main" id="{312F0E81-FD9C-4A48-ECC7-8F0E300EE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16" y="1719400"/>
            <a:ext cx="10731610" cy="45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D4399A-5779-3FED-0FAC-751757AD2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4A52B9D-65F6-9BE9-9C1A-F3BF58A038A7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ESG scores vary across different regions?</a:t>
            </a:r>
          </a:p>
        </p:txBody>
      </p:sp>
      <p:pic>
        <p:nvPicPr>
          <p:cNvPr id="9" name="Picture 8" descr="A group of colorful bars&#10;&#10;AI-generated content may be incorrect.">
            <a:extLst>
              <a:ext uri="{FF2B5EF4-FFF2-40B4-BE49-F238E27FC236}">
                <a16:creationId xmlns:a16="http://schemas.microsoft.com/office/drawing/2014/main" id="{915D8477-A94A-A586-88FF-EFF38CFB6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72" y="1597922"/>
            <a:ext cx="8135063" cy="51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19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C012BB-1367-FAFC-FB41-786A3A73B8C8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US" sz="2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environmental ESG scores relate to resource usage trends over time?</a:t>
            </a:r>
          </a:p>
        </p:txBody>
      </p:sp>
      <p:pic>
        <p:nvPicPr>
          <p:cNvPr id="3" name="Picture 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BB1670AB-F9B4-0AD9-6DA0-7EF4448C1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264" y="1553748"/>
            <a:ext cx="6847993" cy="513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9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4BAD03-99DF-8F01-AF5D-BEDE3BB1E06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Which regions have highest emissions intensity per revenue? Which regions show fastest ESG improvement?</a:t>
            </a:r>
          </a:p>
        </p:txBody>
      </p:sp>
      <p:pic>
        <p:nvPicPr>
          <p:cNvPr id="5" name="Picture 4" descr="A graph of red shades&#10;&#10;AI-generated content may be incorrect.">
            <a:extLst>
              <a:ext uri="{FF2B5EF4-FFF2-40B4-BE49-F238E27FC236}">
                <a16:creationId xmlns:a16="http://schemas.microsoft.com/office/drawing/2014/main" id="{F67BB8D5-E692-C3A0-562E-BEB2FA5F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80" y="1608966"/>
            <a:ext cx="9705003" cy="481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7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2DE25E-21E9-B105-EC22-35B70345D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856E8D-79B4-D09A-1BD4-8C15083B8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549AA6-C771-F3E2-D661-F621CD8F84AF}"/>
              </a:ext>
            </a:extLst>
          </p:cNvPr>
          <p:cNvSpPr txBox="1">
            <a:spLocks/>
          </p:cNvSpPr>
          <p:nvPr/>
        </p:nvSpPr>
        <p:spPr>
          <a:xfrm>
            <a:off x="502104" y="654352"/>
            <a:ext cx="11265353" cy="7339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">
              <a:spcAft>
                <a:spcPts val="600"/>
              </a:spcAft>
            </a:pPr>
            <a:r>
              <a:rPr lang="en-US" sz="2200" dirty="0">
                <a:solidFill>
                  <a:schemeClr val="bg1"/>
                </a:solidFill>
                <a:latin typeface="Aptos Display"/>
              </a:rPr>
              <a:t>How does company size (Market Capitalization) relate to ESG performance </a:t>
            </a:r>
            <a:r>
              <a:rPr lang="en-US" sz="2200" err="1">
                <a:solidFill>
                  <a:schemeClr val="bg1"/>
                </a:solidFill>
                <a:latin typeface="Aptos Display"/>
              </a:rPr>
              <a:t>i.e</a:t>
            </a:r>
            <a:r>
              <a:rPr lang="en-US" sz="2200" dirty="0">
                <a:solidFill>
                  <a:schemeClr val="bg1"/>
                </a:solidFill>
                <a:latin typeface="Aptos Display"/>
              </a:rPr>
              <a:t> Do larger companies invest more in sustainability</a:t>
            </a:r>
            <a:r>
              <a:rPr lang="en-US" sz="2200" kern="1200" dirty="0">
                <a:solidFill>
                  <a:schemeClr val="bg1"/>
                </a:solidFill>
                <a:latin typeface="Aptos Display"/>
              </a:rPr>
              <a:t>?</a:t>
            </a:r>
            <a:endParaRPr lang="en-US" sz="2200" dirty="0">
              <a:solidFill>
                <a:schemeClr val="bg1"/>
              </a:solidFill>
              <a:latin typeface="Aptos Display"/>
            </a:endParaRPr>
          </a:p>
        </p:txBody>
      </p:sp>
      <p:pic>
        <p:nvPicPr>
          <p:cNvPr id="4" name="Picture 3" descr="A graph of 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8A47C192-7624-977B-105B-18C73F045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287" y="1614830"/>
            <a:ext cx="9644196" cy="482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5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3169C8-65BB-9153-39F7-DC32A9516B6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800"/>
              </a:spcAft>
            </a:pPr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financial metrics vary across different industries over time.</a:t>
            </a:r>
          </a:p>
        </p:txBody>
      </p:sp>
      <p:pic>
        <p:nvPicPr>
          <p:cNvPr id="26" name="Picture 25" descr="A group of graphs showing different types of data&#10;&#10;AI-generated content may be incorrect.">
            <a:extLst>
              <a:ext uri="{FF2B5EF4-FFF2-40B4-BE49-F238E27FC236}">
                <a16:creationId xmlns:a16="http://schemas.microsoft.com/office/drawing/2014/main" id="{C7619B9A-1665-AEFA-71F0-9DB4130B9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816" y="1399140"/>
            <a:ext cx="8620976" cy="545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56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C445C5-E2CA-6D74-1C20-908A579D8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A98AA2-5FD3-B783-E584-890C1C2B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How do company financial metrics vary across different regions?</a:t>
            </a:r>
          </a:p>
        </p:txBody>
      </p:sp>
      <p:pic>
        <p:nvPicPr>
          <p:cNvPr id="11" name="Picture 10" descr="A group of colorful bars&#10;&#10;AI-generated content may be incorrect.">
            <a:extLst>
              <a:ext uri="{FF2B5EF4-FFF2-40B4-BE49-F238E27FC236}">
                <a16:creationId xmlns:a16="http://schemas.microsoft.com/office/drawing/2014/main" id="{F46D932B-48F4-5039-01DB-6B8A2F397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425" y="1520618"/>
            <a:ext cx="8311759" cy="515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63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B502A81-C097-4A9E-8270-2BC08A1E1AB1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541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ESG Score Predict on and Sustainable Corporate Analysis </vt:lpstr>
      <vt:lpstr>PROJECT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company financial metrics vary across different regions?</vt:lpstr>
      <vt:lpstr>How have company growth, carbon emissions intensity, and environmental ESGscores evolved over time?</vt:lpstr>
      <vt:lpstr>Do larger companies (by Market Capitalization) tend to have higher ESG Overall scores?</vt:lpstr>
      <vt:lpstr>How have ESG Environmental scores improved over the years across different regions?”</vt:lpstr>
      <vt:lpstr>How do financial metrics and resource usage metrics relate to ESG scores</vt:lpstr>
      <vt:lpstr>Policy Recommendations for Sustainable Corporate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Kumar</dc:creator>
  <cp:lastModifiedBy>ADITI GAIRI 2301730104</cp:lastModifiedBy>
  <cp:revision>139</cp:revision>
  <dcterms:created xsi:type="dcterms:W3CDTF">2025-10-02T15:13:11Z</dcterms:created>
  <dcterms:modified xsi:type="dcterms:W3CDTF">2025-10-02T18:33:14Z</dcterms:modified>
</cp:coreProperties>
</file>