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85"/>
  </p:notesMasterIdLst>
  <p:sldIdLst>
    <p:sldId id="256" r:id="rId2"/>
    <p:sldId id="430" r:id="rId3"/>
    <p:sldId id="431" r:id="rId4"/>
    <p:sldId id="433" r:id="rId5"/>
    <p:sldId id="432" r:id="rId6"/>
    <p:sldId id="434" r:id="rId7"/>
    <p:sldId id="435" r:id="rId8"/>
    <p:sldId id="437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69" r:id="rId17"/>
    <p:sldId id="468" r:id="rId18"/>
    <p:sldId id="444" r:id="rId19"/>
    <p:sldId id="445" r:id="rId20"/>
    <p:sldId id="376" r:id="rId21"/>
    <p:sldId id="377" r:id="rId22"/>
    <p:sldId id="353" r:id="rId23"/>
    <p:sldId id="354" r:id="rId24"/>
    <p:sldId id="355" r:id="rId25"/>
    <p:sldId id="356" r:id="rId26"/>
    <p:sldId id="357" r:id="rId27"/>
    <p:sldId id="452" r:id="rId28"/>
    <p:sldId id="453" r:id="rId29"/>
    <p:sldId id="358" r:id="rId30"/>
    <p:sldId id="446" r:id="rId31"/>
    <p:sldId id="402" r:id="rId32"/>
    <p:sldId id="448" r:id="rId33"/>
    <p:sldId id="450" r:id="rId34"/>
    <p:sldId id="451" r:id="rId35"/>
    <p:sldId id="470" r:id="rId36"/>
    <p:sldId id="456" r:id="rId37"/>
    <p:sldId id="457" r:id="rId38"/>
    <p:sldId id="459" r:id="rId39"/>
    <p:sldId id="405" r:id="rId40"/>
    <p:sldId id="406" r:id="rId41"/>
    <p:sldId id="264" r:id="rId42"/>
    <p:sldId id="449" r:id="rId43"/>
    <p:sldId id="378" r:id="rId44"/>
    <p:sldId id="455" r:id="rId45"/>
    <p:sldId id="316" r:id="rId46"/>
    <p:sldId id="461" r:id="rId47"/>
    <p:sldId id="472" r:id="rId48"/>
    <p:sldId id="471" r:id="rId49"/>
    <p:sldId id="473" r:id="rId50"/>
    <p:sldId id="462" r:id="rId51"/>
    <p:sldId id="463" r:id="rId52"/>
    <p:sldId id="317" r:id="rId53"/>
    <p:sldId id="319" r:id="rId54"/>
    <p:sldId id="372" r:id="rId55"/>
    <p:sldId id="373" r:id="rId56"/>
    <p:sldId id="374" r:id="rId57"/>
    <p:sldId id="375" r:id="rId58"/>
    <p:sldId id="273" r:id="rId59"/>
    <p:sldId id="276" r:id="rId60"/>
    <p:sldId id="281" r:id="rId61"/>
    <p:sldId id="320" r:id="rId62"/>
    <p:sldId id="321" r:id="rId63"/>
    <p:sldId id="322" r:id="rId64"/>
    <p:sldId id="327" r:id="rId65"/>
    <p:sldId id="464" r:id="rId66"/>
    <p:sldId id="379" r:id="rId67"/>
    <p:sldId id="466" r:id="rId68"/>
    <p:sldId id="46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8" r:id="rId77"/>
    <p:sldId id="419" r:id="rId78"/>
    <p:sldId id="420" r:id="rId79"/>
    <p:sldId id="422" r:id="rId80"/>
    <p:sldId id="424" r:id="rId81"/>
    <p:sldId id="426" r:id="rId82"/>
    <p:sldId id="428" r:id="rId83"/>
    <p:sldId id="465" r:id="rId8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92883"/>
  </p:normalViewPr>
  <p:slideViewPr>
    <p:cSldViewPr snapToGrid="0" snapToObjects="1">
      <p:cViewPr varScale="1">
        <p:scale>
          <a:sx n="86" d="100"/>
          <a:sy n="86" d="100"/>
        </p:scale>
        <p:origin x="2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1E474-B776-FB4D-81E2-0A65A6E66CA4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C7F4-A2F7-2D4D-BC17-3AAB1EAC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D4E2-6937-46AF-B8A3-F585B5EA3078}" type="slidenum">
              <a:rPr lang="en-US"/>
              <a:pPr/>
              <a:t>27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Evasion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example!!</a:t>
            </a:r>
          </a:p>
          <a:p>
            <a:pPr eaLnBrk="1" hangingPunct="1"/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2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E56D5D-3E7A-41F0-A9BF-8A7245F68385}" type="slidenum">
              <a:rPr lang="en-US"/>
              <a:pPr/>
              <a:t>28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1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Title!</a:t>
            </a:r>
          </a:p>
          <a:p>
            <a:endParaRPr lang="en-US" dirty="0"/>
          </a:p>
          <a:p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cost!!!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Visual,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</a:p>
          <a:p>
            <a:endParaRPr lang="en-US" dirty="0"/>
          </a:p>
          <a:p>
            <a:r>
              <a:rPr lang="en-US" altLang="zh-CN" dirty="0"/>
              <a:t>Citation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proposed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cost</a:t>
            </a:r>
            <a:r>
              <a:rPr lang="zh-CN" altLang="en-US" baseline="0" dirty="0"/>
              <a:t> </a:t>
            </a:r>
            <a:r>
              <a:rPr lang="en-US" altLang="zh-CN" baseline="0" dirty="0"/>
              <a:t>function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adversarial</a:t>
            </a:r>
            <a:r>
              <a:rPr lang="zh-CN" altLang="en-US" baseline="0" dirty="0"/>
              <a:t> </a:t>
            </a:r>
            <a:r>
              <a:rPr lang="en-US" altLang="zh-CN" baseline="0" dirty="0"/>
              <a:t>capabilities</a:t>
            </a:r>
          </a:p>
          <a:p>
            <a:endParaRPr lang="en-US" baseline="0" dirty="0"/>
          </a:p>
          <a:p>
            <a:r>
              <a:rPr lang="en-US" altLang="zh-CN" baseline="0" dirty="0"/>
              <a:t>Add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results</a:t>
            </a:r>
          </a:p>
          <a:p>
            <a:endParaRPr lang="en-US" baseline="0" dirty="0"/>
          </a:p>
          <a:p>
            <a:r>
              <a:rPr lang="en-US" altLang="zh-CN" baseline="0" dirty="0"/>
              <a:t>Align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xA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x’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5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As a standard solution to 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curse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dimensionality,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feature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reduction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open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wide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door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adversary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evade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/>
              <a:t>the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classifier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1 standard error</a:t>
            </a:r>
          </a:p>
          <a:p>
            <a:r>
              <a:rPr lang="en-US" dirty="0"/>
              <a:t>Reasons:</a:t>
            </a:r>
          </a:p>
          <a:p>
            <a:pPr marL="228600" indent="-228600">
              <a:buAutoNum type="arabicPeriod"/>
            </a:pPr>
            <a:r>
              <a:rPr lang="en-US" dirty="0"/>
              <a:t>typically, you don’t push right, even it is flat, actually stop earlier instead</a:t>
            </a:r>
            <a:r>
              <a:rPr lang="en-US" baseline="0" dirty="0"/>
              <a:t> of right side.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Linear</a:t>
            </a:r>
            <a:r>
              <a:rPr lang="en-US" baseline="0" dirty="0"/>
              <a:t> it  is flat, if non-linear, it goes up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altLang="zh-CN" baseline="0" dirty="0"/>
              <a:t>Feature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reduction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(check)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citation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7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2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0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Stackelberg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</a:p>
          <a:p>
            <a:r>
              <a:rPr lang="en-US" altLang="zh-CN" dirty="0"/>
              <a:t>Citation</a:t>
            </a:r>
            <a:r>
              <a:rPr lang="zh-CN" altLang="en-US" dirty="0"/>
              <a:t> </a:t>
            </a:r>
            <a:r>
              <a:rPr lang="en-US" altLang="zh-CN" dirty="0"/>
              <a:t>enlarge</a:t>
            </a:r>
          </a:p>
          <a:p>
            <a:r>
              <a:rPr lang="en-US" dirty="0"/>
              <a:t>Strategy: learning algorithm; oracle, label as malicious</a:t>
            </a:r>
          </a:p>
          <a:p>
            <a:endParaRPr lang="en-US" dirty="0"/>
          </a:p>
          <a:p>
            <a:r>
              <a:rPr lang="en-US" dirty="0"/>
              <a:t>the defender first chooses which assets to protect (in a possibly randomized fashion), and the attacker subsequently responds, taking into account the defender’s strategy or, more generally, his posterior belief about it [</a:t>
            </a:r>
            <a:r>
              <a:rPr lang="en-US" dirty="0" err="1"/>
              <a:t>Paruchuri</a:t>
            </a:r>
            <a:r>
              <a:rPr lang="en-US" dirty="0"/>
              <a:t> et al., 2008].</a:t>
            </a:r>
          </a:p>
          <a:p>
            <a:endParaRPr lang="en-US" dirty="0"/>
          </a:p>
          <a:p>
            <a:r>
              <a:rPr lang="en-US" altLang="zh-CN" dirty="0"/>
              <a:t>Lighten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</a:p>
          <a:p>
            <a:endParaRPr lang="en-US" dirty="0"/>
          </a:p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 err="1"/>
              <a:t>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BA21-5802-8B4C-A7D3-AC22247D77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4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3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4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7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5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23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2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4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92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2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72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8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68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24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1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5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1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01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C7F4-A2F7-2D4D-BC17-3AAB1EAC2C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2/2/18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y.com/application_for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4706" y="4551680"/>
            <a:ext cx="6720654" cy="924560"/>
          </a:xfrm>
        </p:spPr>
        <p:txBody>
          <a:bodyPr>
            <a:noAutofit/>
          </a:bodyPr>
          <a:lstStyle/>
          <a:p>
            <a:r>
              <a:rPr lang="en-US" b="1" dirty="0"/>
              <a:t>Yevgeniy (Eugene) vorobeychik</a:t>
            </a:r>
            <a:r>
              <a:rPr lang="en-US" b="1" baseline="30000" dirty="0"/>
              <a:t>1</a:t>
            </a:r>
          </a:p>
          <a:p>
            <a:r>
              <a:rPr lang="en-US" b="1" dirty="0"/>
              <a:t>Bo Li</a:t>
            </a:r>
            <a:r>
              <a:rPr lang="en-US" b="1" baseline="30000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6" y="3227033"/>
            <a:ext cx="6629400" cy="1219201"/>
          </a:xfrm>
        </p:spPr>
        <p:txBody>
          <a:bodyPr/>
          <a:lstStyle/>
          <a:p>
            <a:r>
              <a:rPr lang="en-US" dirty="0"/>
              <a:t>Adversarial machine learning (</a:t>
            </a:r>
            <a:r>
              <a:rPr lang="en-US" i="1" dirty="0"/>
              <a:t>tutorial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826" y="5464016"/>
            <a:ext cx="70457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Assistant Professor, Computer Science &amp; Biomedical Informatics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Director, Computational Economics Research Laboratory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Vanderbilt University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Doctoral Research Associate, UC Berkeley</a:t>
            </a:r>
          </a:p>
        </p:txBody>
      </p:sp>
      <p:pic>
        <p:nvPicPr>
          <p:cNvPr id="5" name="Picture 4" descr="CERL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412748"/>
            <a:ext cx="2794000" cy="2095500"/>
          </a:xfrm>
          <a:prstGeom prst="rect">
            <a:avLst/>
          </a:prstGeom>
        </p:spPr>
      </p:pic>
      <p:pic>
        <p:nvPicPr>
          <p:cNvPr id="6" name="Picture 5" descr="Vanderbilt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6" y="285749"/>
            <a:ext cx="2097615" cy="2097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B4F70-80EB-0D47-B687-1E0A5FC3E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8" y="745135"/>
            <a:ext cx="3164840" cy="9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D7C6-92A7-5B46-ACD3-18D619AC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is that all there is to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D877D-893B-BF46-9F0F-3178E38D1F93}"/>
              </a:ext>
            </a:extLst>
          </p:cNvPr>
          <p:cNvSpPr txBox="1"/>
          <p:nvPr/>
        </p:nvSpPr>
        <p:spPr>
          <a:xfrm>
            <a:off x="3657600" y="2968052"/>
            <a:ext cx="1422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49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&amp;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Cylance</a:t>
            </a:r>
            <a:r>
              <a:rPr lang="en-US" dirty="0"/>
              <a:t>: “Leveraging </a:t>
            </a:r>
            <a:r>
              <a:rPr lang="en-US" i="1" dirty="0">
                <a:solidFill>
                  <a:srgbClr val="FF0000"/>
                </a:solidFill>
              </a:rPr>
              <a:t>complex mathematical algorithms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predictive artificial intelligence </a:t>
            </a:r>
            <a:r>
              <a:rPr lang="en-US" dirty="0"/>
              <a:t>(AI) capabilities, and the power of </a:t>
            </a:r>
            <a:r>
              <a:rPr lang="en-US" i="1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techniques, </a:t>
            </a:r>
            <a:r>
              <a:rPr lang="en-US" dirty="0" err="1"/>
              <a:t>CylancePROTECT</a:t>
            </a:r>
            <a:r>
              <a:rPr lang="en-US" dirty="0"/>
              <a:t> has emerged as the most strategic new offering in the Forrester Wave report.”</a:t>
            </a:r>
          </a:p>
        </p:txBody>
      </p:sp>
    </p:spTree>
    <p:extLst>
      <p:ext uri="{BB962C8B-B14F-4D97-AF65-F5344CB8AC3E}">
        <p14:creationId xmlns:p14="http://schemas.microsoft.com/office/powerpoint/2010/main" val="136990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9C6-4FA3-514F-B8D2-2B817C8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B0E5-A4A2-234F-BCD2-706B549E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conf.startup.ml</a:t>
            </a:r>
            <a:r>
              <a:rPr lang="en-US" dirty="0"/>
              <a:t>/</a:t>
            </a:r>
            <a:r>
              <a:rPr lang="en-US" dirty="0" err="1"/>
              <a:t>geekdomsf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Malware detection</a:t>
            </a:r>
          </a:p>
          <a:p>
            <a:pPr lvl="1"/>
            <a:r>
              <a:rPr lang="en-US" dirty="0"/>
              <a:t>Intrusion detection</a:t>
            </a:r>
          </a:p>
          <a:p>
            <a:pPr lvl="1"/>
            <a:r>
              <a:rPr lang="en-US" dirty="0"/>
              <a:t>Spam detection</a:t>
            </a:r>
          </a:p>
          <a:p>
            <a:r>
              <a:rPr lang="en-US" dirty="0"/>
              <a:t>What do all of these have in common?</a:t>
            </a:r>
          </a:p>
          <a:p>
            <a:pPr lvl="1"/>
            <a:r>
              <a:rPr lang="en-US" dirty="0"/>
              <a:t>Detect bad “things” (actors, actions, objects)</a:t>
            </a:r>
          </a:p>
        </p:txBody>
      </p:sp>
    </p:spTree>
    <p:extLst>
      <p:ext uri="{BB962C8B-B14F-4D97-AF65-F5344CB8AC3E}">
        <p14:creationId xmlns:p14="http://schemas.microsoft.com/office/powerpoint/2010/main" val="116874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8F8A-31CA-8D45-A6C3-C632988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9A6B-97BA-2845-99DF-316F9FF6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issue in AML: bad actors (who do bad things) have </a:t>
            </a:r>
            <a:r>
              <a:rPr lang="en-US" i="1" dirty="0">
                <a:solidFill>
                  <a:srgbClr val="FF0000"/>
                </a:solidFill>
              </a:rPr>
              <a:t>objectives</a:t>
            </a:r>
          </a:p>
          <a:p>
            <a:pPr lvl="1"/>
            <a:r>
              <a:rPr lang="en-US" dirty="0"/>
              <a:t>the main one is not getting detected</a:t>
            </a:r>
          </a:p>
          <a:p>
            <a:pPr lvl="1"/>
            <a:r>
              <a:rPr lang="en-US" dirty="0"/>
              <a:t>they can change their behavior to avoid detection</a:t>
            </a:r>
          </a:p>
          <a:p>
            <a:r>
              <a:rPr lang="en-US" dirty="0"/>
              <a:t>This gives rise to </a:t>
            </a:r>
            <a:r>
              <a:rPr lang="en-US" i="1" dirty="0">
                <a:solidFill>
                  <a:srgbClr val="FF0000"/>
                </a:solidFill>
              </a:rPr>
              <a:t>evasion attacks</a:t>
            </a:r>
          </a:p>
          <a:p>
            <a:pPr lvl="1"/>
            <a:r>
              <a:rPr lang="en-US" dirty="0"/>
              <a:t>Attacks on ML, where malicious objects are deliberately transformed to evade detection (prediction by ML that these are malicious)</a:t>
            </a:r>
          </a:p>
        </p:txBody>
      </p:sp>
    </p:spTree>
    <p:extLst>
      <p:ext uri="{BB962C8B-B14F-4D97-AF65-F5344CB8AC3E}">
        <p14:creationId xmlns:p14="http://schemas.microsoft.com/office/powerpoint/2010/main" val="373650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D4-58F4-E74E-A921-6A431325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9459-4F4E-7545-BB51-F1C606F0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entirely different class of attacks are </a:t>
            </a:r>
            <a:r>
              <a:rPr lang="en-US" i="1" dirty="0">
                <a:solidFill>
                  <a:srgbClr val="FF0000"/>
                </a:solidFill>
              </a:rPr>
              <a:t>data poisoning attacks</a:t>
            </a:r>
          </a:p>
          <a:p>
            <a:r>
              <a:rPr lang="en-US" dirty="0"/>
              <a:t>In these, an adversary introduces malicious modifications to the data used for training</a:t>
            </a:r>
          </a:p>
          <a:p>
            <a:pPr lvl="1"/>
            <a:r>
              <a:rPr lang="en-US" dirty="0"/>
              <a:t>Can insert instances (for example, send specially crafted emails, either benign or malicious)</a:t>
            </a:r>
          </a:p>
          <a:p>
            <a:pPr lvl="1"/>
            <a:r>
              <a:rPr lang="en-US" dirty="0"/>
              <a:t>Can modify instances in the data (hack one of the servers used to store a part of the data)</a:t>
            </a:r>
          </a:p>
          <a:p>
            <a:pPr lvl="1"/>
            <a:r>
              <a:rPr lang="en-US" dirty="0"/>
              <a:t>Can selectively remove some instances</a:t>
            </a:r>
          </a:p>
        </p:txBody>
      </p:sp>
    </p:spTree>
    <p:extLst>
      <p:ext uri="{BB962C8B-B14F-4D97-AF65-F5344CB8AC3E}">
        <p14:creationId xmlns:p14="http://schemas.microsoft.com/office/powerpoint/2010/main" val="6606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AD9-37FC-FA4A-9762-789E3C8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vs.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EE1C-4A6B-D44D-A333-4DF586D8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crucial distinction between these classes of attacks is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Evasion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learned model </a:t>
            </a:r>
            <a:r>
              <a:rPr lang="en-US" dirty="0"/>
              <a:t>(e.g., an actual classifier)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Poisoning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algorithm </a:t>
            </a:r>
            <a:r>
              <a:rPr lang="en-US" dirty="0"/>
              <a:t>(e.g., least-squares regression learning)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they attack the model</a:t>
            </a:r>
          </a:p>
        </p:txBody>
      </p:sp>
    </p:spTree>
    <p:extLst>
      <p:ext uri="{BB962C8B-B14F-4D97-AF65-F5344CB8AC3E}">
        <p14:creationId xmlns:p14="http://schemas.microsoft.com/office/powerpoint/2010/main" val="331328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AD9-37FC-FA4A-9762-789E3C8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vs.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EE1C-4A6B-D44D-A333-4DF586D8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crucial distinction between these classes of attacks is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Evasion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learned model </a:t>
            </a:r>
            <a:r>
              <a:rPr lang="en-US" dirty="0"/>
              <a:t>(e.g., an actual classifier)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Poisoning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algorithm </a:t>
            </a:r>
            <a:r>
              <a:rPr lang="en-US" dirty="0"/>
              <a:t>(e.g., least-squares regression learning)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FF0000"/>
                </a:solidFill>
              </a:rPr>
              <a:t>adversarial examples</a:t>
            </a:r>
            <a:r>
              <a:rPr lang="en-US" dirty="0"/>
              <a:t>” in DNN are close to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evasion</a:t>
            </a:r>
            <a:r>
              <a:rPr lang="en-US" dirty="0"/>
              <a:t> attacks,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 they attack the model</a:t>
            </a:r>
          </a:p>
        </p:txBody>
      </p:sp>
    </p:spTree>
    <p:extLst>
      <p:ext uri="{BB962C8B-B14F-4D97-AF65-F5344CB8AC3E}">
        <p14:creationId xmlns:p14="http://schemas.microsoft.com/office/powerpoint/2010/main" val="425316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AD9-37FC-FA4A-9762-789E3C8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vs.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EE1C-4A6B-D44D-A333-4DF586D8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crucial distinction between these classes of attacks is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Evasion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learned model </a:t>
            </a:r>
            <a:r>
              <a:rPr lang="en-US" dirty="0"/>
              <a:t>(e.g., an actual classifier)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Poisoning</a:t>
            </a:r>
            <a:r>
              <a:rPr lang="en-US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attack on the algorithm </a:t>
            </a:r>
            <a:r>
              <a:rPr lang="en-US" dirty="0"/>
              <a:t>(e.g., least-squares regression learning)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FF0000"/>
                </a:solidFill>
              </a:rPr>
              <a:t>adversarial examples</a:t>
            </a:r>
            <a:r>
              <a:rPr lang="en-US" dirty="0"/>
              <a:t>” in DNN are close to evasion attacks, as they attack the model</a:t>
            </a:r>
          </a:p>
        </p:txBody>
      </p:sp>
    </p:spTree>
    <p:extLst>
      <p:ext uri="{BB962C8B-B14F-4D97-AF65-F5344CB8AC3E}">
        <p14:creationId xmlns:p14="http://schemas.microsoft.com/office/powerpoint/2010/main" val="334510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BC21-A7F5-204E-B3E4-67E6F504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CE6-38A3-FF47-948B-8A011B44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  <a:p>
            <a:pPr lvl="1"/>
            <a:r>
              <a:rPr lang="en-US" dirty="0"/>
              <a:t>Modeling adversarial evasion</a:t>
            </a:r>
          </a:p>
          <a:p>
            <a:pPr lvl="1"/>
            <a:r>
              <a:rPr lang="en-US" dirty="0"/>
              <a:t>Defending against evasion</a:t>
            </a:r>
          </a:p>
          <a:p>
            <a:r>
              <a:rPr lang="en-US" dirty="0"/>
              <a:t>Poisoning attacks</a:t>
            </a:r>
          </a:p>
          <a:p>
            <a:pPr lvl="1"/>
            <a:r>
              <a:rPr lang="en-US" dirty="0"/>
              <a:t>Understanding poisoning attacks</a:t>
            </a:r>
          </a:p>
          <a:p>
            <a:pPr lvl="1"/>
            <a:r>
              <a:rPr lang="en-US" dirty="0"/>
              <a:t>Defending against data poisoning</a:t>
            </a:r>
          </a:p>
          <a:p>
            <a:r>
              <a:rPr lang="en-US" dirty="0"/>
              <a:t>AML in Deep Neural Networks</a:t>
            </a:r>
          </a:p>
          <a:p>
            <a:pPr lvl="1"/>
            <a:r>
              <a:rPr lang="en-US" dirty="0"/>
              <a:t>Attacks on DNN</a:t>
            </a:r>
          </a:p>
          <a:p>
            <a:pPr lvl="1"/>
            <a:r>
              <a:rPr lang="en-US" dirty="0"/>
              <a:t>Defensive approaches for DNN</a:t>
            </a:r>
          </a:p>
        </p:txBody>
      </p:sp>
    </p:spTree>
    <p:extLst>
      <p:ext uri="{BB962C8B-B14F-4D97-AF65-F5344CB8AC3E}">
        <p14:creationId xmlns:p14="http://schemas.microsoft.com/office/powerpoint/2010/main" val="13211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6" y="3227033"/>
            <a:ext cx="6629400" cy="1219201"/>
          </a:xfrm>
        </p:spPr>
        <p:txBody>
          <a:bodyPr/>
          <a:lstStyle/>
          <a:p>
            <a:r>
              <a:rPr lang="en-US" b="1" i="1" dirty="0"/>
              <a:t>Part 2: adversarial evasion</a:t>
            </a:r>
          </a:p>
        </p:txBody>
      </p:sp>
    </p:spTree>
    <p:extLst>
      <p:ext uri="{BB962C8B-B14F-4D97-AF65-F5344CB8AC3E}">
        <p14:creationId xmlns:p14="http://schemas.microsoft.com/office/powerpoint/2010/main" val="6033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6" y="3227033"/>
            <a:ext cx="6629400" cy="1219201"/>
          </a:xfrm>
        </p:spPr>
        <p:txBody>
          <a:bodyPr/>
          <a:lstStyle/>
          <a:p>
            <a:r>
              <a:rPr lang="en-US" b="1" i="1" dirty="0"/>
              <a:t>Part 1: Introduction to AML</a:t>
            </a:r>
          </a:p>
        </p:txBody>
      </p:sp>
    </p:spTree>
    <p:extLst>
      <p:ext uri="{BB962C8B-B14F-4D97-AF65-F5344CB8AC3E}">
        <p14:creationId xmlns:p14="http://schemas.microsoft.com/office/powerpoint/2010/main" val="305918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  <a:p>
            <a:r>
              <a:rPr lang="en-US" dirty="0"/>
              <a:t>Evasion-robust Classification</a:t>
            </a:r>
          </a:p>
          <a:p>
            <a:r>
              <a:rPr lang="en-US" dirty="0"/>
              <a:t>Validating evasion attack models</a:t>
            </a:r>
          </a:p>
        </p:txBody>
      </p:sp>
    </p:spTree>
    <p:extLst>
      <p:ext uri="{BB962C8B-B14F-4D97-AF65-F5344CB8AC3E}">
        <p14:creationId xmlns:p14="http://schemas.microsoft.com/office/powerpoint/2010/main" val="130986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Evasion Attacks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Modeling evasion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White-box vs. black-box attacks</a:t>
            </a:r>
          </a:p>
          <a:p>
            <a:r>
              <a:rPr lang="en-US" dirty="0"/>
              <a:t>Evasion-robust Classification</a:t>
            </a:r>
          </a:p>
          <a:p>
            <a:r>
              <a:rPr lang="en-US" dirty="0"/>
              <a:t>Validating evasion attack models</a:t>
            </a:r>
          </a:p>
        </p:txBody>
      </p:sp>
    </p:spTree>
    <p:extLst>
      <p:ext uri="{BB962C8B-B14F-4D97-AF65-F5344CB8AC3E}">
        <p14:creationId xmlns:p14="http://schemas.microsoft.com/office/powerpoint/2010/main" val="77567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296" y="4999212"/>
            <a:ext cx="5997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{(x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),…,(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/>
              <a:t>)}, (</a:t>
            </a:r>
            <a:r>
              <a:rPr lang="en-US" dirty="0" err="1"/>
              <a:t>x,y</a:t>
            </a:r>
            <a:r>
              <a:rPr lang="en-US" dirty="0"/>
              <a:t>) ~ </a:t>
            </a:r>
            <a:r>
              <a:rPr lang="en-US" dirty="0">
                <a:latin typeface="Apple Chancery"/>
                <a:cs typeface="Apple Chancery"/>
              </a:rPr>
              <a:t>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x: feature vectors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y: binary label in {-1, +1} representing which class x belongs to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train classifier f(x) on data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Prediction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use f(x) to predict label for arbitrary x</a:t>
            </a:r>
          </a:p>
        </p:txBody>
      </p:sp>
      <p:sp>
        <p:nvSpPr>
          <p:cNvPr id="5" name="Oval 4"/>
          <p:cNvSpPr/>
          <p:nvPr/>
        </p:nvSpPr>
        <p:spPr>
          <a:xfrm>
            <a:off x="3486150" y="30652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8460" y="347103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0895" y="336816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6190" y="303669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3320" y="33167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34677" y="357390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15740" y="33167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3310" y="360438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55620" y="30652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50895" y="370725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30905" y="282905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75860" y="362915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08170" y="403491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40605" y="393204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95900" y="360057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93030" y="388061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24387" y="413778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05450" y="388061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3020" y="416826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5330" y="362915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40605" y="4271137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20615" y="3392932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54580" y="4882642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54580" y="2279163"/>
            <a:ext cx="0" cy="26034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18460" y="2448052"/>
            <a:ext cx="2457450" cy="2343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8460" y="224231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4960" y="31531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2" name="TextBox 31"/>
          <p:cNvSpPr txBox="1"/>
          <p:nvPr/>
        </p:nvSpPr>
        <p:spPr>
          <a:xfrm rot="19061352">
            <a:off x="4275235" y="256675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369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in adversarial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4346061" cy="3101983"/>
          </a:xfrm>
        </p:spPr>
        <p:txBody>
          <a:bodyPr>
            <a:normAutofit/>
          </a:bodyPr>
          <a:lstStyle/>
          <a:p>
            <a:r>
              <a:rPr lang="en-US" sz="2400" dirty="0"/>
              <a:t>Often, classifiers are tasked with telling apart ”</a:t>
            </a:r>
            <a:r>
              <a:rPr lang="en-US" sz="2400" dirty="0">
                <a:solidFill>
                  <a:srgbClr val="FF0000"/>
                </a:solidFill>
              </a:rPr>
              <a:t>good</a:t>
            </a:r>
            <a:r>
              <a:rPr lang="en-US" sz="2400" dirty="0"/>
              <a:t>” from “</a:t>
            </a:r>
            <a:r>
              <a:rPr lang="en-US" sz="2400" dirty="0">
                <a:solidFill>
                  <a:srgbClr val="FF0000"/>
                </a:solidFill>
              </a:rPr>
              <a:t>bad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/>
              <a:t>Spam vs. non-spam (ham)</a:t>
            </a:r>
          </a:p>
          <a:p>
            <a:pPr lvl="1"/>
            <a:r>
              <a:rPr lang="en-US" sz="2000" dirty="0"/>
              <a:t>Benign vs. malicious software</a:t>
            </a:r>
          </a:p>
          <a:p>
            <a:pPr lvl="1"/>
            <a:r>
              <a:rPr lang="en-US" dirty="0"/>
              <a:t>Intrusion detection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2391350"/>
            <a:ext cx="3220720" cy="23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7137873" cy="104495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who previously chose instance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(which is now classified as malicious) now chooses another instance </a:t>
            </a:r>
            <a:r>
              <a:rPr lang="en-US" b="1" i="1" dirty="0">
                <a:solidFill>
                  <a:srgbClr val="FF0000"/>
                </a:solidFill>
              </a:rPr>
              <a:t>x’</a:t>
            </a:r>
            <a:r>
              <a:rPr lang="en-US" b="1" dirty="0">
                <a:solidFill>
                  <a:srgbClr val="FF0000"/>
                </a:solidFill>
              </a:rPr>
              <a:t> which is classified as benign</a:t>
            </a:r>
          </a:p>
        </p:txBody>
      </p:sp>
    </p:spTree>
    <p:extLst>
      <p:ext uri="{BB962C8B-B14F-4D97-AF65-F5344CB8AC3E}">
        <p14:creationId xmlns:p14="http://schemas.microsoft.com/office/powerpoint/2010/main" val="175749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7137873" cy="104495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who previously chose instance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(which is now classified as malicious) now chooses another instance </a:t>
            </a:r>
            <a:r>
              <a:rPr lang="en-US" b="1" i="1" dirty="0">
                <a:solidFill>
                  <a:srgbClr val="FF0000"/>
                </a:solidFill>
              </a:rPr>
              <a:t>x’</a:t>
            </a:r>
            <a:r>
              <a:rPr lang="en-US" b="1" dirty="0">
                <a:solidFill>
                  <a:srgbClr val="FF0000"/>
                </a:solidFill>
              </a:rPr>
              <a:t> which is classified as benign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35580" y="6488430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35580" y="3642360"/>
            <a:ext cx="0" cy="2846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9460" y="38481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5960" y="47589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</a:t>
            </a:r>
          </a:p>
        </p:txBody>
      </p:sp>
      <p:sp>
        <p:nvSpPr>
          <p:cNvPr id="52" name="Oval 51"/>
          <p:cNvSpPr/>
          <p:nvPr/>
        </p:nvSpPr>
        <p:spPr>
          <a:xfrm>
            <a:off x="386715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99460" y="496963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31895" y="486676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7190" y="453529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8432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15677" y="507250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674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04310" y="510298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3662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31895" y="520585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11905" y="432765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2548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57792" y="569090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90227" y="558803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45522" y="525656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54265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74009" y="579377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5507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62642" y="582425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89495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90227" y="592712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70237" y="504891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39" y="2638045"/>
            <a:ext cx="7137873" cy="104495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who previously chose instance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(which is now classified as malicious) now chooses another instance </a:t>
            </a:r>
            <a:r>
              <a:rPr lang="en-US" b="1" i="1" dirty="0">
                <a:solidFill>
                  <a:srgbClr val="FF0000"/>
                </a:solidFill>
              </a:rPr>
              <a:t>x’</a:t>
            </a:r>
            <a:r>
              <a:rPr lang="en-US" b="1" dirty="0">
                <a:solidFill>
                  <a:srgbClr val="FF0000"/>
                </a:solidFill>
              </a:rPr>
              <a:t> which is classified as benign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35580" y="6488430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35580" y="3642360"/>
            <a:ext cx="0" cy="2846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9460" y="38481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5960" y="47589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501950" y="3898265"/>
            <a:ext cx="2457450" cy="2343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61352">
            <a:off x="4858725" y="401696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4" name="Oval 33"/>
          <p:cNvSpPr/>
          <p:nvPr/>
        </p:nvSpPr>
        <p:spPr>
          <a:xfrm>
            <a:off x="532548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57792" y="569090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90227" y="558803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45522" y="525656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4265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74009" y="579377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55072" y="553659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62642" y="582425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94952" y="528513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90227" y="5927120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70237" y="5048915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6715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9460" y="496963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31895" y="486676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87190" y="453529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8432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15677" y="507250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96740" y="481533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04310" y="510298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36620" y="456387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731895" y="5205857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11905" y="4327652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8333 -0.0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Example of Evasion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451100" y="3781425"/>
            <a:ext cx="2327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>
                <a:ea typeface="ＭＳ Ｐゴシック" pitchFamily="1" charset="-128"/>
              </a:rPr>
              <a:t>cheap =  1.0</a:t>
            </a:r>
          </a:p>
          <a:p>
            <a:pPr algn="r"/>
            <a:r>
              <a:rPr lang="en-US" sz="2400">
                <a:ea typeface="ＭＳ Ｐゴシック" pitchFamily="1" charset="-128"/>
              </a:rPr>
              <a:t>mortgage =  1.5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176463" y="4937369"/>
            <a:ext cx="254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Total score =  2.5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70038" y="1676400"/>
            <a:ext cx="3763962" cy="7207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From: </a:t>
            </a:r>
            <a:r>
              <a:rPr lang="en-US" sz="2000" dirty="0" err="1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spammer@example.com</a:t>
            </a:r>
            <a:endParaRPr lang="en-US" sz="2000" dirty="0"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Cheap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mortgage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now!!!  </a:t>
            </a:r>
            <a:endParaRPr lang="en-US" sz="2400" dirty="0"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auto">
          <a:xfrm>
            <a:off x="5486400" y="28194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ＭＳ Ｐゴシック" pitchFamily="1" charset="-128"/>
              </a:rPr>
              <a:t>Feature Weights</a:t>
            </a: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3276600" y="2362200"/>
            <a:ext cx="0" cy="152400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276600" y="3200400"/>
            <a:ext cx="2133600" cy="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1600200" y="2016125"/>
            <a:ext cx="767976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2368176" y="2016125"/>
            <a:ext cx="1038412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648200" y="4937369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&gt; 1.0 (threshold)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085850" y="182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1.</a:t>
            </a: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1162050" y="3810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2.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162050" y="4937369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3.</a:t>
            </a:r>
          </a:p>
        </p:txBody>
      </p:sp>
      <p:sp>
        <p:nvSpPr>
          <p:cNvPr id="78863" name="AutoShape 15"/>
          <p:cNvSpPr>
            <a:spLocks noChangeArrowheads="1"/>
          </p:cNvSpPr>
          <p:nvPr/>
        </p:nvSpPr>
        <p:spPr bwMode="auto">
          <a:xfrm>
            <a:off x="2971800" y="5496170"/>
            <a:ext cx="914400" cy="914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ea typeface="ＭＳ Ｐゴシック" pitchFamily="1" charset="-128"/>
              </a:rPr>
              <a:t>Spam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2" grpId="0" autoUpdateAnimBg="0"/>
      <p:bldP spid="78854" grpId="0" animBg="1" autoUpdateAnimBg="0"/>
      <p:bldP spid="78855" grpId="0" animBg="1"/>
      <p:bldP spid="78856" grpId="0" animBg="1"/>
      <p:bldP spid="78857" grpId="0" animBg="1"/>
      <p:bldP spid="78858" grpId="0" animBg="1"/>
      <p:bldP spid="78859" grpId="0" autoUpdateAnimBg="0"/>
      <p:bldP spid="78860" grpId="0" autoUpdateAnimBg="0"/>
      <p:bldP spid="78861" grpId="0" autoUpdateAnimBg="0"/>
      <p:bldP spid="78862" grpId="0" autoUpdateAnimBg="0"/>
      <p:bldP spid="7886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Example of Evasion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22806" y="3781425"/>
            <a:ext cx="25619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ea typeface="ＭＳ Ｐゴシック" pitchFamily="1" charset="-128"/>
              </a:rPr>
              <a:t>cheap =  1.0</a:t>
            </a:r>
          </a:p>
          <a:p>
            <a:pPr algn="r"/>
            <a:r>
              <a:rPr lang="en-US" sz="2400" dirty="0">
                <a:ea typeface="ＭＳ Ｐゴシック" pitchFamily="1" charset="-128"/>
              </a:rPr>
              <a:t>mortgage =  1.5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76463" y="5257800"/>
            <a:ext cx="254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Total score =  0.5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70038" y="1676400"/>
            <a:ext cx="3763962" cy="10255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From: </a:t>
            </a:r>
            <a:r>
              <a:rPr lang="en-US" sz="2000" dirty="0" err="1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spammer@example.com</a:t>
            </a:r>
            <a:endParaRPr lang="en-US" sz="2000" dirty="0"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Cheap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mortgage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now!!!</a:t>
            </a:r>
            <a:b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        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ea typeface="ＭＳ Ｐゴシック" pitchFamily="1" charset="-128"/>
                <a:cs typeface="Calibri" panose="020F0502020204030204" pitchFamily="34" charset="0"/>
              </a:rPr>
              <a:t>Oregon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  <a:ea typeface="ＭＳ Ｐゴシック" pitchFamily="1" charset="-128"/>
              <a:cs typeface="Calibri" panose="020F0502020204030204" pitchFamily="34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276600" y="2667000"/>
            <a:ext cx="0" cy="121920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276600" y="3200400"/>
            <a:ext cx="2133600" cy="0"/>
          </a:xfrm>
          <a:prstGeom prst="line">
            <a:avLst/>
          </a:prstGeom>
          <a:noFill/>
          <a:ln w="76200">
            <a:solidFill>
              <a:srgbClr val="1800C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600200" y="2016125"/>
            <a:ext cx="760506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2360706" y="2016125"/>
            <a:ext cx="1042894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648200" y="5257800"/>
            <a:ext cx="241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&lt; 1.0 (threshold)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085850" y="182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1.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162050" y="3810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a typeface="ＭＳ Ｐゴシック" pitchFamily="1" charset="-128"/>
              </a:rPr>
              <a:t>2.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162050" y="5257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ea typeface="ＭＳ Ｐゴシック" pitchFamily="1" charset="-128"/>
              </a:rPr>
              <a:t>3.</a:t>
            </a:r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1600200" y="2347913"/>
            <a:ext cx="760506" cy="2778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971800" y="5791200"/>
            <a:ext cx="7620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ea typeface="ＭＳ Ｐゴシック" pitchFamily="1" charset="-128"/>
              </a:rPr>
              <a:t>OK</a:t>
            </a:r>
            <a:endParaRPr lang="en-US" sz="2400">
              <a:ea typeface="ＭＳ Ｐゴシック" pitchFamily="1" charset="-128"/>
            </a:endParaRPr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2399756" y="2376488"/>
            <a:ext cx="1133195" cy="2492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3732D59C-6B89-2C4B-8811-06AE3919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ＭＳ Ｐゴシック" pitchFamily="1" charset="-128"/>
              </a:rPr>
              <a:t>Feature Weights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887D2-38B4-F841-BA5F-2077275CDC52}"/>
              </a:ext>
            </a:extLst>
          </p:cNvPr>
          <p:cNvSpPr/>
          <p:nvPr/>
        </p:nvSpPr>
        <p:spPr>
          <a:xfrm>
            <a:off x="212725" y="45315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>
                <a:solidFill>
                  <a:srgbClr val="065503"/>
                </a:solidFill>
                <a:ea typeface="ＭＳ Ｐゴシック" pitchFamily="1" charset="-128"/>
              </a:rPr>
              <a:t>Joy= -1.0</a:t>
            </a:r>
          </a:p>
          <a:p>
            <a:pPr algn="r"/>
            <a:r>
              <a:rPr lang="en-US" sz="2400" dirty="0">
                <a:solidFill>
                  <a:srgbClr val="065503"/>
                </a:solidFill>
                <a:ea typeface="ＭＳ Ｐゴシック" pitchFamily="1" charset="-128"/>
              </a:rPr>
              <a:t>Oregon = -1.0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5" grpId="0"/>
      <p:bldP spid="6158" grpId="0"/>
      <p:bldP spid="6160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evasion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Attacker has an “ideal” feature vector 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endParaRPr lang="en-US" i="1" baseline="-25000" dirty="0"/>
          </a:p>
          <a:p>
            <a:pPr lvl="1"/>
            <a:r>
              <a:rPr lang="en-US" dirty="0"/>
              <a:t>These are the original malicious feature vectors in training data</a:t>
            </a:r>
          </a:p>
          <a:p>
            <a:r>
              <a:rPr lang="en-US" dirty="0"/>
              <a:t>Modifying </a:t>
            </a:r>
            <a:r>
              <a:rPr lang="en-US" i="1" dirty="0"/>
              <a:t>x</a:t>
            </a:r>
            <a:r>
              <a:rPr lang="en-US" dirty="0"/>
              <a:t> into another feature vector </a:t>
            </a:r>
            <a:r>
              <a:rPr lang="en-US" i="1" dirty="0"/>
              <a:t>x’</a:t>
            </a:r>
            <a:r>
              <a:rPr lang="en-US" dirty="0"/>
              <a:t> incurs a cost </a:t>
            </a:r>
            <a:r>
              <a:rPr lang="en-US" i="1" dirty="0"/>
              <a:t>c(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r>
              <a:rPr lang="en-US" i="1" dirty="0" err="1"/>
              <a:t>,x</a:t>
            </a:r>
            <a:r>
              <a:rPr lang="en-US" i="1" dirty="0"/>
              <a:t>’)</a:t>
            </a:r>
          </a:p>
          <a:p>
            <a:r>
              <a:rPr lang="en-US" dirty="0"/>
              <a:t>The attacker’s goal is to appear “benign” to the classifier</a:t>
            </a:r>
          </a:p>
          <a:p>
            <a:r>
              <a:rPr lang="en-US" dirty="0"/>
              <a:t>Observation: </a:t>
            </a:r>
            <a:r>
              <a:rPr lang="en-US" b="1" dirty="0"/>
              <a:t>feature space modeling</a:t>
            </a:r>
          </a:p>
          <a:p>
            <a:pPr lvl="1"/>
            <a:r>
              <a:rPr lang="en-US" dirty="0"/>
              <a:t>Attacker can make arbitrary changes to features</a:t>
            </a:r>
          </a:p>
          <a:p>
            <a:pPr lvl="1"/>
            <a:r>
              <a:rPr lang="en-US" dirty="0"/>
              <a:t>Cost is meant to capture any constraints faced by the attacker in practice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actual attack instances are generated/validated </a:t>
            </a:r>
            <a:r>
              <a:rPr lang="en-US" dirty="0"/>
              <a:t>(this just produces a new feature vector rather than, say, another malicious PDF)</a:t>
            </a:r>
          </a:p>
        </p:txBody>
      </p:sp>
    </p:spTree>
    <p:extLst>
      <p:ext uri="{BB962C8B-B14F-4D97-AF65-F5344CB8AC3E}">
        <p14:creationId xmlns:p14="http://schemas.microsoft.com/office/powerpoint/2010/main" val="10579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6845-4505-EC43-BD32-4BEB6ECA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C226-1D69-4142-801D-8110F48A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A45-94C5-CD4D-A954-525475F2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lowd</a:t>
            </a:r>
            <a:r>
              <a:rPr lang="en-US" dirty="0"/>
              <a:t> &amp; meek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3F839-0618-F540-9FA9-7FC16A2A3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</a:t>
                </a:r>
                <a:r>
                  <a:rPr lang="en-US" i="1" baseline="-25000" dirty="0"/>
                  <a:t>x’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err="1"/>
                  <a:t>s.t.</a:t>
                </a:r>
                <a:r>
                  <a:rPr lang="en-US" i="1" dirty="0"/>
                  <a:t>:  x’</a:t>
                </a:r>
                <a:r>
                  <a:rPr lang="en-US" dirty="0"/>
                  <a:t> classified as benign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Small modification: ensure </a:t>
                </a:r>
                <a:r>
                  <a:rPr lang="en-US" i="1" dirty="0"/>
                  <a:t>c(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ideal</a:t>
                </a:r>
                <a:r>
                  <a:rPr lang="en-US" i="1" dirty="0" err="1"/>
                  <a:t>,x</a:t>
                </a:r>
                <a:r>
                  <a:rPr lang="en-US" i="1" dirty="0"/>
                  <a:t>’) </a:t>
                </a:r>
                <a:r>
                  <a:rPr lang="en-US" dirty="0"/>
                  <a:t>≤ cost budget; otherwise, return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ideal</a:t>
                </a:r>
                <a:endParaRPr lang="en-US" i="1" baseline="-25000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𝑖𝑑𝑒𝑎𝑙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Note: can generalize this to a (weighted) </a:t>
                </a:r>
                <a:r>
                  <a:rPr lang="en-US" i="1" dirty="0" err="1"/>
                  <a:t>l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norm</a:t>
                </a:r>
              </a:p>
              <a:p>
                <a:pPr lvl="1"/>
                <a:endParaRPr lang="en-US" altLang="zh-TW" sz="24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charset="0"/>
                              </a:rPr>
                              <m:t>𝑖𝑑𝑒𝑎𝑙</m:t>
                            </m:r>
                            <m:r>
                              <a:rPr lang="en-US" altLang="zh-TW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400" baseline="30000" dirty="0"/>
                  <a:t>p</a:t>
                </a:r>
              </a:p>
              <a:p>
                <a:pPr lvl="2"/>
                <a:r>
                  <a:rPr lang="en-US" altLang="zh-TW" sz="2000" dirty="0" err="1"/>
                  <a:t>Commo</a:t>
                </a:r>
                <a:r>
                  <a:rPr lang="en-US" altLang="zh-TW" sz="2000" dirty="0"/>
                  <a:t>n special case: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 baseline="-25000" dirty="0"/>
                              <m:t>ideal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TW" sz="20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= ||x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 baseline="-25000" dirty="0"/>
                          <m:t>ideal</m:t>
                        </m:r>
                      </m:sub>
                    </m:sSub>
                  </m:oMath>
                </a14:m>
                <a:r>
                  <a:rPr lang="en-US" sz="2200" dirty="0"/>
                  <a:t>||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3F839-0618-F540-9FA9-7FC16A2A3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9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194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the classifier can be described as		f(x) = </a:t>
            </a:r>
            <a:r>
              <a:rPr lang="en-US" dirty="0" err="1"/>
              <a:t>sgn</a:t>
            </a:r>
            <a:r>
              <a:rPr lang="en-US" dirty="0"/>
              <a:t>{g(x)}, for some g(x) : X -&gt; R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Biggio</a:t>
            </a:r>
            <a:r>
              <a:rPr lang="en-US" dirty="0">
                <a:solidFill>
                  <a:srgbClr val="FF0000"/>
                </a:solidFill>
              </a:rPr>
              <a:t> et al. ECML ‘13:</a:t>
            </a:r>
          </a:p>
          <a:p>
            <a:pPr lvl="1"/>
            <a:r>
              <a:rPr lang="en-US" dirty="0"/>
              <a:t>min</a:t>
            </a:r>
            <a:r>
              <a:rPr lang="en-US" baseline="-25000" dirty="0"/>
              <a:t>x</a:t>
            </a:r>
            <a:r>
              <a:rPr lang="en-US" dirty="0"/>
              <a:t> g(x)   </a:t>
            </a:r>
            <a:r>
              <a:rPr lang="en-US" dirty="0" err="1"/>
              <a:t>s.t.</a:t>
            </a:r>
            <a:r>
              <a:rPr lang="en-US" dirty="0"/>
              <a:t>: </a:t>
            </a:r>
            <a:r>
              <a:rPr lang="en-US" i="1" dirty="0"/>
              <a:t>c(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r>
              <a:rPr lang="en-US" i="1" dirty="0" err="1"/>
              <a:t>,x</a:t>
            </a:r>
            <a:r>
              <a:rPr lang="en-US" i="1" dirty="0"/>
              <a:t>’) </a:t>
            </a:r>
            <a:r>
              <a:rPr lang="en-US" dirty="0"/>
              <a:t>≤ cost budget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 and </a:t>
            </a:r>
            <a:r>
              <a:rPr lang="en-US" dirty="0" err="1">
                <a:solidFill>
                  <a:srgbClr val="FF0000"/>
                </a:solidFill>
              </a:rPr>
              <a:t>Vorobeychik</a:t>
            </a:r>
            <a:r>
              <a:rPr lang="en-US" dirty="0">
                <a:solidFill>
                  <a:srgbClr val="FF0000"/>
                </a:solidFill>
              </a:rPr>
              <a:t>, ‘16</a:t>
            </a:r>
          </a:p>
          <a:p>
            <a:pPr lvl="1"/>
            <a:r>
              <a:rPr lang="en-US" dirty="0"/>
              <a:t>min</a:t>
            </a:r>
            <a:r>
              <a:rPr lang="en-US" baseline="-25000" dirty="0"/>
              <a:t>x  </a:t>
            </a:r>
            <a:r>
              <a:rPr lang="en-US" dirty="0"/>
              <a:t>g(x) +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 </a:t>
            </a:r>
            <a:r>
              <a:rPr lang="en-US" i="1" dirty="0"/>
              <a:t>c(</a:t>
            </a:r>
            <a:r>
              <a:rPr lang="en-US" i="1" dirty="0" err="1"/>
              <a:t>x</a:t>
            </a:r>
            <a:r>
              <a:rPr lang="en-US" i="1" baseline="-25000" dirty="0" err="1"/>
              <a:t>ideal</a:t>
            </a:r>
            <a:r>
              <a:rPr lang="en-US" i="1" dirty="0" err="1"/>
              <a:t>,x</a:t>
            </a:r>
            <a:r>
              <a:rPr lang="en-US" i="1" dirty="0"/>
              <a:t>’)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8896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E07F-E10E-EB40-9EC5-F47D528F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attacker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DDFB-E443-0849-8E7C-ACE742F3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Commonly, these are hard to solve optimally</a:t>
            </a:r>
          </a:p>
          <a:p>
            <a:endParaRPr lang="en-US" dirty="0"/>
          </a:p>
          <a:p>
            <a:r>
              <a:rPr lang="en-US" dirty="0"/>
              <a:t>Approaches depend on the nature of the feature space: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vs. </a:t>
            </a:r>
            <a:r>
              <a:rPr lang="en-US" b="1" dirty="0">
                <a:solidFill>
                  <a:srgbClr val="FF0000"/>
                </a:solidFill>
              </a:rPr>
              <a:t>binary</a:t>
            </a:r>
            <a:r>
              <a:rPr lang="en-US" dirty="0"/>
              <a:t> (or discrete)</a:t>
            </a:r>
          </a:p>
        </p:txBody>
      </p:sp>
    </p:spTree>
    <p:extLst>
      <p:ext uri="{BB962C8B-B14F-4D97-AF65-F5344CB8AC3E}">
        <p14:creationId xmlns:p14="http://schemas.microsoft.com/office/powerpoint/2010/main" val="1578868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23BA-3613-4F48-A7D9-B7C483C8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38C2-D8E6-7647-8766-B9816FE4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Lowd &amp; Meek model: easy to solve for linear classifiers</a:t>
            </a:r>
          </a:p>
          <a:p>
            <a:r>
              <a:rPr lang="en-US" dirty="0"/>
              <a:t>Nelson et al. JMLR ‘12: can approximately solve for convex-inducing classifiers</a:t>
            </a:r>
          </a:p>
          <a:p>
            <a:r>
              <a:rPr lang="en-US" dirty="0"/>
              <a:t>More generally, gradient descent approaches (</a:t>
            </a:r>
            <a:r>
              <a:rPr lang="en-US" dirty="0" err="1"/>
              <a:t>Biggio</a:t>
            </a:r>
            <a:r>
              <a:rPr lang="en-US" dirty="0"/>
              <a:t> et al., ECML ‘13)</a:t>
            </a:r>
          </a:p>
        </p:txBody>
      </p:sp>
    </p:spTree>
    <p:extLst>
      <p:ext uri="{BB962C8B-B14F-4D97-AF65-F5344CB8AC3E}">
        <p14:creationId xmlns:p14="http://schemas.microsoft.com/office/powerpoint/2010/main" val="256129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2CD-4FB9-4848-ADEF-412492B2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39A6E-95C4-554E-AD80-58602FE39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Lowd &amp; Meek KDD ‘05: 2-approximation algorithm for linear classifiers</a:t>
                </a:r>
              </a:p>
              <a:p>
                <a:pPr lvl="1"/>
                <a:r>
                  <a:rPr lang="en-US" dirty="0"/>
                  <a:t>Start with a benign instance</a:t>
                </a:r>
              </a:p>
              <a:p>
                <a:pPr lvl="1"/>
                <a:r>
                  <a:rPr lang="en-US" dirty="0"/>
                  <a:t>First, try to flip features in benign instance that are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baseline="-25000" dirty="0"/>
                          <m:t>ideal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try to flip pairs of features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baseline="-25000" dirty="0"/>
                          <m:t>ideal</m:t>
                        </m:r>
                      </m:sub>
                    </m:sSub>
                  </m:oMath>
                </a14:m>
                <a:r>
                  <a:rPr lang="en-US" dirty="0"/>
                  <a:t> and 1 feature that is the same (this also reduces cost by 1)</a:t>
                </a:r>
              </a:p>
              <a:p>
                <a:r>
                  <a:rPr lang="en-US" dirty="0"/>
                  <a:t>Dalvi et al. KDD ‘04: minimum-cost camouflage (MCC); linear integer program (for Naïve Bayes classifier)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39A6E-95C4-554E-AD80-58602FE39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7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F7A6-2EA1-C342-81B4-16C9470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distance the right cost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6639-BEED-DF49-A76E-3238CE5E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Distance</a:t>
            </a:r>
            <a:r>
              <a:rPr lang="zh-CN" altLang="en-US" sz="3600" dirty="0"/>
              <a:t> </a:t>
            </a:r>
            <a:r>
              <a:rPr lang="en-US" altLang="zh-CN" sz="3600" dirty="0"/>
              <a:t>Based</a:t>
            </a:r>
            <a:r>
              <a:rPr lang="zh-CN" altLang="en-US" sz="3600" dirty="0"/>
              <a:t> </a:t>
            </a:r>
            <a:r>
              <a:rPr lang="en-US" altLang="zh-CN" sz="3600" dirty="0"/>
              <a:t>Cost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Underestimates</a:t>
            </a:r>
            <a:r>
              <a:rPr lang="en-US" altLang="zh-CN" sz="3600" dirty="0"/>
              <a:t> Adversary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2F5-D806-954D-B6F6-9ECB956585D6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48" y="3317498"/>
            <a:ext cx="39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Hello!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you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become more active and attractive than ever before?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Our final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losing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on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now.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 the link and you will find 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cheapest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way to gain your body back.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http://www.ebay.com/application_form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2128" y="3317498"/>
            <a:ext cx="476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Hello!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you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happy</a:t>
            </a:r>
            <a:r>
              <a:rPr lang="en-US" sz="160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become more active and attractive than ever before?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Our final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merchandises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losing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weigbt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on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claerance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now.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 the link and you will find he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deapest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way to gain your body back.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http://www.ebay.com/application_form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90128" y="2687578"/>
            <a:ext cx="833120" cy="497840"/>
          </a:xfrm>
          <a:prstGeom prst="wedgeEllipse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6388288" y="2636778"/>
            <a:ext cx="833120" cy="497840"/>
          </a:xfrm>
          <a:prstGeom prst="wedgeEllipseCallou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76012" y="2250175"/>
            <a:ext cx="1422400" cy="508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9372" y="2300975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Synonym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49566" y="5622363"/>
            <a:ext cx="1813560" cy="508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086" y="5664789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Letter substitution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248" y="2714486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00048" y="2691150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Ham</a:t>
            </a:r>
          </a:p>
        </p:txBody>
      </p:sp>
      <p:sp>
        <p:nvSpPr>
          <p:cNvPr id="17" name="Oval 16"/>
          <p:cNvSpPr/>
          <p:nvPr/>
        </p:nvSpPr>
        <p:spPr>
          <a:xfrm>
            <a:off x="1044128" y="3623819"/>
            <a:ext cx="538480" cy="272153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28269" y="4109189"/>
            <a:ext cx="623928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0421" y="4109189"/>
            <a:ext cx="714303" cy="272153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748" y="4337512"/>
            <a:ext cx="840859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65654" y="4609665"/>
            <a:ext cx="826474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24617" y="3604792"/>
            <a:ext cx="582326" cy="305451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6336" y="4076467"/>
            <a:ext cx="1204702" cy="32269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40874" y="4337512"/>
            <a:ext cx="852244" cy="272153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3005" y="4089978"/>
            <a:ext cx="595388" cy="305635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62245" y="4584678"/>
            <a:ext cx="732520" cy="311412"/>
          </a:xfrm>
          <a:prstGeom prst="ellipse">
            <a:avLst/>
          </a:prstGeom>
          <a:noFill/>
          <a:ln w="28575" cmpd="sng">
            <a:solidFill>
              <a:srgbClr val="2F2B2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58257" y="2760433"/>
            <a:ext cx="1925131" cy="1329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697781" y="2758175"/>
            <a:ext cx="1119996" cy="1304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833265" y="4410419"/>
            <a:ext cx="924560" cy="12241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124526" y="4611699"/>
            <a:ext cx="2225040" cy="1053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9766" y="4923111"/>
            <a:ext cx="375920" cy="6992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84549" y="4656115"/>
            <a:ext cx="365760" cy="98567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760832" y="4422635"/>
            <a:ext cx="2145909" cy="119972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994626" y="4875110"/>
            <a:ext cx="2204720" cy="7416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571975" y="1991427"/>
            <a:ext cx="1409465" cy="51274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571975" y="2827444"/>
            <a:ext cx="1409465" cy="51274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 rot="-5400000" flipH="1">
            <a:off x="7830476" y="1532944"/>
            <a:ext cx="774441" cy="15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0" dirty="0">
                <a:solidFill>
                  <a:schemeClr val="hlink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78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" grpId="0" animBg="1"/>
      <p:bldP spid="37" grpId="0" animBg="1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342"/>
            <a:ext cx="8229600" cy="1143000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An Alternative Cost Function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25" y="1447698"/>
            <a:ext cx="8469086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adversarial</a:t>
            </a:r>
            <a:r>
              <a:rPr lang="zh-CN" altLang="en-US" sz="2800" dirty="0"/>
              <a:t> </a:t>
            </a:r>
            <a:r>
              <a:rPr lang="en-US" altLang="zh-CN" sz="2800" dirty="0"/>
              <a:t>cost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endParaRPr lang="en-US" sz="2800" dirty="0"/>
          </a:p>
          <a:p>
            <a:pPr lvl="1"/>
            <a:r>
              <a:rPr lang="en-US" altLang="zh-CN" sz="2400" dirty="0"/>
              <a:t>Traditional:</a:t>
            </a:r>
            <a:r>
              <a:rPr lang="zh-CN" altLang="en-US" sz="2400" dirty="0"/>
              <a:t> </a:t>
            </a:r>
            <a:r>
              <a:rPr lang="en-US" sz="2400" dirty="0"/>
              <a:t>Distance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</a:p>
          <a:p>
            <a:pPr lvl="1"/>
            <a:endParaRPr lang="en-US" altLang="zh-CN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Equivalence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based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cost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2F5-D806-954D-B6F6-9ECB956585D6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56021" y="4130842"/>
            <a:ext cx="256674" cy="349684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64568" y="4519059"/>
            <a:ext cx="481264" cy="189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68678" y="4613708"/>
            <a:ext cx="18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6" y="2537121"/>
            <a:ext cx="3131480" cy="60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62" y="3881257"/>
            <a:ext cx="4776044" cy="6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Perils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Dimension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2F5-D806-954D-B6F6-9ECB956585D6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 descr="reduc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3" r="24448" b="50320"/>
          <a:stretch/>
        </p:blipFill>
        <p:spPr>
          <a:xfrm>
            <a:off x="2213450" y="1613945"/>
            <a:ext cx="4451510" cy="3549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373" y="5465206"/>
            <a:ext cx="7466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Adversary: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Dimension Reduction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y: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Dimension Reduction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ulnerable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White-box vs. black-box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attack models, assumed that the attacker knows the classifier</a:t>
            </a:r>
          </a:p>
          <a:p>
            <a:pPr lvl="1"/>
            <a:r>
              <a:rPr lang="en-US" dirty="0"/>
              <a:t>Black-box attacks: attacker has a query access to the classifier; can get examples</a:t>
            </a:r>
          </a:p>
          <a:p>
            <a:r>
              <a:rPr lang="en-US" dirty="0"/>
              <a:t>Lowd &amp; Meek; Nelson et al.: minimizing the evasion cost through a sequence of queries to the classifier</a:t>
            </a:r>
          </a:p>
          <a:p>
            <a:pPr lvl="1"/>
            <a:r>
              <a:rPr lang="en-US" dirty="0"/>
              <a:t>NP-Hard in general (even for linear classifiers)</a:t>
            </a:r>
          </a:p>
          <a:p>
            <a:pPr lvl="1"/>
            <a:r>
              <a:rPr lang="en-US" dirty="0"/>
              <a:t>Poly-time approximations for linear and convex-inducing classifiers</a:t>
            </a:r>
          </a:p>
          <a:p>
            <a:pPr lvl="1"/>
            <a:r>
              <a:rPr lang="en-US" b="1" dirty="0"/>
              <a:t>Is the black-box attack fundamentally hard?</a:t>
            </a:r>
          </a:p>
        </p:txBody>
      </p:sp>
    </p:spTree>
    <p:extLst>
      <p:ext uri="{BB962C8B-B14F-4D97-AF65-F5344CB8AC3E}">
        <p14:creationId xmlns:p14="http://schemas.microsoft.com/office/powerpoint/2010/main" val="5195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2F9C-03C0-0048-AB28-A4EBE05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76789-33A2-5842-A836-64F5EA55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4" y="1900552"/>
            <a:ext cx="6995160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Can the adversary approximate the classifier h used by the defender to (near)-arbitrary precision?</a:t>
            </a:r>
          </a:p>
          <a:p>
            <a:pPr lvl="1"/>
            <a:r>
              <a:rPr lang="en-US" dirty="0"/>
              <a:t>Using only queries x to find out h(x)?</a:t>
            </a:r>
          </a:p>
          <a:p>
            <a:pPr lvl="1"/>
            <a:r>
              <a:rPr lang="en-US" dirty="0"/>
              <a:t>NP-Hard in general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1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is easy “in practice”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results on black-box learnability are worst-case over an entire family of classifiers (linear, convex-inducing)</a:t>
            </a:r>
          </a:p>
          <a:p>
            <a:r>
              <a:rPr lang="en-US" b="1" dirty="0">
                <a:solidFill>
                  <a:srgbClr val="FF0000"/>
                </a:solidFill>
              </a:rPr>
              <a:t>Observation</a:t>
            </a:r>
            <a:r>
              <a:rPr lang="en-US" dirty="0"/>
              <a:t>: these classifiers do not spontaneously appear; </a:t>
            </a:r>
            <a:r>
              <a:rPr lang="en-US" b="1" dirty="0">
                <a:solidFill>
                  <a:srgbClr val="FF0000"/>
                </a:solidFill>
              </a:rPr>
              <a:t>they are learned from data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This fact implies a lot of structure: </a:t>
            </a:r>
            <a:r>
              <a:rPr lang="en-US" i="1" dirty="0"/>
              <a:t>since someone learned them to begin with, they should be learnable</a:t>
            </a:r>
          </a:p>
          <a:p>
            <a:r>
              <a:rPr lang="en-US" b="1" dirty="0"/>
              <a:t>Theorem</a:t>
            </a:r>
            <a:r>
              <a:rPr lang="en-US" dirty="0"/>
              <a:t>: suppose a hypothesis class H is efficiently learnable, and h in H is learned (given data).  Then h can be efficiently </a:t>
            </a:r>
            <a:r>
              <a:rPr lang="en-US" b="1" dirty="0"/>
              <a:t>reverse engineered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Reverse engineered: learned with arbitrarily small error</a:t>
            </a:r>
          </a:p>
          <a:p>
            <a:pPr lvl="1"/>
            <a:r>
              <a:rPr lang="en-US" dirty="0"/>
              <a:t>Follows directly from the fact that H is efficiently learnable and h is in H.</a:t>
            </a:r>
          </a:p>
          <a:p>
            <a:r>
              <a:rPr lang="en-US" i="1" dirty="0">
                <a:solidFill>
                  <a:srgbClr val="FF0000"/>
                </a:solidFill>
              </a:rPr>
              <a:t>Consequence: theoretical reason why “black-box” attacks, e.g., with DNNs, work</a:t>
            </a:r>
          </a:p>
        </p:txBody>
      </p:sp>
    </p:spTree>
    <p:extLst>
      <p:ext uri="{BB962C8B-B14F-4D97-AF65-F5344CB8AC3E}">
        <p14:creationId xmlns:p14="http://schemas.microsoft.com/office/powerpoint/2010/main" val="21128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EA65-4B6D-8347-84DB-A4FC422A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(evasion 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DEC7-1A12-F14D-AD51-A887A41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Dalvi et al. Adversarial classification. KDD ‘04.</a:t>
            </a:r>
          </a:p>
          <a:p>
            <a:r>
              <a:rPr lang="en-US" dirty="0"/>
              <a:t>Lowd and Meek. Adversarial learning.  KDD ’05.</a:t>
            </a:r>
          </a:p>
          <a:p>
            <a:r>
              <a:rPr lang="en-US" dirty="0"/>
              <a:t>Nelson et al. Query strategies for evading convex-inducing classifiers. JMLR ‘12.</a:t>
            </a:r>
          </a:p>
          <a:p>
            <a:r>
              <a:rPr lang="en-US" dirty="0" err="1"/>
              <a:t>Biggio</a:t>
            </a:r>
            <a:r>
              <a:rPr lang="en-US" dirty="0"/>
              <a:t> et al. Evasion attacks against machine learning at test time. ECML/PKDD ‘13.</a:t>
            </a:r>
          </a:p>
          <a:p>
            <a:r>
              <a:rPr lang="en-US" dirty="0"/>
              <a:t>Li and </a:t>
            </a:r>
            <a:r>
              <a:rPr lang="en-US" dirty="0" err="1"/>
              <a:t>Vorobeychik</a:t>
            </a:r>
            <a:r>
              <a:rPr lang="en-US" dirty="0"/>
              <a:t>. Feature cross-substitution in adversarial classification. NIPS ‘14.</a:t>
            </a:r>
          </a:p>
          <a:p>
            <a:r>
              <a:rPr lang="en-US" dirty="0" err="1"/>
              <a:t>Vorobeychik</a:t>
            </a:r>
            <a:r>
              <a:rPr lang="en-US" dirty="0"/>
              <a:t> and Li. Optimal randomized classification in adversarial settings. AAMAS ‘14.</a:t>
            </a:r>
          </a:p>
          <a:p>
            <a:r>
              <a:rPr lang="en-US" dirty="0"/>
              <a:t>Li, </a:t>
            </a:r>
            <a:r>
              <a:rPr lang="en-US" dirty="0" err="1"/>
              <a:t>Vorobeychik</a:t>
            </a:r>
            <a:r>
              <a:rPr lang="en-US" dirty="0"/>
              <a:t>, Chen. A general retraining framework for scalable adversarial classification. </a:t>
            </a:r>
            <a:r>
              <a:rPr lang="en-US" dirty="0" err="1"/>
              <a:t>arxiv</a:t>
            </a:r>
            <a:r>
              <a:rPr lang="en-US" dirty="0"/>
              <a:t>, 2016.</a:t>
            </a:r>
          </a:p>
          <a:p>
            <a:r>
              <a:rPr lang="en-US" b="1" i="1" dirty="0"/>
              <a:t>Not exhaustive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Vorobeychik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Kantarcioglu</a:t>
            </a:r>
            <a:r>
              <a:rPr lang="en-US" b="1" dirty="0">
                <a:solidFill>
                  <a:srgbClr val="FF0000"/>
                </a:solidFill>
              </a:rPr>
              <a:t>, Adversarial Machine Learning book will have a more extensive bibliography</a:t>
            </a:r>
          </a:p>
        </p:txBody>
      </p:sp>
    </p:spTree>
    <p:extLst>
      <p:ext uri="{BB962C8B-B14F-4D97-AF65-F5344CB8AC3E}">
        <p14:creationId xmlns:p14="http://schemas.microsoft.com/office/powerpoint/2010/main" val="35631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  <a:p>
            <a:r>
              <a:rPr lang="en-US" dirty="0">
                <a:solidFill>
                  <a:srgbClr val="FF0000"/>
                </a:solidFill>
              </a:rPr>
              <a:t>Evasion-robust Classification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Optimal evasion-robust classification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Scaling up with systematic retraining</a:t>
            </a:r>
          </a:p>
          <a:p>
            <a:r>
              <a:rPr lang="en-US" dirty="0"/>
              <a:t>Validating evasion attack models</a:t>
            </a:r>
          </a:p>
        </p:txBody>
      </p:sp>
    </p:spTree>
    <p:extLst>
      <p:ext uri="{BB962C8B-B14F-4D97-AF65-F5344CB8AC3E}">
        <p14:creationId xmlns:p14="http://schemas.microsoft.com/office/powerpoint/2010/main" val="157178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2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Stackelberg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85916" y="6353616"/>
            <a:ext cx="2133600" cy="365125"/>
          </a:xfrm>
        </p:spPr>
        <p:txBody>
          <a:bodyPr/>
          <a:lstStyle/>
          <a:p>
            <a:fld id="{42C9F2F5-D806-954D-B6F6-9ECB956585D6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35338" y="3105007"/>
            <a:ext cx="2177406" cy="702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66755" y="4021246"/>
            <a:ext cx="3314572" cy="796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solves       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generate 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ideal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65" y="4478907"/>
            <a:ext cx="166121" cy="166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204" y="4448259"/>
            <a:ext cx="248354" cy="193837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6" idx="2"/>
            <a:endCxn id="7" idx="0"/>
          </p:cNvCxnSpPr>
          <p:nvPr/>
        </p:nvCxnSpPr>
        <p:spPr>
          <a:xfrm>
            <a:off x="6924041" y="3807370"/>
            <a:ext cx="0" cy="21387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9039" y="1509519"/>
            <a:ext cx="718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Learner: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Adversary: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81862" y="5588580"/>
            <a:ext cx="3533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81862" y="2931105"/>
            <a:ext cx="0" cy="2657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684654" y="2624143"/>
            <a:ext cx="2672260" cy="2808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86799" y="3371636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92339" y="3633488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185236" y="3733046"/>
            <a:ext cx="374039" cy="28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609713" y="4261902"/>
            <a:ext cx="391256" cy="302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09039" y="3102467"/>
            <a:ext cx="9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Benign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7876" y="4961635"/>
            <a:ext cx="127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38823" y="3293197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89848" y="3504806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82023" y="3601633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6188" y="3700163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47376" y="3805634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39199" y="3524036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91599" y="3676436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75091" y="3441918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90725" y="3799150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32128" y="3236309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79462" y="3968451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35688" y="3876910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8467" y="3299731"/>
            <a:ext cx="86401" cy="10164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40154" y="3992033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66903" y="4006640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78285" y="4085503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75739" y="4170736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54198" y="4238105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15997" y="4245953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89110" y="4545668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25896" y="4168114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006" y="4241062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24175" y="4467494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03069" y="4307656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21321" y="4503648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2643" y="4483065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539504" y="4657869"/>
            <a:ext cx="108836" cy="116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144" y="3790368"/>
            <a:ext cx="287417" cy="22432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5" y="3387261"/>
            <a:ext cx="207156" cy="20715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38" y="5823186"/>
            <a:ext cx="287417" cy="22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312" y="1670563"/>
            <a:ext cx="228600" cy="2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24" y="2034732"/>
            <a:ext cx="215175" cy="191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520" y="3543565"/>
            <a:ext cx="221237" cy="196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729" y="4133638"/>
            <a:ext cx="1219203" cy="255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7078" y="5784641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: adversarial instance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186" y="2378054"/>
            <a:ext cx="343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Evasion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rot="18794559">
            <a:off x="3279922" y="2705543"/>
            <a:ext cx="127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960254">
            <a:off x="4037647" y="2515460"/>
            <a:ext cx="313158" cy="178198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131604" y="4120288"/>
            <a:ext cx="1290503" cy="29762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248776" y="4448259"/>
            <a:ext cx="97703" cy="6499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450" y="3496501"/>
            <a:ext cx="422058" cy="244002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7589746" y="3491137"/>
            <a:ext cx="268854" cy="29762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858600" y="3631884"/>
            <a:ext cx="236170" cy="80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12208" y="5006906"/>
            <a:ext cx="119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 animBg="1"/>
      <p:bldP spid="22" grpId="0" animBg="1"/>
      <p:bldP spid="25" grpId="0"/>
      <p:bldP spid="26" grpId="0"/>
      <p:bldP spid="27" grpId="0" animBg="1"/>
      <p:bldP spid="28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8" grpId="0"/>
      <p:bldP spid="14" grpId="0"/>
      <p:bldP spid="60" grpId="0"/>
      <p:bldP spid="31" grpId="0" animBg="1"/>
      <p:bldP spid="66" grpId="0" animBg="1"/>
      <p:bldP spid="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evasion-robust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”back-box” attacks are approximately “white-box” attacks, we focus on white-box evasion attacks</a:t>
            </a:r>
          </a:p>
        </p:txBody>
      </p:sp>
    </p:spTree>
    <p:extLst>
      <p:ext uri="{BB962C8B-B14F-4D97-AF65-F5344CB8AC3E}">
        <p14:creationId xmlns:p14="http://schemas.microsoft.com/office/powerpoint/2010/main" val="1003245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6E2-B529-7A42-8831-1D108F5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learning through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following problem: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  <a:blipFill>
                <a:blip r:embed="rId2"/>
                <a:stretch>
                  <a:fillRect t="-28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623CF3-4E53-4940-A9A3-5DB1EA87E62B}"/>
              </a:ext>
            </a:extLst>
          </p:cNvPr>
          <p:cNvSpPr txBox="1"/>
          <p:nvPr/>
        </p:nvSpPr>
        <p:spPr>
          <a:xfrm>
            <a:off x="2353456" y="3792512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Empirical risk minimization</a:t>
            </a:r>
          </a:p>
        </p:txBody>
      </p:sp>
    </p:spTree>
    <p:extLst>
      <p:ext uri="{BB962C8B-B14F-4D97-AF65-F5344CB8AC3E}">
        <p14:creationId xmlns:p14="http://schemas.microsoft.com/office/powerpoint/2010/main" val="13837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6E2-B529-7A42-8831-1D108F5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learning through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Its robust analog: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i="1" dirty="0"/>
                  <a:t>“attacker” trying to maximize loss of a learned weight vector </a:t>
                </a:r>
                <a:r>
                  <a:rPr lang="en-US" b="1" i="1" dirty="0"/>
                  <a:t>w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  <a:blipFill>
                <a:blip r:embed="rId2"/>
                <a:stretch>
                  <a:fillRect t="-28077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26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6E2-B529-7A42-8831-1D108F5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learning through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Robust empirical risk minimization: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  <a:blipFill>
                <a:blip r:embed="rId2"/>
                <a:stretch>
                  <a:fillRect t="-28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67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6E2-B529-7A42-8831-1D108F5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learning through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Robust empirical risk minimization: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If we use hinge (SVM) loss, this problem is equivalent to regularized SVM with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i="1" baseline="-25000" dirty="0" err="1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regularizer</a:t>
                </a:r>
                <a:r>
                  <a:rPr lang="en-US" dirty="0">
                    <a:solidFill>
                      <a:srgbClr val="FF0000"/>
                    </a:solidFill>
                  </a:rPr>
                  <a:t>, where </a:t>
                </a:r>
                <a:r>
                  <a:rPr lang="en-US" i="1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rgbClr val="FF0000"/>
                    </a:solidFill>
                  </a:rPr>
                  <a:t> is the dual norm of </a:t>
                </a:r>
                <a:r>
                  <a:rPr lang="en-US" i="1" dirty="0">
                    <a:solidFill>
                      <a:srgbClr val="FF0000"/>
                    </a:solidFill>
                  </a:rPr>
                  <a:t>p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F7EA6-0C19-8141-8A3B-743714B09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3751"/>
                <a:ext cx="8229600" cy="3293022"/>
              </a:xfrm>
              <a:blipFill>
                <a:blip r:embed="rId2"/>
                <a:stretch>
                  <a:fillRect t="-2923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5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74F5-DDE7-5940-8AD1-70B4A88A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A0834D-1D9C-6A42-BBE9-A181C46A3F90}"/>
              </a:ext>
            </a:extLst>
          </p:cNvPr>
          <p:cNvGrpSpPr/>
          <p:nvPr/>
        </p:nvGrpSpPr>
        <p:grpSpPr>
          <a:xfrm>
            <a:off x="578949" y="1848427"/>
            <a:ext cx="2033210" cy="2510579"/>
            <a:chOff x="578949" y="1848427"/>
            <a:chExt cx="2033210" cy="25105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6BBDB5-2CEF-5A47-8893-E23C11CD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848427"/>
              <a:ext cx="1983509" cy="19835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AB69A-8731-9344-9D28-21E79B892AD3}"/>
                </a:ext>
              </a:extLst>
            </p:cNvPr>
            <p:cNvSpPr txBox="1"/>
            <p:nvPr/>
          </p:nvSpPr>
          <p:spPr>
            <a:xfrm>
              <a:off x="578949" y="3989674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Classified as panda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CA3783-D00A-B844-AEFD-9B2722A39A53}"/>
              </a:ext>
            </a:extLst>
          </p:cNvPr>
          <p:cNvGrpSpPr/>
          <p:nvPr/>
        </p:nvGrpSpPr>
        <p:grpSpPr>
          <a:xfrm>
            <a:off x="3140876" y="1848426"/>
            <a:ext cx="2321918" cy="2510580"/>
            <a:chOff x="3140876" y="1848426"/>
            <a:chExt cx="2321918" cy="25105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DE95F5-EF17-4F49-9EF8-971EC8948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081" y="1848426"/>
              <a:ext cx="1983509" cy="19835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7ED4D1-4878-9241-89D7-B2BD2E1A6E54}"/>
                </a:ext>
              </a:extLst>
            </p:cNvPr>
            <p:cNvSpPr txBox="1"/>
            <p:nvPr/>
          </p:nvSpPr>
          <p:spPr>
            <a:xfrm>
              <a:off x="3140876" y="3989674"/>
              <a:ext cx="232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Small adversarial noise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FF7930-944D-3049-92E4-B5E3C9703A36}"/>
              </a:ext>
            </a:extLst>
          </p:cNvPr>
          <p:cNvGrpSpPr/>
          <p:nvPr/>
        </p:nvGrpSpPr>
        <p:grpSpPr>
          <a:xfrm>
            <a:off x="6075219" y="1848427"/>
            <a:ext cx="2020105" cy="2510579"/>
            <a:chOff x="6075219" y="1848427"/>
            <a:chExt cx="2020105" cy="25105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9F2743-CA03-9744-909C-9E7B7D463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219" y="1848427"/>
              <a:ext cx="1983508" cy="19835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6BCEE0-BD7A-0146-A4EF-93F0C6064E3F}"/>
                </a:ext>
              </a:extLst>
            </p:cNvPr>
            <p:cNvSpPr txBox="1"/>
            <p:nvPr/>
          </p:nvSpPr>
          <p:spPr>
            <a:xfrm>
              <a:off x="6075219" y="3989674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Classified as gibbon</a:t>
              </a:r>
              <a:endParaRPr lang="en-US" dirty="0"/>
            </a:p>
          </p:txBody>
        </p:sp>
      </p:grpSp>
      <p:sp>
        <p:nvSpPr>
          <p:cNvPr id="13" name="Plus 12">
            <a:extLst>
              <a:ext uri="{FF2B5EF4-FFF2-40B4-BE49-F238E27FC236}">
                <a16:creationId xmlns:a16="http://schemas.microsoft.com/office/drawing/2014/main" id="{C97344D3-99AF-9C44-B5F9-438620E2A9A4}"/>
              </a:ext>
            </a:extLst>
          </p:cNvPr>
          <p:cNvSpPr/>
          <p:nvPr/>
        </p:nvSpPr>
        <p:spPr>
          <a:xfrm>
            <a:off x="2629412" y="2549236"/>
            <a:ext cx="643210" cy="609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>
            <a:extLst>
              <a:ext uri="{FF2B5EF4-FFF2-40B4-BE49-F238E27FC236}">
                <a16:creationId xmlns:a16="http://schemas.microsoft.com/office/drawing/2014/main" id="{DB0A9E42-63C6-4D4C-8716-6A1DAFFD00DB}"/>
              </a:ext>
            </a:extLst>
          </p:cNvPr>
          <p:cNvSpPr/>
          <p:nvPr/>
        </p:nvSpPr>
        <p:spPr>
          <a:xfrm>
            <a:off x="5378192" y="2632362"/>
            <a:ext cx="612425" cy="4156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924C-2081-814E-A2CA-9A3E7DD7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learning through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CE12A-4997-9647-8EEF-0000D11D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Illustration: </a:t>
                </a:r>
              </a:p>
              <a:p>
                <a:pPr lvl="1"/>
                <a:r>
                  <a:rPr lang="en-US" dirty="0"/>
                  <a:t>Suppose that the attacker has an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1</a:t>
                </a:r>
                <a:r>
                  <a:rPr lang="en-US" dirty="0"/>
                  <a:t> norm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you should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-regularized SVM </a:t>
                </a:r>
              </a:p>
              <a:p>
                <a:pPr lvl="1"/>
                <a:r>
                  <a:rPr lang="en-US" dirty="0"/>
                  <a:t>i.e., all features used, but have small magnitude</a:t>
                </a:r>
              </a:p>
              <a:p>
                <a:pPr lvl="1"/>
                <a:r>
                  <a:rPr lang="en-US" dirty="0"/>
                  <a:t>Attacker has to change a lot of features to be effective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CE12A-4997-9647-8EEF-0000D11D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74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5C3-0718-A94D-885A-DB9DCFD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this is not quite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AAE1-E8BC-1E4F-933D-45E486DE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attacker is maximizing loss</a:t>
            </a:r>
          </a:p>
          <a:p>
            <a:pPr lvl="1"/>
            <a:r>
              <a:rPr lang="en-US" dirty="0"/>
              <a:t>In fact, attackers are interested in not being detected, which is not the same; may wish to consider alternative models of attacks</a:t>
            </a:r>
          </a:p>
          <a:p>
            <a:r>
              <a:rPr lang="en-US" dirty="0"/>
              <a:t>Attackers may only correspond to malicious instances</a:t>
            </a:r>
          </a:p>
        </p:txBody>
      </p:sp>
    </p:spTree>
    <p:extLst>
      <p:ext uri="{BB962C8B-B14F-4D97-AF65-F5344CB8AC3E}">
        <p14:creationId xmlns:p14="http://schemas.microsoft.com/office/powerpoint/2010/main" val="3578903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risk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</a:t>
            </a:r>
            <a:r>
              <a:rPr lang="en-US" i="1" dirty="0"/>
              <a:t>l</a:t>
            </a:r>
            <a:r>
              <a:rPr lang="en-US" i="1" baseline="-25000" dirty="0"/>
              <a:t>1 </a:t>
            </a:r>
            <a:r>
              <a:rPr lang="en-US" dirty="0"/>
              <a:t>regularized (hinge) risk, </a:t>
            </a:r>
            <a:r>
              <a:rPr lang="en-US" dirty="0">
                <a:solidFill>
                  <a:srgbClr val="FF0000"/>
                </a:solidFill>
              </a:rPr>
              <a:t>accounting for evasion </a:t>
            </a:r>
          </a:p>
          <a:p>
            <a:r>
              <a:rPr lang="en-US" dirty="0"/>
              <a:t>Optimization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l( * ) </a:t>
            </a:r>
            <a:r>
              <a:rPr lang="en-US" dirty="0"/>
              <a:t>: hinge loss</a:t>
            </a:r>
          </a:p>
          <a:p>
            <a:pPr lvl="1"/>
            <a:r>
              <a:rPr lang="en-US" i="1" dirty="0"/>
              <a:t>A(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i="1" dirty="0" err="1"/>
              <a:t>;w</a:t>
            </a:r>
            <a:r>
              <a:rPr lang="en-US" i="1" dirty="0"/>
              <a:t>) </a:t>
            </a:r>
            <a:r>
              <a:rPr lang="en-US" dirty="0"/>
              <a:t>: adversarial decision model for an attacker who previously used a feature vector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8" y="3364752"/>
            <a:ext cx="7193280" cy="7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0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risk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formulate the problem as a </a:t>
            </a:r>
            <a:r>
              <a:rPr lang="en-US" dirty="0">
                <a:solidFill>
                  <a:srgbClr val="FF0000"/>
                </a:solidFill>
              </a:rPr>
              <a:t>mixed integer linear program</a:t>
            </a:r>
          </a:p>
          <a:p>
            <a:r>
              <a:rPr lang="en-US" i="1" dirty="0">
                <a:solidFill>
                  <a:srgbClr val="FF0000"/>
                </a:solidFill>
              </a:rPr>
              <a:t>In this formulation, we capture A(</a:t>
            </a:r>
            <a:r>
              <a:rPr lang="en-US" i="1" dirty="0" err="1">
                <a:solidFill>
                  <a:srgbClr val="FF0000"/>
                </a:solidFill>
              </a:rPr>
              <a:t>x</a:t>
            </a:r>
            <a:r>
              <a:rPr lang="en-US" i="1" baseline="-25000" dirty="0" err="1">
                <a:solidFill>
                  <a:srgbClr val="FF0000"/>
                </a:solidFill>
              </a:rPr>
              <a:t>j</a:t>
            </a:r>
            <a:r>
              <a:rPr lang="en-US" i="1" dirty="0" err="1">
                <a:solidFill>
                  <a:srgbClr val="FF0000"/>
                </a:solidFill>
              </a:rPr>
              <a:t>;w</a:t>
            </a:r>
            <a:r>
              <a:rPr lang="en-US" i="1" dirty="0">
                <a:solidFill>
                  <a:srgbClr val="FF0000"/>
                </a:solidFill>
              </a:rPr>
              <a:t>) for an optimizing attacker using constraints</a:t>
            </a:r>
          </a:p>
          <a:p>
            <a:pPr lvl="1"/>
            <a:r>
              <a:rPr lang="en-US" dirty="0"/>
              <a:t>Assume that the attacker acts according to our evasion model earlier</a:t>
            </a:r>
          </a:p>
          <a:p>
            <a:r>
              <a:rPr lang="en-US" dirty="0"/>
              <a:t>Scalability challenge: too many constraints</a:t>
            </a:r>
          </a:p>
          <a:p>
            <a:pPr lvl="1"/>
            <a:r>
              <a:rPr lang="en-US" dirty="0"/>
              <a:t>Each constraint corresponds to a malicious instance in the data and all possible alternative instances for the corresponding attacker</a:t>
            </a:r>
          </a:p>
          <a:p>
            <a:r>
              <a:rPr lang="en-US" dirty="0"/>
              <a:t>Approach: clustering attacks + constraint generation</a:t>
            </a:r>
          </a:p>
        </p:txBody>
      </p:sp>
    </p:spTree>
    <p:extLst>
      <p:ext uri="{BB962C8B-B14F-4D97-AF65-F5344CB8AC3E}">
        <p14:creationId xmlns:p14="http://schemas.microsoft.com/office/powerpoint/2010/main" val="349597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Scalability</a:t>
            </a:r>
            <a:r>
              <a:rPr lang="en-US" dirty="0"/>
              <a:t>: formulation and solution approach still can only scale to dozens of features and relatively small data sets</a:t>
            </a:r>
          </a:p>
          <a:p>
            <a:r>
              <a:rPr lang="en-US" dirty="0">
                <a:solidFill>
                  <a:srgbClr val="FF0000"/>
                </a:solidFill>
              </a:rPr>
              <a:t>Classifier limitation</a:t>
            </a:r>
            <a:r>
              <a:rPr lang="en-US" dirty="0"/>
              <a:t>: Limited to linear classifiers</a:t>
            </a:r>
          </a:p>
          <a:p>
            <a:r>
              <a:rPr lang="en-US" dirty="0">
                <a:solidFill>
                  <a:srgbClr val="FF0000"/>
                </a:solidFill>
              </a:rPr>
              <a:t>Attack model limitation</a:t>
            </a:r>
            <a:r>
              <a:rPr lang="en-US" dirty="0"/>
              <a:t>: Attack model is limited to threats which are optimizers (minimizing evasion cost); what about other models (e.g., behavioral, data-driven,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r>
              <a:rPr lang="en-US" dirty="0">
                <a:solidFill>
                  <a:srgbClr val="FF0000"/>
                </a:solidFill>
              </a:rPr>
              <a:t>Simple solution</a:t>
            </a:r>
            <a:r>
              <a:rPr lang="en-US" dirty="0"/>
              <a:t>: iterative retraining</a:t>
            </a:r>
          </a:p>
        </p:txBody>
      </p:sp>
    </p:spTree>
    <p:extLst>
      <p:ext uri="{BB962C8B-B14F-4D97-AF65-F5344CB8AC3E}">
        <p14:creationId xmlns:p14="http://schemas.microsoft.com/office/powerpoint/2010/main" val="360490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original data</a:t>
            </a:r>
          </a:p>
          <a:p>
            <a:r>
              <a:rPr lang="en-US" dirty="0"/>
              <a:t>Use </a:t>
            </a:r>
            <a:r>
              <a:rPr lang="en-US" i="1" dirty="0">
                <a:solidFill>
                  <a:srgbClr val="FF0000"/>
                </a:solidFill>
              </a:rPr>
              <a:t>any learning algorithm </a:t>
            </a:r>
            <a:r>
              <a:rPr lang="en-US" dirty="0"/>
              <a:t>to learn a model </a:t>
            </a:r>
            <a:r>
              <a:rPr lang="en-US" i="1" dirty="0"/>
              <a:t>f</a:t>
            </a:r>
          </a:p>
          <a:p>
            <a:r>
              <a:rPr lang="en-US" dirty="0"/>
              <a:t>For malicious instances, apply </a:t>
            </a:r>
            <a:r>
              <a:rPr lang="en-US" i="1" dirty="0">
                <a:solidFill>
                  <a:srgbClr val="FF0000"/>
                </a:solidFill>
              </a:rPr>
              <a:t>any evasion method </a:t>
            </a:r>
            <a:r>
              <a:rPr lang="en-US" dirty="0"/>
              <a:t>to generate new instances </a:t>
            </a:r>
            <a:r>
              <a:rPr lang="en-US" i="1" dirty="0"/>
              <a:t>x’ </a:t>
            </a:r>
            <a:r>
              <a:rPr lang="en-US" dirty="0"/>
              <a:t>to add to the dataset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Stop when:</a:t>
            </a:r>
          </a:p>
          <a:p>
            <a:pPr lvl="1"/>
            <a:r>
              <a:rPr lang="en-US" dirty="0"/>
              <a:t>No new instances to add</a:t>
            </a:r>
          </a:p>
          <a:p>
            <a:pPr lvl="1"/>
            <a:r>
              <a:rPr lang="en-US" dirty="0"/>
              <a:t>Iteration limit</a:t>
            </a:r>
          </a:p>
          <a:p>
            <a:pPr lvl="1"/>
            <a:r>
              <a:rPr lang="en-US" dirty="0"/>
              <a:t>Classifier changes small between successive iterations</a:t>
            </a:r>
          </a:p>
        </p:txBody>
      </p:sp>
    </p:spTree>
    <p:extLst>
      <p:ext uri="{BB962C8B-B14F-4D97-AF65-F5344CB8AC3E}">
        <p14:creationId xmlns:p14="http://schemas.microsoft.com/office/powerpoint/2010/main" val="720448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original data</a:t>
            </a:r>
          </a:p>
          <a:p>
            <a:r>
              <a:rPr lang="en-US" dirty="0"/>
              <a:t>Use </a:t>
            </a:r>
            <a:r>
              <a:rPr lang="en-US" i="1" dirty="0">
                <a:solidFill>
                  <a:srgbClr val="FF0000"/>
                </a:solidFill>
              </a:rPr>
              <a:t>any learning algorithm </a:t>
            </a:r>
            <a:r>
              <a:rPr lang="en-US" dirty="0"/>
              <a:t>to learn a model </a:t>
            </a:r>
            <a:r>
              <a:rPr lang="en-US" i="1" dirty="0"/>
              <a:t>f</a:t>
            </a:r>
          </a:p>
          <a:p>
            <a:r>
              <a:rPr lang="en-US" dirty="0"/>
              <a:t>For malicious instances, apply </a:t>
            </a:r>
            <a:r>
              <a:rPr lang="en-US" i="1" dirty="0">
                <a:solidFill>
                  <a:srgbClr val="FF0000"/>
                </a:solidFill>
              </a:rPr>
              <a:t>any evasion method </a:t>
            </a:r>
            <a:r>
              <a:rPr lang="en-US" dirty="0"/>
              <a:t>to generate new instances </a:t>
            </a:r>
            <a:r>
              <a:rPr lang="en-US" i="1" dirty="0"/>
              <a:t>x’ </a:t>
            </a:r>
            <a:r>
              <a:rPr lang="en-US" dirty="0"/>
              <a:t>to add to the dataset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Stop when: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new instances to add</a:t>
            </a:r>
          </a:p>
          <a:p>
            <a:pPr lvl="1"/>
            <a:r>
              <a:rPr lang="en-US" dirty="0"/>
              <a:t>Iteration limit</a:t>
            </a:r>
          </a:p>
          <a:p>
            <a:pPr lvl="1"/>
            <a:r>
              <a:rPr lang="en-US" dirty="0"/>
              <a:t>Classifier changes small between successive iterations</a:t>
            </a:r>
          </a:p>
          <a:p>
            <a:r>
              <a:rPr lang="en-US" i="1" dirty="0"/>
              <a:t>RAD: Retraining with </a:t>
            </a:r>
            <a:r>
              <a:rPr lang="en-US" i="1" dirty="0" err="1"/>
              <a:t>ADversarial</a:t>
            </a:r>
            <a:r>
              <a:rPr lang="en-US" i="1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1067457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Retraining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1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Theorem</a:t>
            </a:r>
            <a:r>
              <a:rPr lang="en-US" sz="2400" dirty="0"/>
              <a:t>: if algorithm terminates when no new instances to add, the result is 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upper bound on the optimal adversarial risk</a:t>
            </a:r>
          </a:p>
        </p:txBody>
      </p:sp>
    </p:spTree>
    <p:extLst>
      <p:ext uri="{BB962C8B-B14F-4D97-AF65-F5344CB8AC3E}">
        <p14:creationId xmlns:p14="http://schemas.microsoft.com/office/powerpoint/2010/main" val="672756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Randomized 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improve robustness by randomizing classification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2835597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a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idea: separate </a:t>
            </a:r>
            <a:r>
              <a:rPr lang="en-US" i="1" dirty="0">
                <a:solidFill>
                  <a:srgbClr val="FF0000"/>
                </a:solidFill>
              </a:rPr>
              <a:t>learning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[about prediction based on current distribution of attacks] and </a:t>
            </a:r>
            <a:r>
              <a:rPr lang="en-US" i="1" dirty="0">
                <a:solidFill>
                  <a:srgbClr val="FF0000"/>
                </a:solidFill>
              </a:rPr>
              <a:t>operational decisions </a:t>
            </a:r>
            <a:r>
              <a:rPr lang="en-US" dirty="0"/>
              <a:t>[using predictions made by learning, an adversary model, and operational constraints, to decide what to do]</a:t>
            </a:r>
          </a:p>
          <a:p>
            <a:pPr lvl="1"/>
            <a:r>
              <a:rPr lang="en-US" dirty="0"/>
              <a:t>Use learning as a black box to get </a:t>
            </a:r>
            <a:r>
              <a:rPr lang="en-US" i="1" dirty="0"/>
              <a:t>p(x)</a:t>
            </a:r>
            <a:r>
              <a:rPr lang="en-US" dirty="0"/>
              <a:t> = probability that </a:t>
            </a:r>
            <a:r>
              <a:rPr lang="en-US" i="1" dirty="0"/>
              <a:t>x</a:t>
            </a:r>
            <a:r>
              <a:rPr lang="en-US" dirty="0"/>
              <a:t> is generated by a malicious actor (e.g., use Naïve Bayes or logistic regression)</a:t>
            </a:r>
          </a:p>
          <a:p>
            <a:pPr lvl="2"/>
            <a:r>
              <a:rPr lang="en-US" b="1" i="1" dirty="0"/>
              <a:t>p(x) is a probability distribution over adversarial preferences </a:t>
            </a:r>
            <a:r>
              <a:rPr lang="en-US" i="1" dirty="0"/>
              <a:t>(i.e., probability that x is the </a:t>
            </a:r>
            <a:r>
              <a:rPr lang="en-US" b="1" i="1" dirty="0"/>
              <a:t>ideal instance </a:t>
            </a:r>
            <a:r>
              <a:rPr lang="en-US" i="1" dirty="0"/>
              <a:t>for the corresponding adversary)</a:t>
            </a:r>
          </a:p>
          <a:p>
            <a:pPr lvl="1"/>
            <a:r>
              <a:rPr lang="en-US" dirty="0"/>
              <a:t>Optimize operational decisions based on </a:t>
            </a:r>
            <a:r>
              <a:rPr lang="en-US" i="1" dirty="0"/>
              <a:t>p(x) </a:t>
            </a:r>
            <a:r>
              <a:rPr lang="en-US" dirty="0"/>
              <a:t>and a </a:t>
            </a:r>
            <a:r>
              <a:rPr lang="en-US" i="1" dirty="0">
                <a:solidFill>
                  <a:srgbClr val="FF0000"/>
                </a:solidFill>
              </a:rPr>
              <a:t>model of adversarial response (adversary’s utility a function of how far they are from ideal instance, and probability the email is filtered)</a:t>
            </a:r>
          </a:p>
          <a:p>
            <a:pPr lvl="1"/>
            <a:r>
              <a:rPr lang="en-US" dirty="0"/>
              <a:t>Operational decisions can be randomized; use instance-based randomization, </a:t>
            </a:r>
            <a:r>
              <a:rPr lang="en-US" b="1" dirty="0"/>
              <a:t>q(x) </a:t>
            </a:r>
            <a:r>
              <a:rPr lang="en-US" dirty="0"/>
              <a:t>(probability of “acting” on x)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6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25EE-8DA2-8749-93EF-EA113FF6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panda?</a:t>
            </a:r>
          </a:p>
        </p:txBody>
      </p:sp>
    </p:spTree>
    <p:extLst>
      <p:ext uri="{BB962C8B-B14F-4D97-AF65-F5344CB8AC3E}">
        <p14:creationId xmlns:p14="http://schemas.microsoft.com/office/powerpoint/2010/main" val="89768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1416" y="1688584"/>
            <a:ext cx="184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</a:t>
            </a:r>
            <a:r>
              <a:rPr lang="en-US" i="1" baseline="-25000" dirty="0" err="1"/>
              <a:t>q</a:t>
            </a:r>
            <a:r>
              <a:rPr lang="en-US" i="1" dirty="0"/>
              <a:t> U</a:t>
            </a:r>
            <a:r>
              <a:rPr lang="en-US" i="1" baseline="-25000" dirty="0"/>
              <a:t>D</a:t>
            </a:r>
            <a:r>
              <a:rPr lang="en-US" i="1" dirty="0"/>
              <a:t>(</a:t>
            </a:r>
            <a:r>
              <a:rPr lang="en-US" i="1" dirty="0" err="1"/>
              <a:t>q,p,X</a:t>
            </a:r>
            <a:r>
              <a:rPr lang="en-US" i="1" dirty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1416" y="2217751"/>
            <a:ext cx="123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to: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1404" y="2613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/>
              <a:t>0 ≤ q(x) ≤ 1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i="1" baseline="-25000" dirty="0"/>
              <a:t> </a:t>
            </a:r>
            <a:r>
              <a:rPr lang="en-US" i="1" dirty="0"/>
              <a:t>(</a:t>
            </a:r>
            <a:r>
              <a:rPr lang="en-US" i="1" dirty="0" err="1"/>
              <a:t>x;q</a:t>
            </a:r>
            <a:r>
              <a:rPr lang="en-US" i="1" dirty="0"/>
              <a:t>) ≥ U</a:t>
            </a:r>
            <a:r>
              <a:rPr lang="en-US" i="1" baseline="-25000" dirty="0"/>
              <a:t>A</a:t>
            </a:r>
            <a:r>
              <a:rPr lang="en-US" i="1" dirty="0"/>
              <a:t>(</a:t>
            </a:r>
            <a:r>
              <a:rPr lang="en-US" i="1" dirty="0" err="1"/>
              <a:t>x,x</a:t>
            </a:r>
            <a:r>
              <a:rPr lang="en-US" i="1" dirty="0"/>
              <a:t>’; q) for all attacks x’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1415" y="4265083"/>
            <a:ext cx="227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Σ</a:t>
            </a:r>
            <a:r>
              <a:rPr lang="en-US" i="1" baseline="-25000" dirty="0" err="1"/>
              <a:t>x</a:t>
            </a:r>
            <a:r>
              <a:rPr lang="en-US" dirty="0"/>
              <a:t> </a:t>
            </a:r>
            <a:r>
              <a:rPr lang="en-US" i="1" dirty="0"/>
              <a:t>q(x) ≤ </a:t>
            </a:r>
            <a:r>
              <a:rPr lang="en-US" i="1" dirty="0" err="1"/>
              <a:t>c|X</a:t>
            </a:r>
            <a:r>
              <a:rPr lang="en-US" i="1" dirty="0"/>
              <a:t>|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499" y="4121834"/>
            <a:ext cx="200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operational</a:t>
            </a:r>
          </a:p>
          <a:p>
            <a:r>
              <a:rPr lang="en-US" i="1" dirty="0"/>
              <a:t>budget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363" y="5059917"/>
            <a:ext cx="755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Linear program, but: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(set of all feature vectors) is extremely large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(binary features: 2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1416" y="4265083"/>
            <a:ext cx="1847737" cy="369332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4248" y="3100738"/>
            <a:ext cx="2307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Represent attacker’s response as a set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3280453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represent q(x) using basis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optimize over </a:t>
            </a:r>
            <a:r>
              <a:rPr lang="en-US" i="1" dirty="0" err="1">
                <a:latin typeface="Symbol" charset="2"/>
                <a:cs typeface="Symbol" charset="2"/>
              </a:rPr>
              <a:t>a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pPr lvl="1"/>
            <a:r>
              <a:rPr lang="en-US" dirty="0"/>
              <a:t>Optimization program is linear in </a:t>
            </a:r>
            <a:r>
              <a:rPr lang="en-US" i="1" dirty="0">
                <a:latin typeface="Symbol" charset="2"/>
                <a:cs typeface="Symbol" charset="2"/>
              </a:rPr>
              <a:t>a</a:t>
            </a:r>
          </a:p>
          <a:p>
            <a:pPr lvl="1"/>
            <a:r>
              <a:rPr lang="en-US" dirty="0"/>
              <a:t>But: what should the basis be?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2456180"/>
            <a:ext cx="3040380" cy="8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9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Commonly, the input space X is Boolean </a:t>
            </a:r>
          </a:p>
          <a:p>
            <a:pPr lvl="1"/>
            <a:r>
              <a:rPr lang="en-US" dirty="0"/>
              <a:t>Spam/phish detection: presence of specific words/phrases in the text</a:t>
            </a:r>
          </a:p>
          <a:p>
            <a:r>
              <a:rPr lang="en-US" dirty="0"/>
              <a:t>Fact: any function f on Boolean ({-1,+1}) vector space can be represented using a parity basis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solve for q(x) using training data; choose a small parity basis to approximate q(x); use this basis in the full optimization problem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36" y="4257041"/>
            <a:ext cx="1431503" cy="66008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0" y="3366174"/>
            <a:ext cx="2678430" cy="7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6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88560" cy="4373563"/>
          </a:xfrm>
        </p:spPr>
        <p:txBody>
          <a:bodyPr/>
          <a:lstStyle/>
          <a:p>
            <a:r>
              <a:rPr lang="en-US" dirty="0"/>
              <a:t>Approximating the basis:</a:t>
            </a:r>
          </a:p>
          <a:p>
            <a:pPr lvl="1"/>
            <a:r>
              <a:rPr lang="en-US" dirty="0"/>
              <a:t>Can formulate an integer program to compute the parity function with the largest coefficient</a:t>
            </a:r>
          </a:p>
          <a:p>
            <a:pPr lvl="1"/>
            <a:r>
              <a:rPr lang="en-US" dirty="0"/>
              <a:t>Greedily add basis functions until the largest remaining coefficient is below a threshold</a:t>
            </a:r>
          </a:p>
          <a:p>
            <a:r>
              <a:rPr lang="en-US" dirty="0"/>
              <a:t>Dealing with constraints:</a:t>
            </a:r>
          </a:p>
          <a:p>
            <a:pPr lvl="1"/>
            <a:r>
              <a:rPr lang="en-US" dirty="0"/>
              <a:t>Constraint generation (iteratively computing attacker’s best response)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752600"/>
            <a:ext cx="30226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2606040"/>
            <a:ext cx="3860800" cy="132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45760" y="4068122"/>
                <a:ext cx="3007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Uses the fact that a coefficient of a basis can be computed using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𝐄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0" y="4068122"/>
                <a:ext cx="3007432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1619" t="-2058" r="-3036" b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833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Attacker’s best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527040" cy="4373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Decision Problem version of the attacker’s best response: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Thm</a:t>
            </a:r>
            <a:r>
              <a:rPr lang="en-US" dirty="0"/>
              <a:t>: </a:t>
            </a:r>
            <a:r>
              <a:rPr lang="en-US" b="1" dirty="0"/>
              <a:t>EVASION</a:t>
            </a:r>
            <a:r>
              <a:rPr lang="en-US" dirty="0"/>
              <a:t> is NP-Complete.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Polynomial approximation algorithm. Suppose that c bounds the number of inputs in any basis.  Algorithm approximates best response to a factor 1+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 in time poly(n,1/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/>
              <a:t>,2</a:t>
            </a:r>
            <a:r>
              <a:rPr lang="en-US" baseline="30000" dirty="0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 branch-and-bound search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Greedy heuristic</a:t>
            </a:r>
            <a:r>
              <a:rPr lang="en-US" dirty="0">
                <a:solidFill>
                  <a:srgbClr val="FF0000"/>
                </a:solidFill>
              </a:rPr>
              <a:t>: near-optimal in practice (close to branch-and-bound); faster than alternatives)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36" y="2362364"/>
            <a:ext cx="1882140" cy="985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506" y="2613660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620" y="1930400"/>
            <a:ext cx="3093259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2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EA65-4B6D-8347-84DB-A4FC422A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(evasion-robust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DEC7-1A12-F14D-AD51-A887A41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Xu et al. Robustness and regularization of Support Vector Machines. JMLR ’09.</a:t>
            </a:r>
          </a:p>
          <a:p>
            <a:r>
              <a:rPr lang="en-US" dirty="0" err="1"/>
              <a:t>Teo</a:t>
            </a:r>
            <a:r>
              <a:rPr lang="en-US" dirty="0"/>
              <a:t> et al. Convex learning with invariances. NIPS ‘07.</a:t>
            </a:r>
          </a:p>
          <a:p>
            <a:r>
              <a:rPr lang="en-US" dirty="0"/>
              <a:t>Li and </a:t>
            </a:r>
            <a:r>
              <a:rPr lang="en-US" dirty="0" err="1"/>
              <a:t>Vorobeychik</a:t>
            </a:r>
            <a:r>
              <a:rPr lang="en-US" dirty="0"/>
              <a:t>. Feature cross-substitution in adversarial classification. NIPS ‘14.</a:t>
            </a:r>
          </a:p>
          <a:p>
            <a:r>
              <a:rPr lang="en-US" dirty="0"/>
              <a:t>Li and </a:t>
            </a:r>
            <a:r>
              <a:rPr lang="en-US" dirty="0" err="1"/>
              <a:t>Vorobeychik</a:t>
            </a:r>
            <a:r>
              <a:rPr lang="en-US" dirty="0"/>
              <a:t>. Scalable optimization of randomized operational decisions in adversarial classification. AISTATS ‘15. </a:t>
            </a:r>
          </a:p>
          <a:p>
            <a:r>
              <a:rPr lang="en-US" dirty="0" err="1"/>
              <a:t>Kantchelian</a:t>
            </a:r>
            <a:r>
              <a:rPr lang="en-US" dirty="0"/>
              <a:t> et al. Evasion and hardening of tree ensemble classifiers. ICML ’16.</a:t>
            </a:r>
          </a:p>
          <a:p>
            <a:r>
              <a:rPr lang="en-US" dirty="0"/>
              <a:t>Li, </a:t>
            </a:r>
            <a:r>
              <a:rPr lang="en-US" dirty="0" err="1"/>
              <a:t>Vorobeychik</a:t>
            </a:r>
            <a:r>
              <a:rPr lang="en-US" dirty="0"/>
              <a:t>, Chen. A general retraining framework for scalable adversarial classification. </a:t>
            </a:r>
            <a:r>
              <a:rPr lang="en-US" dirty="0" err="1"/>
              <a:t>arxiv</a:t>
            </a:r>
            <a:r>
              <a:rPr lang="en-US" dirty="0"/>
              <a:t>, 2016.</a:t>
            </a:r>
          </a:p>
          <a:p>
            <a:r>
              <a:rPr lang="en-US" dirty="0"/>
              <a:t>Tong et al. Hardening classifiers against evasion: the good, the bad, and the ugly. </a:t>
            </a:r>
            <a:r>
              <a:rPr lang="en-US" dirty="0" err="1"/>
              <a:t>arxiv</a:t>
            </a:r>
            <a:r>
              <a:rPr lang="en-US" dirty="0"/>
              <a:t>, 2017.</a:t>
            </a:r>
          </a:p>
          <a:p>
            <a:r>
              <a:rPr lang="en-US" b="1" i="1" dirty="0"/>
              <a:t>Not exhaustive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Vorobeychik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Kantarcioglu</a:t>
            </a:r>
            <a:r>
              <a:rPr lang="en-US" b="1" dirty="0">
                <a:solidFill>
                  <a:srgbClr val="FF0000"/>
                </a:solidFill>
              </a:rPr>
              <a:t>, Adversarial Machine Learning book will have a more extensive bibliography</a:t>
            </a:r>
          </a:p>
        </p:txBody>
      </p:sp>
    </p:spTree>
    <p:extLst>
      <p:ext uri="{BB962C8B-B14F-4D97-AF65-F5344CB8AC3E}">
        <p14:creationId xmlns:p14="http://schemas.microsoft.com/office/powerpoint/2010/main" val="175406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Evasion Attacks</a:t>
            </a:r>
          </a:p>
          <a:p>
            <a:r>
              <a:rPr lang="en-US" dirty="0"/>
              <a:t>Evasion-robust Classification</a:t>
            </a:r>
          </a:p>
          <a:p>
            <a:r>
              <a:rPr lang="en-US" dirty="0">
                <a:solidFill>
                  <a:srgbClr val="FF0000"/>
                </a:solidFill>
              </a:rPr>
              <a:t>Validating evasion attack models</a:t>
            </a:r>
          </a:p>
        </p:txBody>
      </p:sp>
    </p:spTree>
    <p:extLst>
      <p:ext uri="{BB962C8B-B14F-4D97-AF65-F5344CB8AC3E}">
        <p14:creationId xmlns:p14="http://schemas.microsoft.com/office/powerpoint/2010/main" val="650421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and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635000"/>
          </a:xfrm>
        </p:spPr>
        <p:txBody>
          <a:bodyPr/>
          <a:lstStyle/>
          <a:p>
            <a:r>
              <a:rPr lang="en-US" dirty="0"/>
              <a:t>In science, modeling is typically a 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78000" y="3302000"/>
            <a:ext cx="1803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Can 4"/>
          <p:cNvSpPr/>
          <p:nvPr/>
        </p:nvSpPr>
        <p:spPr>
          <a:xfrm>
            <a:off x="5651500" y="3175000"/>
            <a:ext cx="22225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experiments</a:t>
            </a:r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4657725" y="1196975"/>
            <a:ext cx="127000" cy="4083050"/>
          </a:xfrm>
          <a:prstGeom prst="bentConnector3">
            <a:avLst>
              <a:gd name="adj1" fmla="val 5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4" idx="2"/>
          </p:cNvCxnSpPr>
          <p:nvPr/>
        </p:nvCxnSpPr>
        <p:spPr>
          <a:xfrm rot="5400000" flipH="1">
            <a:off x="4657725" y="2238375"/>
            <a:ext cx="127000" cy="4083050"/>
          </a:xfrm>
          <a:prstGeom prst="bentConnector3">
            <a:avLst>
              <a:gd name="adj1" fmla="val -6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67226" y="2279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5257800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confirm/falsify; revise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4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Falsifying models:</a:t>
            </a:r>
          </a:p>
          <a:p>
            <a:pPr lvl="1"/>
            <a:r>
              <a:rPr lang="en-US" dirty="0"/>
              <a:t>All threat models are wrong; usually easy to falsify</a:t>
            </a:r>
          </a:p>
          <a:p>
            <a:pPr lvl="1"/>
            <a:r>
              <a:rPr lang="en-US" dirty="0"/>
              <a:t>But are they useful?</a:t>
            </a:r>
          </a:p>
          <a:p>
            <a:pPr lvl="1"/>
            <a:r>
              <a:rPr lang="en-US" dirty="0"/>
              <a:t>So how do you falsify a threat model in a security-meaningful way?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 threat model is useful if it helps design a better defense (i.e. defense aiming to protect against this threat model)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“Better”</a:t>
            </a:r>
            <a:r>
              <a:rPr lang="en-US" dirty="0"/>
              <a:t>: against other (e.g., more concrete) attacks</a:t>
            </a:r>
          </a:p>
          <a:p>
            <a:pPr lvl="1"/>
            <a:r>
              <a:rPr lang="en-US" dirty="0"/>
              <a:t>Falsifying a threat model: showing that it is (relatively) ineffective in devising a defense</a:t>
            </a:r>
          </a:p>
        </p:txBody>
      </p:sp>
    </p:spTree>
    <p:extLst>
      <p:ext uri="{BB962C8B-B14F-4D97-AF65-F5344CB8AC3E}">
        <p14:creationId xmlns:p14="http://schemas.microsoft.com/office/powerpoint/2010/main" val="34705933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302047"/>
            <a:ext cx="8537119" cy="1344228"/>
          </a:xfrm>
        </p:spPr>
        <p:txBody>
          <a:bodyPr>
            <a:normAutofit/>
          </a:bodyPr>
          <a:lstStyle/>
          <a:p>
            <a:r>
              <a:rPr lang="en-US" dirty="0"/>
              <a:t>Feature space vs. problem space evasion attacks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73888" y="1760074"/>
            <a:ext cx="27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accent6">
                    <a:lumMod val="75000"/>
                  </a:schemeClr>
                </a:solidFill>
              </a:rPr>
              <a:t>Evasion attacks</a:t>
            </a:r>
            <a:endParaRPr kumimoji="1"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39420" y="2301199"/>
            <a:ext cx="249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accent6">
                    <a:lumMod val="75000"/>
                  </a:schemeClr>
                </a:solidFill>
              </a:rPr>
              <a:t>Evasion robust classifier</a:t>
            </a:r>
            <a:endParaRPr kumimoji="1"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73888" y="2270594"/>
            <a:ext cx="2785731" cy="2902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451266" y="2716698"/>
            <a:ext cx="2014331" cy="781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59587" y="3900769"/>
            <a:ext cx="2014331" cy="781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40360" y="349857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Feature space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28540" y="410704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Problem space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549733" y="3309622"/>
            <a:ext cx="2785731" cy="7700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629076" y="288984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Feature space</a:t>
            </a:r>
            <a:endParaRPr kumimoji="1" lang="zh-TW" altLang="en-US" dirty="0"/>
          </a:p>
        </p:txBody>
      </p:sp>
      <p:sp>
        <p:nvSpPr>
          <p:cNvPr id="18" name="左-右雙向箭號 17"/>
          <p:cNvSpPr/>
          <p:nvPr/>
        </p:nvSpPr>
        <p:spPr>
          <a:xfrm>
            <a:off x="3949146" y="3390415"/>
            <a:ext cx="1507820" cy="6084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4643" y="5327376"/>
            <a:ext cx="810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000" dirty="0"/>
              <a:t>How well do feature space evasion models represent </a:t>
            </a:r>
            <a:r>
              <a:rPr kumimoji="1" lang="en-US" altLang="zh-TW" sz="2000" dirty="0">
                <a:solidFill>
                  <a:srgbClr val="FF0000"/>
                </a:solidFill>
              </a:rPr>
              <a:t>actual attacks </a:t>
            </a:r>
            <a:r>
              <a:rPr kumimoji="1" lang="en-US" altLang="zh-TW" sz="2000" dirty="0"/>
              <a:t>in problem space</a:t>
            </a:r>
            <a:r>
              <a:rPr kumimoji="1" lang="en-US" altLang="zh-TW" sz="2000" dirty="0">
                <a:latin typeface="Calibri" charset="0"/>
                <a:ea typeface="Calibri" charset="0"/>
                <a:cs typeface="Calibri" charset="0"/>
              </a:rPr>
              <a:t>? </a:t>
            </a:r>
            <a:endParaRPr kumimoji="1" lang="zh-TW" alt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8740" y="318750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modify features directly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5114" y="4377888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modify </a:t>
            </a:r>
            <a:r>
              <a:rPr lang="en-US" sz="1200" b="1" i="1" dirty="0">
                <a:solidFill>
                  <a:srgbClr val="FF0000"/>
                </a:solidFill>
              </a:rPr>
              <a:t>actual instances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9002" y="4107042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(i.e., using </a:t>
            </a:r>
            <a:r>
              <a:rPr lang="en-US" sz="1400"/>
              <a:t>feature-space </a:t>
            </a:r>
          </a:p>
          <a:p>
            <a:pPr algn="ctr"/>
            <a:r>
              <a:rPr lang="en-US" sz="1400" dirty="0"/>
              <a:t>attack models)</a:t>
            </a:r>
          </a:p>
        </p:txBody>
      </p:sp>
    </p:spTree>
    <p:extLst>
      <p:ext uri="{BB962C8B-B14F-4D97-AF65-F5344CB8AC3E}">
        <p14:creationId xmlns:p14="http://schemas.microsoft.com/office/powerpoint/2010/main" val="1938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5709-0956-E440-B6C1-521E2942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that the sign 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AE4AB-B283-7B45-B020-15A93601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74" y="2399087"/>
            <a:ext cx="2834987" cy="28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Distinction between feature space and problem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space evasion attacks</a:t>
            </a:r>
            <a:r>
              <a:rPr lang="en-US" dirty="0"/>
              <a:t>: modify actual malware source, and then check that it is still malicious </a:t>
            </a:r>
            <a:r>
              <a:rPr lang="en-US" b="1" i="1" dirty="0"/>
              <a:t>using a sandbox</a:t>
            </a:r>
          </a:p>
          <a:p>
            <a:pPr lvl="1"/>
            <a:r>
              <a:rPr lang="en-US" dirty="0"/>
              <a:t>Classifier then extracts features from the modified instance</a:t>
            </a:r>
          </a:p>
          <a:p>
            <a:pPr lvl="1"/>
            <a:r>
              <a:rPr lang="en-US" dirty="0"/>
              <a:t>Cannot have arbitrary feature modifications, but constraints on “feasible” attack space non-obvious and highly complex!</a:t>
            </a:r>
          </a:p>
        </p:txBody>
      </p:sp>
    </p:spTree>
    <p:extLst>
      <p:ext uri="{BB962C8B-B14F-4D97-AF65-F5344CB8AC3E}">
        <p14:creationId xmlns:p14="http://schemas.microsoft.com/office/powerpoint/2010/main" val="1526168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Pdf malware classifier </a:t>
            </a:r>
            <a:br>
              <a:rPr lang="en-US" dirty="0"/>
            </a:br>
            <a:r>
              <a:rPr lang="en-US" i="1" dirty="0"/>
              <a:t>Evasion attacks in problem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evasion in problem space (EvadeML-NDSS’16) using genetic programming + Cuckoo sandbox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81878" y="3108879"/>
            <a:ext cx="2093844" cy="64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Population Initialization</a:t>
            </a:r>
            <a:endParaRPr kumimoji="1"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372678" y="3108879"/>
            <a:ext cx="2093844" cy="64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Fitness Evaluation</a:t>
            </a:r>
          </a:p>
        </p:txBody>
      </p:sp>
      <p:sp>
        <p:nvSpPr>
          <p:cNvPr id="7" name="菱形 6"/>
          <p:cNvSpPr/>
          <p:nvPr/>
        </p:nvSpPr>
        <p:spPr>
          <a:xfrm>
            <a:off x="5963478" y="3024482"/>
            <a:ext cx="1311965" cy="8181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End</a:t>
            </a:r>
            <a:r>
              <a:rPr kumimoji="1" lang="en-US" altLang="zh-TW" dirty="0">
                <a:latin typeface="Calibri" charset="0"/>
                <a:ea typeface="Calibri" charset="0"/>
                <a:cs typeface="Calibri" charset="0"/>
              </a:rPr>
              <a:t>?</a:t>
            </a:r>
            <a:endParaRPr kumimoji="1" lang="zh-TW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12765" y="3199900"/>
            <a:ext cx="974035" cy="467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Stop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5572538" y="4352927"/>
            <a:ext cx="2093844" cy="64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Selection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325756" y="4352927"/>
            <a:ext cx="2093844" cy="64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Mutation</a:t>
            </a:r>
          </a:p>
        </p:txBody>
      </p:sp>
      <p:cxnSp>
        <p:nvCxnSpPr>
          <p:cNvPr id="12" name="直線箭頭接點 11"/>
          <p:cNvCxnSpPr>
            <a:stCxn id="4" idx="3"/>
          </p:cNvCxnSpPr>
          <p:nvPr/>
        </p:nvCxnSpPr>
        <p:spPr>
          <a:xfrm flipV="1">
            <a:off x="2875722" y="3433555"/>
            <a:ext cx="4969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 flipV="1">
            <a:off x="5466522" y="3433726"/>
            <a:ext cx="4969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endCxn id="8" idx="1"/>
          </p:cNvCxnSpPr>
          <p:nvPr/>
        </p:nvCxnSpPr>
        <p:spPr>
          <a:xfrm>
            <a:off x="7245626" y="3433555"/>
            <a:ext cx="4671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>
            <a:stCxn id="7" idx="2"/>
            <a:endCxn id="9" idx="0"/>
          </p:cNvCxnSpPr>
          <p:nvPr/>
        </p:nvCxnSpPr>
        <p:spPr>
          <a:xfrm flipH="1">
            <a:off x="6619460" y="3842631"/>
            <a:ext cx="1" cy="510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>
            <a:stCxn id="9" idx="1"/>
            <a:endCxn id="10" idx="3"/>
          </p:cNvCxnSpPr>
          <p:nvPr/>
        </p:nvCxnSpPr>
        <p:spPr>
          <a:xfrm flipH="1">
            <a:off x="4419600" y="4677605"/>
            <a:ext cx="1152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1"/>
            <a:endCxn id="4" idx="2"/>
          </p:cNvCxnSpPr>
          <p:nvPr/>
        </p:nvCxnSpPr>
        <p:spPr>
          <a:xfrm rot="10800000">
            <a:off x="1828800" y="3758235"/>
            <a:ext cx="496956" cy="9193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275443" y="3064223"/>
            <a:ext cx="5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Y</a:t>
            </a:r>
            <a:endParaRPr kumimoji="1"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85722" y="3848588"/>
            <a:ext cx="52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2996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Defense through retraining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original data</a:t>
            </a:r>
          </a:p>
          <a:p>
            <a:r>
              <a:rPr lang="en-US" dirty="0"/>
              <a:t>Use </a:t>
            </a:r>
            <a:r>
              <a:rPr lang="en-US" i="1" dirty="0">
                <a:solidFill>
                  <a:srgbClr val="FF0000"/>
                </a:solidFill>
              </a:rPr>
              <a:t>any learning algorithm </a:t>
            </a:r>
            <a:r>
              <a:rPr lang="en-US" dirty="0"/>
              <a:t>to learn a model </a:t>
            </a:r>
            <a:r>
              <a:rPr lang="en-US" i="1" dirty="0"/>
              <a:t>f</a:t>
            </a:r>
          </a:p>
          <a:p>
            <a:r>
              <a:rPr lang="en-US" dirty="0"/>
              <a:t>For malicious instances, apply </a:t>
            </a:r>
            <a:r>
              <a:rPr lang="en-US" i="1" dirty="0">
                <a:solidFill>
                  <a:srgbClr val="FF0000"/>
                </a:solidFill>
              </a:rPr>
              <a:t>any evasion method </a:t>
            </a:r>
            <a:r>
              <a:rPr lang="en-US" dirty="0"/>
              <a:t>to generate new instances </a:t>
            </a:r>
            <a:r>
              <a:rPr lang="en-US" i="1" dirty="0"/>
              <a:t>x’ </a:t>
            </a:r>
            <a:r>
              <a:rPr lang="en-US" dirty="0"/>
              <a:t>to add to the dataset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Stop when:</a:t>
            </a:r>
          </a:p>
          <a:p>
            <a:pPr lvl="1"/>
            <a:r>
              <a:rPr lang="en-US" dirty="0"/>
              <a:t>No new instances to add</a:t>
            </a:r>
          </a:p>
          <a:p>
            <a:pPr lvl="1"/>
            <a:r>
              <a:rPr lang="en-US" dirty="0"/>
              <a:t>Iteration limit</a:t>
            </a:r>
          </a:p>
          <a:p>
            <a:pPr lvl="1"/>
            <a:r>
              <a:rPr lang="en-US" dirty="0"/>
              <a:t>Classifier changes small between successive iterations</a:t>
            </a:r>
          </a:p>
        </p:txBody>
      </p:sp>
    </p:spTree>
    <p:extLst>
      <p:ext uri="{BB962C8B-B14F-4D97-AF65-F5344CB8AC3E}">
        <p14:creationId xmlns:p14="http://schemas.microsoft.com/office/powerpoint/2010/main" val="3667408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Problem space </a:t>
            </a:r>
            <a:r>
              <a:rPr lang="en-US" sz="2800" dirty="0">
                <a:solidFill>
                  <a:srgbClr val="FF0000"/>
                </a:solidFill>
              </a:rPr>
              <a:t>retraining</a:t>
            </a:r>
            <a:r>
              <a:rPr lang="en-US" sz="2800" dirty="0"/>
              <a:t>. Generating </a:t>
            </a:r>
            <a:r>
              <a:rPr lang="en-US" sz="2800" dirty="0">
                <a:solidFill>
                  <a:srgbClr val="FF0000"/>
                </a:solidFill>
              </a:rPr>
              <a:t>problem space adversarial instances </a:t>
            </a:r>
            <a:r>
              <a:rPr lang="en-US" sz="2800" dirty="0"/>
              <a:t>(e.g. real-world malicious PDFs; e.g., using </a:t>
            </a:r>
            <a:r>
              <a:rPr lang="en-US" sz="2800" dirty="0" err="1"/>
              <a:t>EvadeML</a:t>
            </a:r>
            <a:r>
              <a:rPr lang="en-US" sz="2800" dirty="0"/>
              <a:t>), extract feature vectors, and add to the training data.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Feature space </a:t>
            </a:r>
            <a:r>
              <a:rPr lang="en-US" sz="2800" dirty="0">
                <a:solidFill>
                  <a:srgbClr val="FF0000"/>
                </a:solidFill>
              </a:rPr>
              <a:t>retraining</a:t>
            </a:r>
            <a:r>
              <a:rPr lang="en-US" sz="2800" dirty="0"/>
              <a:t>. Generating evasions by using mathematical evasion models in </a:t>
            </a:r>
            <a:r>
              <a:rPr lang="en-US" sz="2800" dirty="0">
                <a:solidFill>
                  <a:srgbClr val="FF0000"/>
                </a:solidFill>
              </a:rPr>
              <a:t>feature space (no actual malware is generated)</a:t>
            </a:r>
            <a:r>
              <a:rPr lang="en-US" sz="2800" dirty="0"/>
              <a:t>, and add the resulting feature vectors to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535533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using structure-based PDF malware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371600"/>
          </a:xfrm>
        </p:spPr>
        <p:txBody>
          <a:bodyPr/>
          <a:lstStyle/>
          <a:p>
            <a:r>
              <a:rPr lang="en-US" dirty="0"/>
              <a:t>Structure-based features using object paths within a PDF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771933"/>
            <a:ext cx="6032500" cy="3359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8101" y="3746503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Features: existence of specific structural paths (binary)</a:t>
            </a:r>
          </a:p>
        </p:txBody>
      </p:sp>
    </p:spTree>
    <p:extLst>
      <p:ext uri="{BB962C8B-B14F-4D97-AF65-F5344CB8AC3E}">
        <p14:creationId xmlns:p14="http://schemas.microsoft.com/office/powerpoint/2010/main" val="607838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malware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Hidost</a:t>
            </a:r>
            <a:r>
              <a:rPr lang="en-US" dirty="0"/>
              <a:t>: PDF malware classifier with ~1000 structural features</a:t>
            </a:r>
          </a:p>
        </p:txBody>
      </p:sp>
    </p:spTree>
    <p:extLst>
      <p:ext uri="{BB962C8B-B14F-4D97-AF65-F5344CB8AC3E}">
        <p14:creationId xmlns:p14="http://schemas.microsoft.com/office/powerpoint/2010/main" val="3675910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Hidost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08" y="1838533"/>
            <a:ext cx="5565912" cy="4174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60129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5000" y="6012967"/>
            <a:ext cx="1387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Problem </a:t>
            </a:r>
            <a:r>
              <a:rPr lang="en-US" sz="1400">
                <a:solidFill>
                  <a:srgbClr val="FF0000"/>
                </a:solidFill>
              </a:rPr>
              <a:t>space retraining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2600" y="6012967"/>
            <a:ext cx="1387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Feature space retraining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6168" y="2400300"/>
            <a:ext cx="0" cy="939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47658" y="262496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64477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feature space models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/>
              <a:t>Synthetically generated adversarial instances may in actuality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preserve malicious functionality. This introduce </a:t>
            </a:r>
            <a:r>
              <a:rPr lang="en-US" i="1" dirty="0">
                <a:solidFill>
                  <a:srgbClr val="FF0000"/>
                </a:solidFill>
              </a:rPr>
              <a:t>noise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bias</a:t>
            </a:r>
            <a:r>
              <a:rPr lang="en-US" dirty="0"/>
              <a:t> into the retraining process.</a:t>
            </a:r>
          </a:p>
          <a:p>
            <a:r>
              <a:rPr lang="en-US" altLang="zh-TW" dirty="0"/>
              <a:t>Realistic adversarial instances may not be produced as the evasion model may not abide by </a:t>
            </a:r>
            <a:r>
              <a:rPr lang="en-US" altLang="zh-TW" i="1" dirty="0">
                <a:solidFill>
                  <a:srgbClr val="FF0000"/>
                </a:solidFill>
              </a:rPr>
              <a:t>realistic attack constraints</a:t>
            </a:r>
            <a:r>
              <a:rPr lang="en-US" altLang="zh-TW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How can we fix the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34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Classifying with conserved features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Conserved features</a:t>
            </a:r>
            <a:r>
              <a:rPr lang="en-US" dirty="0"/>
              <a:t>: features which are essentially invariant in problem space attacks.</a:t>
            </a:r>
          </a:p>
          <a:p>
            <a:r>
              <a:rPr lang="en-US" dirty="0"/>
              <a:t>We identify a set of conserved features of </a:t>
            </a:r>
            <a:r>
              <a:rPr lang="en-US" dirty="0" err="1"/>
              <a:t>Hidost</a:t>
            </a:r>
            <a:r>
              <a:rPr lang="en-US" dirty="0"/>
              <a:t> by systematically manipulating each PDF object, checking impact on extracted features, and evaluating the corresponding maliciousness. </a:t>
            </a:r>
          </a:p>
          <a:p>
            <a:r>
              <a:rPr lang="en-US" dirty="0"/>
              <a:t>This way we identified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 conserved features, out of </a:t>
            </a:r>
            <a:r>
              <a:rPr lang="en-US" b="1" dirty="0">
                <a:solidFill>
                  <a:srgbClr val="FF0000"/>
                </a:solidFill>
              </a:rPr>
              <a:t>1,000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022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Retraining with conserved features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/>
              <a:t>Additional constraint: </a:t>
            </a:r>
            <a:r>
              <a:rPr lang="en-US" i="1" dirty="0">
                <a:solidFill>
                  <a:srgbClr val="FF0000"/>
                </a:solidFill>
              </a:rPr>
              <a:t>conserved features </a:t>
            </a:r>
            <a:r>
              <a:rPr lang="en-US" dirty="0"/>
              <a:t>are preserved in evasive instances.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75183" y="2882348"/>
                <a:ext cx="5413512" cy="1013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is-I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is-I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is-IS" altLang="zh-TW" sz="2800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sz="2800" b="0" i="0" smtClean="0">
                                  <a:latin typeface="Cambria Math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kumimoji="1" lang="en-US" altLang="zh-TW" sz="2800" b="0" i="1" smtClean="0">
                                  <a:latin typeface="Cambria Math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𝑖𝑑𝑒𝑎𝑙</m:t>
                              </m:r>
                            </m:sub>
                          </m:sSub>
                          <m:r>
                            <a:rPr kumimoji="1" lang="en-US" altLang="zh-TW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TW" sz="28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kumimoji="1" lang="en-US" altLang="zh-TW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TW" sz="2800" b="0" i="1" smtClean="0">
                          <a:latin typeface="Cambria Math" charset="0"/>
                        </a:rPr>
                        <m:t>𝑡𝑜</m:t>
                      </m:r>
                      <m:r>
                        <a:rPr kumimoji="1" lang="en-US" altLang="zh-TW" sz="2800" b="0" i="1" smtClean="0">
                          <a:latin typeface="Cambria Math" charset="0"/>
                        </a:rPr>
                        <m:t>       </m:t>
                      </m:r>
                      <m:sSub>
                        <m:sSub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𝑖𝑑𝑒𝑎𝑙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TW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kumimoji="1" lang="en-US" altLang="zh-TW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kumimoji="1" lang="en-US" altLang="zh-TW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TW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kumimoji="1" lang="en-US" altLang="zh-TW" sz="28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83" y="2882348"/>
                <a:ext cx="5413512" cy="1013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088921" y="3458817"/>
            <a:ext cx="3114136" cy="437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138" y="4168339"/>
            <a:ext cx="8398565" cy="206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400" i="1" dirty="0"/>
              <a:t>S</a:t>
            </a:r>
            <a:r>
              <a:rPr lang="en-US" altLang="zh-TW" sz="2400" dirty="0"/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set of conserved features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259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4C20-318C-554B-AD3D-22FC9DE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adversarial noise…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AE0275-A66B-004F-BA1D-4CA4DC028405}"/>
              </a:ext>
            </a:extLst>
          </p:cNvPr>
          <p:cNvGrpSpPr/>
          <p:nvPr/>
        </p:nvGrpSpPr>
        <p:grpSpPr>
          <a:xfrm>
            <a:off x="4250148" y="2478013"/>
            <a:ext cx="2321918" cy="2510580"/>
            <a:chOff x="3140876" y="1848426"/>
            <a:chExt cx="2321918" cy="25105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18F273-DE38-A844-835A-E063CACA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081" y="1848426"/>
              <a:ext cx="1983509" cy="19835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07B9C-33B8-9942-87F5-0034CAC50E5D}"/>
                </a:ext>
              </a:extLst>
            </p:cNvPr>
            <p:cNvSpPr txBox="1"/>
            <p:nvPr/>
          </p:nvSpPr>
          <p:spPr>
            <a:xfrm>
              <a:off x="3140876" y="3989674"/>
              <a:ext cx="232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Small adversarial noise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2B6B02-E3E8-A64C-AC12-9FA145AC7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9" y="2543009"/>
            <a:ext cx="1918513" cy="1918513"/>
          </a:xfrm>
          <a:prstGeom prst="rect">
            <a:avLst/>
          </a:prstGeom>
        </p:spPr>
      </p:pic>
      <p:sp>
        <p:nvSpPr>
          <p:cNvPr id="8" name="Plus 7">
            <a:extLst>
              <a:ext uri="{FF2B5EF4-FFF2-40B4-BE49-F238E27FC236}">
                <a16:creationId xmlns:a16="http://schemas.microsoft.com/office/drawing/2014/main" id="{4775F4BE-1BC7-5847-B86D-1CA3320593F3}"/>
              </a:ext>
            </a:extLst>
          </p:cNvPr>
          <p:cNvSpPr/>
          <p:nvPr/>
        </p:nvSpPr>
        <p:spPr>
          <a:xfrm>
            <a:off x="3686777" y="3164967"/>
            <a:ext cx="643210" cy="609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83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Hidost</a:t>
            </a:r>
            <a:r>
              <a:rPr lang="en-US" dirty="0"/>
              <a:t>, CF retraining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08" y="1838533"/>
            <a:ext cx="5565912" cy="4174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60129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5000" y="6012967"/>
            <a:ext cx="1387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Problem </a:t>
            </a:r>
            <a:r>
              <a:rPr lang="en-US" sz="1400">
                <a:solidFill>
                  <a:srgbClr val="FF0000"/>
                </a:solidFill>
              </a:rPr>
              <a:t>space retraining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2600" y="6012967"/>
            <a:ext cx="1387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Feature space retraining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56168" y="2400300"/>
            <a:ext cx="0" cy="939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47658" y="262496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536" y="5905246"/>
            <a:ext cx="1387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Feature space retraining with CF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attacks?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mimicry attack using Generative Adversarial Networks (</a:t>
            </a:r>
            <a:r>
              <a:rPr lang="en-US" dirty="0" err="1"/>
              <a:t>MalGAN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290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hidost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1" y="1632151"/>
            <a:ext cx="5283796" cy="3965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0205" y="6030098"/>
            <a:ext cx="158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Overfit</a:t>
            </a:r>
            <a:r>
              <a:rPr lang="en-US" dirty="0"/>
              <a:t>” to </a:t>
            </a:r>
            <a:r>
              <a:rPr lang="en-US" dirty="0" err="1"/>
              <a:t>EvadeML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61038" y="5486400"/>
            <a:ext cx="667265" cy="5436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5631466" y="4822605"/>
            <a:ext cx="389492" cy="1940008"/>
          </a:xfrm>
          <a:prstGeom prst="leftBrace">
            <a:avLst>
              <a:gd name="adj1" fmla="val 13876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8497" y="603009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Generalized robustness!</a:t>
            </a:r>
          </a:p>
        </p:txBody>
      </p:sp>
    </p:spTree>
    <p:extLst>
      <p:ext uri="{BB962C8B-B14F-4D97-AF65-F5344CB8AC3E}">
        <p14:creationId xmlns:p14="http://schemas.microsoft.com/office/powerpoint/2010/main" val="20672952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EA65-4B6D-8347-84DB-A4FC422A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(validation of evasion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DEC7-1A12-F14D-AD51-A887A41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Tong et al. Hardening classifiers against evasion: the good, the bad, and the ugly. </a:t>
            </a:r>
            <a:r>
              <a:rPr lang="en-US" dirty="0" err="1"/>
              <a:t>arxiv</a:t>
            </a:r>
            <a:r>
              <a:rPr lang="en-US" dirty="0"/>
              <a:t>, 2017.</a:t>
            </a:r>
          </a:p>
          <a:p>
            <a:r>
              <a:rPr lang="en-US" b="1" dirty="0"/>
              <a:t>Exhaustive</a:t>
            </a:r>
          </a:p>
        </p:txBody>
      </p:sp>
    </p:spTree>
    <p:extLst>
      <p:ext uri="{BB962C8B-B14F-4D97-AF65-F5344CB8AC3E}">
        <p14:creationId xmlns:p14="http://schemas.microsoft.com/office/powerpoint/2010/main" val="105601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B4E1-4A0D-214A-AB34-14F08D5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the ML in your self-driving car thinks it’s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D494F-E38F-FF4D-B541-087FD782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0" y="1690689"/>
            <a:ext cx="3103419" cy="44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10833</TotalTime>
  <Words>3786</Words>
  <Application>Microsoft Macintosh PowerPoint</Application>
  <PresentationFormat>On-screen Show (4:3)</PresentationFormat>
  <Paragraphs>566</Paragraphs>
  <Slides>83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微軟正黑體</vt:lpstr>
      <vt:lpstr>微软雅黑</vt:lpstr>
      <vt:lpstr>ＭＳ Ｐゴシック</vt:lpstr>
      <vt:lpstr>宋体</vt:lpstr>
      <vt:lpstr>Apple Chancery</vt:lpstr>
      <vt:lpstr>Arial</vt:lpstr>
      <vt:lpstr>Book Antiqua</vt:lpstr>
      <vt:lpstr>Calibri</vt:lpstr>
      <vt:lpstr>Cambria Math</vt:lpstr>
      <vt:lpstr>Century Gothic</vt:lpstr>
      <vt:lpstr>Symbol</vt:lpstr>
      <vt:lpstr>Wingdings</vt:lpstr>
      <vt:lpstr>Apothecary</vt:lpstr>
      <vt:lpstr>Adversarial machine learning (tutorial)</vt:lpstr>
      <vt:lpstr>Part 1: Introduction to AML</vt:lpstr>
      <vt:lpstr>What is AML?</vt:lpstr>
      <vt:lpstr>Adversarial examples</vt:lpstr>
      <vt:lpstr>Adversarial examples</vt:lpstr>
      <vt:lpstr>Who cares about panda?</vt:lpstr>
      <vt:lpstr>Suppose that the sign is</vt:lpstr>
      <vt:lpstr>Add adversarial noise…</vt:lpstr>
      <vt:lpstr>and the ML in your self-driving car thinks it’s</vt:lpstr>
      <vt:lpstr>So, is that all there is to it?</vt:lpstr>
      <vt:lpstr>AI &amp; Cybersecurity</vt:lpstr>
      <vt:lpstr>Adversarial ML</vt:lpstr>
      <vt:lpstr>Bad actors</vt:lpstr>
      <vt:lpstr>Data poisoning</vt:lpstr>
      <vt:lpstr>Evasion vs. poisoning</vt:lpstr>
      <vt:lpstr>Evasion vs. poisoning</vt:lpstr>
      <vt:lpstr>Evasion vs. poisoning</vt:lpstr>
      <vt:lpstr>Outline of the tutorial</vt:lpstr>
      <vt:lpstr>Part 2: adversarial evasion</vt:lpstr>
      <vt:lpstr>outline</vt:lpstr>
      <vt:lpstr>outline</vt:lpstr>
      <vt:lpstr>Classification learning</vt:lpstr>
      <vt:lpstr>Classification in adversarial settings</vt:lpstr>
      <vt:lpstr>Evasion attacks</vt:lpstr>
      <vt:lpstr>Evasion attacks</vt:lpstr>
      <vt:lpstr>Evasion attacks</vt:lpstr>
      <vt:lpstr>Example of Evasion</vt:lpstr>
      <vt:lpstr>Example of Evasion</vt:lpstr>
      <vt:lpstr>Modeling evasion attacks</vt:lpstr>
      <vt:lpstr>The lowd &amp; meek model</vt:lpstr>
      <vt:lpstr>Other models</vt:lpstr>
      <vt:lpstr>Solving attacker optimization</vt:lpstr>
      <vt:lpstr>Continuous features</vt:lpstr>
      <vt:lpstr>Binary features</vt:lpstr>
      <vt:lpstr>Is distance the right cost function?</vt:lpstr>
      <vt:lpstr>Distance Based Cost Function Underestimates Adversary</vt:lpstr>
      <vt:lpstr>An Alternative Cost Function</vt:lpstr>
      <vt:lpstr>Perils of Dimension Reduction</vt:lpstr>
      <vt:lpstr>White-box vs. black-box attacks</vt:lpstr>
      <vt:lpstr>Black-box attacks</vt:lpstr>
      <vt:lpstr>reverse engineering is easy “in practice”</vt:lpstr>
      <vt:lpstr>References (evasion modeling)</vt:lpstr>
      <vt:lpstr>outline</vt:lpstr>
      <vt:lpstr>Stackelberg Game</vt:lpstr>
      <vt:lpstr>Designing evasion-robust classifiers</vt:lpstr>
      <vt:lpstr>Robust learning through regularization</vt:lpstr>
      <vt:lpstr>Robust learning through regularization</vt:lpstr>
      <vt:lpstr>Robust learning through regularization</vt:lpstr>
      <vt:lpstr>Robust learning through regularization</vt:lpstr>
      <vt:lpstr>Robust learning through regularization</vt:lpstr>
      <vt:lpstr>But this is not quite our problem</vt:lpstr>
      <vt:lpstr>Adversarial risk minimization</vt:lpstr>
      <vt:lpstr>Adversarial risk minimization</vt:lpstr>
      <vt:lpstr>Limitations</vt:lpstr>
      <vt:lpstr>Retraining</vt:lpstr>
      <vt:lpstr>Retraining</vt:lpstr>
      <vt:lpstr>Effectiveness of Retraining</vt:lpstr>
      <vt:lpstr>Randomized intrusion detection</vt:lpstr>
      <vt:lpstr>Learning in a box</vt:lpstr>
      <vt:lpstr>Optimization Problem</vt:lpstr>
      <vt:lpstr>Scalability</vt:lpstr>
      <vt:lpstr>scalability</vt:lpstr>
      <vt:lpstr>Solution approach</vt:lpstr>
      <vt:lpstr>Attacker’s best response</vt:lpstr>
      <vt:lpstr>References (evasion-robust learning)</vt:lpstr>
      <vt:lpstr>outline</vt:lpstr>
      <vt:lpstr>Science and modeling</vt:lpstr>
      <vt:lpstr>Modeling in security</vt:lpstr>
      <vt:lpstr>Feature space vs. problem space evasion attacks</vt:lpstr>
      <vt:lpstr>Distinction between feature space and problem space</vt:lpstr>
      <vt:lpstr>Pdf malware classifier  Evasion attacks in problem space</vt:lpstr>
      <vt:lpstr>Defense through retraining</vt:lpstr>
      <vt:lpstr>Experimental methodology</vt:lpstr>
      <vt:lpstr>Case study using structure-based PDF malware classifiers</vt:lpstr>
      <vt:lpstr>PDF malware detector</vt:lpstr>
      <vt:lpstr>Hidost</vt:lpstr>
      <vt:lpstr>Limitations of feature space models</vt:lpstr>
      <vt:lpstr>Classifying with conserved features</vt:lpstr>
      <vt:lpstr>Retraining with conserved features</vt:lpstr>
      <vt:lpstr>Hidost, CF retraining</vt:lpstr>
      <vt:lpstr>What about other attacks?</vt:lpstr>
      <vt:lpstr>hidost</vt:lpstr>
      <vt:lpstr>References (validation of evasion models)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under attack</dc:title>
  <dc:creator>Yevgeniy Vorobeychik</dc:creator>
  <cp:lastModifiedBy>Eugene V</cp:lastModifiedBy>
  <cp:revision>2447</cp:revision>
  <dcterms:created xsi:type="dcterms:W3CDTF">2014-03-13T13:56:53Z</dcterms:created>
  <dcterms:modified xsi:type="dcterms:W3CDTF">2018-02-02T16:07:43Z</dcterms:modified>
</cp:coreProperties>
</file>