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848" r:id="rId3"/>
    <p:sldId id="802" r:id="rId4"/>
    <p:sldId id="797" r:id="rId5"/>
    <p:sldId id="804" r:id="rId6"/>
    <p:sldId id="799" r:id="rId7"/>
    <p:sldId id="805" r:id="rId8"/>
    <p:sldId id="800" r:id="rId9"/>
    <p:sldId id="801" r:id="rId10"/>
    <p:sldId id="807" r:id="rId11"/>
    <p:sldId id="808" r:id="rId12"/>
    <p:sldId id="809" r:id="rId13"/>
    <p:sldId id="810" r:id="rId14"/>
    <p:sldId id="806" r:id="rId15"/>
    <p:sldId id="811" r:id="rId16"/>
    <p:sldId id="803" r:id="rId17"/>
    <p:sldId id="812" r:id="rId18"/>
    <p:sldId id="813" r:id="rId19"/>
    <p:sldId id="814" r:id="rId20"/>
    <p:sldId id="815" r:id="rId21"/>
    <p:sldId id="816" r:id="rId22"/>
    <p:sldId id="817" r:id="rId23"/>
    <p:sldId id="818" r:id="rId2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55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56020-B3A4-D043-AE92-5AEBE62BABEE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D6902-2912-054A-BE09-740E3AEC486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9774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2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3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3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10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CA887-7947-6549-8D76-493BB46BBC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2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2567-9987-4249-AD34-8FEDD5E0D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7C6B9-5E60-974C-87AB-A0275A04E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EF00-81B2-1544-BF1D-E1F70D02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BA72-D4B1-874F-9F9E-849226318B57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EE039-E3D5-0348-85C8-05B71CF3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9A30-357B-854E-8F9C-A43F2104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7F66-D98C-0044-B6A7-6F484B07A4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180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FD34-BF3C-1449-9D05-138A81A2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7E215-EF73-5A46-974E-374F8E2B7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A1856-3640-7A4F-AE7B-837E7626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BA72-D4B1-874F-9F9E-849226318B57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C598B-4508-544F-A23B-B8E098C5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03073-8CDB-DE48-BE44-80A71B64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7F66-D98C-0044-B6A7-6F484B07A4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863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BAADA-19A7-E44B-A495-7FC50EB75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2F383-522F-FD47-A4BF-D697C73E8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0C96A-3E06-994D-BD7B-3DE657A5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BA72-D4B1-874F-9F9E-849226318B57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BB53-AA7A-E244-83FF-A7B0F838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314B-F921-6144-AEB2-2F00FCEB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7F66-D98C-0044-B6A7-6F484B07A4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5133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1">
            <a:extLst>
              <a:ext uri="{FF2B5EF4-FFF2-40B4-BE49-F238E27FC236}">
                <a16:creationId xmlns:a16="http://schemas.microsoft.com/office/drawing/2014/main" id="{A332AC4C-771A-4924-90A9-1BC13F9940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74226BFD-793D-4EF9-B0A2-1EA3BB6E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7" name="日期占位符 16">
            <a:extLst>
              <a:ext uri="{FF2B5EF4-FFF2-40B4-BE49-F238E27FC236}">
                <a16:creationId xmlns:a16="http://schemas.microsoft.com/office/drawing/2014/main" id="{6A2920D2-6550-4D18-92FF-494FA3FB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ED1F-86A9-E84F-A04B-A4F176FC17EA}" type="datetimeFigureOut">
              <a:rPr lang="en-US" smtClean="0"/>
              <a:t>2/22/22</a:t>
            </a:fld>
            <a:endParaRPr lang="en-US"/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956F8EED-7866-4ED9-86C2-E0E51B40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48E52127-E137-4686-B7C5-2AA9EF45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2540A-1D90-FC48-AE8E-2244CCA8C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24CB-EFDF-B441-8F84-3A28AA6F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41843-FC52-2544-9FD2-4E62349B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F0FE-F8C8-3949-92A8-C8DC809D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BA72-D4B1-874F-9F9E-849226318B57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1D825-35F7-AF4A-8267-7C01C0EC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8F763-91ED-9B4C-B7AC-569C82D0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7F66-D98C-0044-B6A7-6F484B07A4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280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269F-40AC-D14A-9931-2684E12D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A89F9-CF48-D24A-AF77-2D211755D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3EBF-D3A2-FD4B-B44D-3308A242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BA72-D4B1-874F-9F9E-849226318B57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A7937-F094-2C4F-8966-3DA5188E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71843-DEA9-4E4B-B8CE-82947CA6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7F66-D98C-0044-B6A7-6F484B07A4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801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96A9-E9FA-A24B-9B26-0806BAA1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E1D1-AAEA-3E4A-B3B2-B3958A46E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C8CFC-24AF-214E-B00C-9677C31AD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9B4CE-BF18-424D-9F6C-4BC4420E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BA72-D4B1-874F-9F9E-849226318B57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51D59-53AD-F94A-8705-CF332E37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429F9-B2BD-3B4F-8D1C-22CD33CD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7F66-D98C-0044-B6A7-6F484B07A4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075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F953-EC1C-4249-8AA0-8F3E9A8E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5DCBE-490F-B84D-8E7B-F9E15E0A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440BA-3619-DB41-8C54-F178D4B31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21DA2-CCFF-8A44-9B9B-8D80C3F63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9D331-EAA5-F84B-BB3A-321E7E20A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9CCE2E-84D4-9840-8113-1BAA327E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BA72-D4B1-874F-9F9E-849226318B57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50E51-7F90-5D48-967A-E753D3BD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EC80B1-07B7-8342-A5B5-1D4A8835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7F66-D98C-0044-B6A7-6F484B07A4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191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D3DD-6AE1-C741-95D7-E05C6E79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179A0-48BB-7148-A96D-37C30991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BA72-D4B1-874F-9F9E-849226318B57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AD407-EF21-FE4B-8FA1-75481873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7AB87-6184-7A43-AEEB-1E22F1E3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7F66-D98C-0044-B6A7-6F484B07A4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254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6F81F-891E-674C-B657-D0129964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BA72-D4B1-874F-9F9E-849226318B57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FDF8A-71CA-F24D-BA45-961AA114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96697-39C9-8F4E-AED1-1EBEA685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7F66-D98C-0044-B6A7-6F484B07A4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131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F52E-CC95-C04C-A661-53177AF5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5EA19-6CE1-2142-8E85-6402B3C4B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D5673-CFDE-3240-ACE6-5C0DFAC41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F89BB-CFFC-E346-BD09-DA991EA9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BA72-D4B1-874F-9F9E-849226318B57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852A5-8852-BD4F-98A9-946F2BAD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CB11F-02F7-6146-A4B6-A3CA2873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7F66-D98C-0044-B6A7-6F484B07A4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343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ADA8-B287-6F44-B9CB-044E31A9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3F943-5C03-4F41-9895-E3CE332E8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EB201-2F28-F748-BD38-F7E7B7BA7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63BDA-1896-7449-BD57-4D33B9486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BA72-D4B1-874F-9F9E-849226318B57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7793F-2DD4-CA49-886A-41FF6FE2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7A57-A950-FF41-863F-5C55A58C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77F66-D98C-0044-B6A7-6F484B07A4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283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50B67-74D4-4E42-B2DD-B9BD0621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44E4-65E2-7D4E-8A0F-E168AB86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4AB65-0FF8-EC4A-A129-AB73A4A63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5BA72-D4B1-874F-9F9E-849226318B57}" type="datetimeFigureOut">
              <a:rPr lang="en-CN" smtClean="0"/>
              <a:t>2022/2/22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E3B60-E03A-164A-B42F-CED5E4A2E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D405-6AF2-EB43-B670-75A09B237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77F66-D98C-0044-B6A7-6F484B07A4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2495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vite.io/docs/latest/pretrained_mode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vite.io/" TargetMode="External"/><Relationship Id="rId7" Type="http://schemas.openxmlformats.org/officeDocument/2006/relationships/hyperlink" Target="https://github.com/pykeen/pykeen" TargetMode="External"/><Relationship Id="rId2" Type="http://schemas.openxmlformats.org/officeDocument/2006/relationships/hyperlink" Target="https://github.com/DeepGraphLearning/KnowledgeGraphEmbedding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thunlp/OpenKE" TargetMode="External"/><Relationship Id="rId5" Type="http://schemas.openxmlformats.org/officeDocument/2006/relationships/hyperlink" Target="https://github.com/awslabs/dgl-ke" TargetMode="External"/><Relationship Id="rId4" Type="http://schemas.openxmlformats.org/officeDocument/2006/relationships/hyperlink" Target="https://github.com/facebookresearch/PyTorch-BigGrap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D9AC-0A48-5C41-84B3-605D2ED01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193" y="494241"/>
            <a:ext cx="11141614" cy="1653837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Reasoning on Knowledge Graphs: Symbolic or Neural?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7F857-EA1C-A54A-AEA4-25926C54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423" y="2508599"/>
            <a:ext cx="9358809" cy="2412845"/>
          </a:xfrm>
        </p:spPr>
        <p:txBody>
          <a:bodyPr>
            <a:normAutofit/>
          </a:bodyPr>
          <a:lstStyle/>
          <a:p>
            <a:r>
              <a:rPr lang="en-US" altLang="zh-Han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 Qu</a:t>
            </a:r>
            <a:r>
              <a:rPr lang="en-US" altLang="zh-Han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an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Han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Zhaocheng</a:t>
            </a:r>
            <a:r>
              <a:rPr lang="en-US" altLang="zh-Han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</a:t>
            </a:r>
            <a:r>
              <a:rPr lang="en-US" altLang="zh-Han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Han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Jian Tang</a:t>
            </a:r>
            <a:r>
              <a:rPr lang="en-US" altLang="zh-Han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1,3,4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Mila-Quebec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Montreal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 AI Chair</a:t>
            </a:r>
            <a:r>
              <a:rPr lang="en-US" altLang="zh-Han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Montreal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 23, 2022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D93B392-D06E-4C6B-81F4-512CE1B40C14}"/>
              </a:ext>
            </a:extLst>
          </p:cNvPr>
          <p:cNvGrpSpPr/>
          <p:nvPr/>
        </p:nvGrpSpPr>
        <p:grpSpPr>
          <a:xfrm>
            <a:off x="2266981" y="5062354"/>
            <a:ext cx="7658037" cy="1380590"/>
            <a:chOff x="2146046" y="4675022"/>
            <a:chExt cx="7658037" cy="1380590"/>
          </a:xfrm>
        </p:grpSpPr>
        <p:pic>
          <p:nvPicPr>
            <p:cNvPr id="12" name="图片 11" descr="形状&#10;&#10;描述已自动生成">
              <a:extLst>
                <a:ext uri="{FF2B5EF4-FFF2-40B4-BE49-F238E27FC236}">
                  <a16:creationId xmlns:a16="http://schemas.microsoft.com/office/drawing/2014/main" id="{B5D5C59C-EFE7-42C5-8CD1-A36951B9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046" y="4675022"/>
              <a:ext cx="2749708" cy="1380590"/>
            </a:xfrm>
            <a:prstGeom prst="rect">
              <a:avLst/>
            </a:prstGeom>
          </p:spPr>
        </p:pic>
        <p:pic>
          <p:nvPicPr>
            <p:cNvPr id="13" name="图片 12" descr="文本&#10;&#10;低可信度描述已自动生成">
              <a:extLst>
                <a:ext uri="{FF2B5EF4-FFF2-40B4-BE49-F238E27FC236}">
                  <a16:creationId xmlns:a16="http://schemas.microsoft.com/office/drawing/2014/main" id="{61D95034-F6CB-4693-BFBB-0A38E1E8B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1341" y="4866553"/>
              <a:ext cx="2608594" cy="997525"/>
            </a:xfrm>
            <a:prstGeom prst="rect">
              <a:avLst/>
            </a:prstGeom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6593253B-C903-4CF7-A0F5-439568ED8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35666"/>
            <a:stretch/>
          </p:blipFill>
          <p:spPr>
            <a:xfrm>
              <a:off x="7934804" y="4764032"/>
              <a:ext cx="1869279" cy="12025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763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1FBB06F-9037-4E8D-A1A6-51051F223CD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Score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∘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1FBB06F-9037-4E8D-A1A6-51051F223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33FC7A7-5624-477C-B610-ECC1F749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RotatE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FA18EC-5F44-40A0-9413-4B07A2746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588" y="2872655"/>
            <a:ext cx="6140824" cy="33043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E43295-C523-4F77-814B-BCA63227F352}"/>
              </a:ext>
            </a:extLst>
          </p:cNvPr>
          <p:cNvSpPr txBox="1"/>
          <p:nvPr/>
        </p:nvSpPr>
        <p:spPr>
          <a:xfrm>
            <a:off x="838200" y="6154065"/>
            <a:ext cx="1051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</a:rPr>
              <a:t>Zhiqing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Sun, et al.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RotatE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: Knowledge graph embedding by relational rotation in complex space.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ICLR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 2019.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033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DF05654-E869-4CE3-B685-A75297B0A3E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relation r is </a:t>
                </a:r>
                <a:r>
                  <a:rPr lang="en-US" altLang="zh-CN" b="1" dirty="0"/>
                  <a:t>symmetric</a:t>
                </a:r>
                <a:r>
                  <a:rPr lang="en-US" altLang="zh-CN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en-US" altLang="zh-CN" dirty="0"/>
                  <a:t>, i.e.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b="0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e.g.,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), </a:t>
                </a:r>
                <a:r>
                  <a:rPr lang="en-US" altLang="zh-CN" dirty="0" err="1"/>
                  <a:t>RotatE</a:t>
                </a:r>
                <a:r>
                  <a:rPr lang="en-US" altLang="zh-CN" dirty="0"/>
                  <a:t> looks like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DF05654-E869-4CE3-B685-A75297B0A3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63D8BAB-F5EC-4B9C-93CF-42E91DD7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the Relation Patterns with </a:t>
            </a:r>
            <a:r>
              <a:rPr lang="en-US" altLang="zh-CN" dirty="0" err="1"/>
              <a:t>RotatE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5DCB87-6CE8-4512-ADBF-C557451DF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626" y="3732678"/>
            <a:ext cx="2743480" cy="25294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73228A-4A27-4940-B2C6-A2B93487D54F}"/>
              </a:ext>
            </a:extLst>
          </p:cNvPr>
          <p:cNvSpPr txBox="1"/>
          <p:nvPr/>
        </p:nvSpPr>
        <p:spPr>
          <a:xfrm>
            <a:off x="838200" y="6154065"/>
            <a:ext cx="1051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</a:rPr>
              <a:t>Zhiqing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Sun, et al.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RotatE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: Knowledge graph embedding by relational rotation in complex space.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ICLR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 2019.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24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53102AE-DF9B-4552-9E59-F45666DE8F2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 relation r is </a:t>
                </a:r>
                <a:r>
                  <a:rPr lang="en-US" altLang="zh-CN" b="1" dirty="0"/>
                  <a:t>antisymmetric</a:t>
                </a:r>
                <a:r>
                  <a:rPr lang="en-US" altLang="zh-CN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Two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are </a:t>
                </a:r>
                <a:r>
                  <a:rPr lang="en-US" altLang="zh-CN" b="1" dirty="0"/>
                  <a:t>inverse</a:t>
                </a:r>
                <a:r>
                  <a:rPr lang="en-US" altLang="zh-CN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dirty="0"/>
                  <a:t>, i.e.,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is a </a:t>
                </a:r>
                <a:r>
                  <a:rPr lang="en-US" altLang="zh-CN" b="1" dirty="0"/>
                  <a:t>composition</a:t>
                </a:r>
                <a:r>
                  <a:rPr lang="en-US" altLang="zh-CN" dirty="0"/>
                  <a:t> of two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if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, i.e.,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53102AE-DF9B-4552-9E59-F45666DE8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5DAA8D9-E0F5-48B7-853C-D220F602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the Relation Patterns with </a:t>
            </a:r>
            <a:r>
              <a:rPr lang="en-US" altLang="zh-CN" dirty="0" err="1"/>
              <a:t>RotatE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013401-DC50-4C4E-BC55-E56FE7504B3C}"/>
              </a:ext>
            </a:extLst>
          </p:cNvPr>
          <p:cNvSpPr txBox="1"/>
          <p:nvPr/>
        </p:nvSpPr>
        <p:spPr>
          <a:xfrm>
            <a:off x="838200" y="6154065"/>
            <a:ext cx="1051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</a:rPr>
              <a:t>Zhiqing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Sun, et al.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RotatE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: Knowledge graph embedding by relational rotation in complex space.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ICLR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 2019.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93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1FC6DB-E237-4AA4-BD04-1C508154A6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406153"/>
            <a:ext cx="10515600" cy="1770809"/>
          </a:xfrm>
        </p:spPr>
        <p:txBody>
          <a:bodyPr/>
          <a:lstStyle/>
          <a:p>
            <a:r>
              <a:rPr lang="en-US" altLang="zh-CN" dirty="0" err="1"/>
              <a:t>RotatE</a:t>
            </a:r>
            <a:r>
              <a:rPr lang="en-US" altLang="zh-CN" dirty="0"/>
              <a:t> is the first to model all four relation patterns.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08D8716-1D74-491D-BF70-CFBA0091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Relation Patterns in Previous Methods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F82A03-294C-41F4-A6F9-8E8C4745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5270"/>
            <a:ext cx="10515600" cy="21856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35134B-5817-4BE5-B746-2DA8E3F52D46}"/>
              </a:ext>
            </a:extLst>
          </p:cNvPr>
          <p:cNvSpPr txBox="1"/>
          <p:nvPr/>
        </p:nvSpPr>
        <p:spPr>
          <a:xfrm>
            <a:off x="838200" y="6154065"/>
            <a:ext cx="1051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</a:rPr>
              <a:t>Zhiqing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Sun, et al.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RotatE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: Knowledge graph embedding by relational rotation in complex space.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ICLR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 2019.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47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EF702C3-01FC-4773-B3FF-999B3149793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Extend </a:t>
                </a:r>
                <a:r>
                  <a:rPr lang="en-US" altLang="zh-CN" dirty="0" err="1"/>
                  <a:t>RotatE</a:t>
                </a:r>
                <a:r>
                  <a:rPr lang="en-US" altLang="zh-CN" dirty="0"/>
                  <a:t> to quaternion space</a:t>
                </a:r>
              </a:p>
              <a:p>
                <a:r>
                  <a:rPr lang="en-US" altLang="zh-CN" dirty="0"/>
                  <a:t>Model relation with Hamilton product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𝑐𝑗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𝑑𝑘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𝑞𝑖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𝑢𝑗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𝑣𝑘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AEF702C3-01FC-4773-B3FF-999B31497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BFAE4F52-C506-4AC3-AA22-896918BC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QuatE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622930-D8E3-454E-A4B6-5B7AB706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2" y="3766452"/>
            <a:ext cx="4638676" cy="25454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2C308A3-8F30-49B3-AE10-DFD7560A4506}"/>
              </a:ext>
            </a:extLst>
          </p:cNvPr>
          <p:cNvSpPr txBox="1"/>
          <p:nvPr/>
        </p:nvSpPr>
        <p:spPr>
          <a:xfrm>
            <a:off x="838200" y="6154065"/>
            <a:ext cx="1051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Shuai Zhang, et al. Quaternion knowledge graph embeddings. </a:t>
            </a:r>
            <a:r>
              <a:rPr lang="en-US" altLang="zh-CN" b="0" i="1" dirty="0" err="1">
                <a:solidFill>
                  <a:srgbClr val="222222"/>
                </a:solidFill>
                <a:effectLst/>
              </a:rPr>
              <a:t>NeurIPS</a:t>
            </a:r>
            <a:r>
              <a:rPr lang="en-US" altLang="zh-CN" dirty="0">
                <a:solidFill>
                  <a:srgbClr val="222222"/>
                </a:solidFill>
              </a:rPr>
              <a:t> 2019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527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C9A4E3-F532-4444-97D1-CA90ABB564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Hamilton product is non-commutative, e.g.,</a:t>
            </a:r>
          </a:p>
          <a:p>
            <a:pPr lvl="1"/>
            <a:r>
              <a:rPr lang="en-US" altLang="zh-CN" sz="2800" dirty="0"/>
              <a:t>mother’s father = grandfather</a:t>
            </a:r>
          </a:p>
          <a:p>
            <a:pPr lvl="1"/>
            <a:r>
              <a:rPr lang="en-US" altLang="zh-CN" sz="2800" dirty="0"/>
              <a:t>father’s mother = grandmother</a:t>
            </a:r>
          </a:p>
          <a:p>
            <a:endParaRPr lang="en-US" altLang="zh-CN" dirty="0"/>
          </a:p>
          <a:p>
            <a:r>
              <a:rPr lang="en-US" altLang="zh-CN" dirty="0"/>
              <a:t>In </a:t>
            </a:r>
            <a:r>
              <a:rPr lang="en-US" altLang="zh-CN" dirty="0" err="1"/>
              <a:t>RotatE</a:t>
            </a:r>
            <a:r>
              <a:rPr lang="en-US" altLang="zh-CN" dirty="0"/>
              <a:t>, mother’s father is always modeled the same as father’s mother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14F7B1-B050-4FA0-95BD-F6840574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QuatE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C03BE6-E33B-4584-8272-CFD159A2ACBA}"/>
              </a:ext>
            </a:extLst>
          </p:cNvPr>
          <p:cNvSpPr txBox="1"/>
          <p:nvPr/>
        </p:nvSpPr>
        <p:spPr>
          <a:xfrm>
            <a:off x="838200" y="6154065"/>
            <a:ext cx="1051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Shuai Zhang, et al. Quaternion knowledge graph embeddings. </a:t>
            </a:r>
            <a:r>
              <a:rPr lang="en-US" altLang="zh-CN" b="0" i="1" dirty="0" err="1">
                <a:solidFill>
                  <a:srgbClr val="222222"/>
                </a:solidFill>
                <a:effectLst/>
              </a:rPr>
              <a:t>NeurIPS</a:t>
            </a:r>
            <a:r>
              <a:rPr lang="en-US" altLang="zh-CN" dirty="0">
                <a:solidFill>
                  <a:srgbClr val="222222"/>
                </a:solidFill>
              </a:rPr>
              <a:t> 2019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53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E56B344-1B1E-4879-A811-13F135DC95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Graph Neural Networks</a:t>
            </a:r>
          </a:p>
          <a:p>
            <a:pPr lvl="1"/>
            <a:r>
              <a:rPr lang="en-US" altLang="zh-CN" sz="2800" dirty="0"/>
              <a:t>Learn to encode local graph structures for reasoning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7D31BB-61D2-44F9-A38B-7DF8BF30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Methods</a:t>
            </a:r>
            <a:endParaRPr lang="zh-CN" altLang="en-US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ED7DFB1-3BA8-412D-B675-787F12B9D272}"/>
              </a:ext>
            </a:extLst>
          </p:cNvPr>
          <p:cNvGrpSpPr/>
          <p:nvPr/>
        </p:nvGrpSpPr>
        <p:grpSpPr>
          <a:xfrm>
            <a:off x="2107111" y="2908123"/>
            <a:ext cx="8099672" cy="3124368"/>
            <a:chOff x="2107111" y="2890195"/>
            <a:chExt cx="8099672" cy="312436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18BFE8B-C57E-4580-AFE6-5594B9CFD541}"/>
                </a:ext>
              </a:extLst>
            </p:cNvPr>
            <p:cNvGrpSpPr/>
            <p:nvPr/>
          </p:nvGrpSpPr>
          <p:grpSpPr>
            <a:xfrm>
              <a:off x="7793282" y="2890195"/>
              <a:ext cx="2412886" cy="1372267"/>
              <a:chOff x="223316" y="209211"/>
              <a:chExt cx="2412886" cy="1372267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5E7DBDB3-292F-4651-9A89-3A9F91367060}"/>
                  </a:ext>
                </a:extLst>
              </p:cNvPr>
              <p:cNvSpPr/>
              <p:nvPr/>
            </p:nvSpPr>
            <p:spPr>
              <a:xfrm>
                <a:off x="1165262" y="209211"/>
                <a:ext cx="1470940" cy="1359745"/>
              </a:xfrm>
              <a:prstGeom prst="roundRect">
                <a:avLst>
                  <a:gd name="adj" fmla="val 29835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49E7F07D-4736-426B-B78B-EA35CA01A0E1}"/>
                  </a:ext>
                </a:extLst>
              </p:cNvPr>
              <p:cNvSpPr/>
              <p:nvPr/>
            </p:nvSpPr>
            <p:spPr>
              <a:xfrm>
                <a:off x="223316" y="218745"/>
                <a:ext cx="1470940" cy="1359745"/>
              </a:xfrm>
              <a:prstGeom prst="roundRect">
                <a:avLst>
                  <a:gd name="adj" fmla="val 29835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AB50349-6233-413F-BAAD-68B16EC652E0}"/>
                  </a:ext>
                </a:extLst>
              </p:cNvPr>
              <p:cNvSpPr/>
              <p:nvPr/>
            </p:nvSpPr>
            <p:spPr>
              <a:xfrm>
                <a:off x="1297951" y="1177620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1554E749-12F4-4E1F-87A1-2F2DC910E26E}"/>
                  </a:ext>
                </a:extLst>
              </p:cNvPr>
              <p:cNvCxnSpPr>
                <a:cxnSpLocks/>
                <a:stCxn id="22" idx="5"/>
                <a:endCxn id="7" idx="1"/>
              </p:cNvCxnSpPr>
              <p:nvPr/>
            </p:nvCxnSpPr>
            <p:spPr>
              <a:xfrm>
                <a:off x="1076428" y="970862"/>
                <a:ext cx="255198" cy="24043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4B08640-808E-446A-BCFD-D04805BB5F30}"/>
                  </a:ext>
                </a:extLst>
              </p:cNvPr>
              <p:cNvSpPr/>
              <p:nvPr/>
            </p:nvSpPr>
            <p:spPr>
              <a:xfrm>
                <a:off x="431452" y="389299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D266F4A4-C6C8-405F-A14E-044BAF99CD8F}"/>
                  </a:ext>
                </a:extLst>
              </p:cNvPr>
              <p:cNvSpPr/>
              <p:nvPr/>
            </p:nvSpPr>
            <p:spPr>
              <a:xfrm>
                <a:off x="425611" y="1167624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208EF1E-4BD1-4FBB-9FC4-653FEBEEEDD0}"/>
                  </a:ext>
                </a:extLst>
              </p:cNvPr>
              <p:cNvSpPr/>
              <p:nvPr/>
            </p:nvSpPr>
            <p:spPr>
              <a:xfrm>
                <a:off x="2224165" y="389299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6465AAA-4237-4A8A-9F3A-BC39CB5E1902}"/>
                  </a:ext>
                </a:extLst>
              </p:cNvPr>
              <p:cNvSpPr/>
              <p:nvPr/>
            </p:nvSpPr>
            <p:spPr>
              <a:xfrm>
                <a:off x="2224165" y="1167624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170C0FE-1530-44DF-8D6E-3BA97C4F736C}"/>
                  </a:ext>
                </a:extLst>
              </p:cNvPr>
              <p:cNvCxnSpPr>
                <a:cxnSpLocks/>
                <a:stCxn id="9" idx="5"/>
                <a:endCxn id="22" idx="1"/>
              </p:cNvCxnSpPr>
              <p:nvPr/>
            </p:nvCxnSpPr>
            <p:spPr>
              <a:xfrm>
                <a:off x="627725" y="585572"/>
                <a:ext cx="286105" cy="22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1EEAFBE7-E8E9-4B27-A442-FB9B3488A507}"/>
                  </a:ext>
                </a:extLst>
              </p:cNvPr>
              <p:cNvCxnSpPr>
                <a:cxnSpLocks/>
                <a:stCxn id="10" idx="7"/>
                <a:endCxn id="22" idx="3"/>
              </p:cNvCxnSpPr>
              <p:nvPr/>
            </p:nvCxnSpPr>
            <p:spPr>
              <a:xfrm flipV="1">
                <a:off x="621884" y="970862"/>
                <a:ext cx="291947" cy="23043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B1B7562-2EF8-4216-A750-250E8B856C3A}"/>
                  </a:ext>
                </a:extLst>
              </p:cNvPr>
              <p:cNvCxnSpPr>
                <a:cxnSpLocks/>
                <a:stCxn id="23" idx="7"/>
                <a:endCxn id="11" idx="3"/>
              </p:cNvCxnSpPr>
              <p:nvPr/>
            </p:nvCxnSpPr>
            <p:spPr>
              <a:xfrm flipV="1">
                <a:off x="1962112" y="585572"/>
                <a:ext cx="295728" cy="22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D3A5D578-DB33-4422-97D1-8DA38E523659}"/>
                  </a:ext>
                </a:extLst>
              </p:cNvPr>
              <p:cNvCxnSpPr>
                <a:cxnSpLocks/>
                <a:stCxn id="12" idx="1"/>
                <a:endCxn id="23" idx="5"/>
              </p:cNvCxnSpPr>
              <p:nvPr/>
            </p:nvCxnSpPr>
            <p:spPr>
              <a:xfrm flipH="1" flipV="1">
                <a:off x="1962112" y="970862"/>
                <a:ext cx="295728" cy="23043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F134DC0C-4962-41A0-AB88-A96F0C2D5EF1}"/>
                  </a:ext>
                </a:extLst>
              </p:cNvPr>
              <p:cNvCxnSpPr>
                <a:cxnSpLocks/>
                <a:stCxn id="7" idx="7"/>
                <a:endCxn id="23" idx="3"/>
              </p:cNvCxnSpPr>
              <p:nvPr/>
            </p:nvCxnSpPr>
            <p:spPr>
              <a:xfrm flipV="1">
                <a:off x="1494224" y="970862"/>
                <a:ext cx="305290" cy="24043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DC1F614-E468-404A-88EE-71C58F755917}"/>
                  </a:ext>
                </a:extLst>
              </p:cNvPr>
              <p:cNvCxnSpPr>
                <a:cxnSpLocks/>
                <a:stCxn id="11" idx="7"/>
              </p:cNvCxnSpPr>
              <p:nvPr/>
            </p:nvCxnSpPr>
            <p:spPr>
              <a:xfrm flipV="1">
                <a:off x="2420438" y="231269"/>
                <a:ext cx="215764" cy="19170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03DBC1AE-9206-4B32-8996-292D322F86CE}"/>
                  </a:ext>
                </a:extLst>
              </p:cNvPr>
              <p:cNvCxnSpPr>
                <a:cxnSpLocks/>
                <a:stCxn id="12" idx="5"/>
              </p:cNvCxnSpPr>
              <p:nvPr/>
            </p:nvCxnSpPr>
            <p:spPr>
              <a:xfrm>
                <a:off x="2420438" y="1363897"/>
                <a:ext cx="215764" cy="16311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F9442187-E9D7-4B2B-9E49-4309EF1BFC6A}"/>
                  </a:ext>
                </a:extLst>
              </p:cNvPr>
              <p:cNvCxnSpPr>
                <a:cxnSpLocks/>
                <a:endCxn id="10" idx="3"/>
              </p:cNvCxnSpPr>
              <p:nvPr/>
            </p:nvCxnSpPr>
            <p:spPr>
              <a:xfrm flipV="1">
                <a:off x="243522" y="1363897"/>
                <a:ext cx="215764" cy="21758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D615521-248B-48C6-8CFC-1FD3598D723F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243522" y="231269"/>
                <a:ext cx="221605" cy="19170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2A568944-8421-46E2-8677-50A00011AE45}"/>
                  </a:ext>
                </a:extLst>
              </p:cNvPr>
              <p:cNvSpPr/>
              <p:nvPr/>
            </p:nvSpPr>
            <p:spPr>
              <a:xfrm>
                <a:off x="880155" y="774589"/>
                <a:ext cx="229948" cy="2299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A2DFB7C6-1B36-40FE-81F2-9134B5330C97}"/>
                  </a:ext>
                </a:extLst>
              </p:cNvPr>
              <p:cNvSpPr/>
              <p:nvPr/>
            </p:nvSpPr>
            <p:spPr>
              <a:xfrm>
                <a:off x="1765839" y="774589"/>
                <a:ext cx="229948" cy="2299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36A7341-14F2-4ECA-AD89-C1C4C20E4D65}"/>
                </a:ext>
              </a:extLst>
            </p:cNvPr>
            <p:cNvGrpSpPr/>
            <p:nvPr/>
          </p:nvGrpSpPr>
          <p:grpSpPr>
            <a:xfrm>
              <a:off x="7793897" y="4651830"/>
              <a:ext cx="2412886" cy="1362733"/>
              <a:chOff x="8524540" y="3547472"/>
              <a:chExt cx="2412886" cy="1362733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4954B912-A42F-40A7-A196-511EEBDC8061}"/>
                  </a:ext>
                </a:extLst>
              </p:cNvPr>
              <p:cNvSpPr/>
              <p:nvPr/>
            </p:nvSpPr>
            <p:spPr>
              <a:xfrm>
                <a:off x="8524540" y="3547472"/>
                <a:ext cx="2404362" cy="1359745"/>
              </a:xfrm>
              <a:prstGeom prst="roundRect">
                <a:avLst>
                  <a:gd name="adj" fmla="val 34049"/>
                </a:avLst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94034108-5104-4515-A65D-D170A5569F10}"/>
                  </a:ext>
                </a:extLst>
              </p:cNvPr>
              <p:cNvSpPr/>
              <p:nvPr/>
            </p:nvSpPr>
            <p:spPr>
              <a:xfrm>
                <a:off x="9599175" y="4506347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0EA565D8-088F-4077-A456-81B65184657E}"/>
                  </a:ext>
                </a:extLst>
              </p:cNvPr>
              <p:cNvCxnSpPr>
                <a:cxnSpLocks/>
                <a:stCxn id="41" idx="5"/>
                <a:endCxn id="26" idx="1"/>
              </p:cNvCxnSpPr>
              <p:nvPr/>
            </p:nvCxnSpPr>
            <p:spPr>
              <a:xfrm>
                <a:off x="9377652" y="4299589"/>
                <a:ext cx="255198" cy="24043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F7F18D2-1B16-48AE-BCB9-A36E3B5B0E1C}"/>
                  </a:ext>
                </a:extLst>
              </p:cNvPr>
              <p:cNvSpPr/>
              <p:nvPr/>
            </p:nvSpPr>
            <p:spPr>
              <a:xfrm>
                <a:off x="8732676" y="3718026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714A8A1-6CE1-43BA-8ED1-0D7BDB90A9FD}"/>
                  </a:ext>
                </a:extLst>
              </p:cNvPr>
              <p:cNvSpPr/>
              <p:nvPr/>
            </p:nvSpPr>
            <p:spPr>
              <a:xfrm>
                <a:off x="8726835" y="4496351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5BCA1B4-C8AA-4E66-BA60-3CADF47AC6B9}"/>
                  </a:ext>
                </a:extLst>
              </p:cNvPr>
              <p:cNvSpPr/>
              <p:nvPr/>
            </p:nvSpPr>
            <p:spPr>
              <a:xfrm>
                <a:off x="10525389" y="3718026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6EC9CD7-4335-4E3C-992F-440FD429C551}"/>
                  </a:ext>
                </a:extLst>
              </p:cNvPr>
              <p:cNvSpPr/>
              <p:nvPr/>
            </p:nvSpPr>
            <p:spPr>
              <a:xfrm>
                <a:off x="10525389" y="4496351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E46A6EB2-F151-415A-BDFA-656C5F08F12F}"/>
                  </a:ext>
                </a:extLst>
              </p:cNvPr>
              <p:cNvCxnSpPr>
                <a:cxnSpLocks/>
                <a:stCxn id="28" idx="5"/>
                <a:endCxn id="41" idx="1"/>
              </p:cNvCxnSpPr>
              <p:nvPr/>
            </p:nvCxnSpPr>
            <p:spPr>
              <a:xfrm>
                <a:off x="8928949" y="3914299"/>
                <a:ext cx="286105" cy="22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8C04482-768D-4FCC-97C1-ABE4EE27938A}"/>
                  </a:ext>
                </a:extLst>
              </p:cNvPr>
              <p:cNvCxnSpPr>
                <a:cxnSpLocks/>
                <a:stCxn id="29" idx="7"/>
                <a:endCxn id="41" idx="3"/>
              </p:cNvCxnSpPr>
              <p:nvPr/>
            </p:nvCxnSpPr>
            <p:spPr>
              <a:xfrm flipV="1">
                <a:off x="8923108" y="4299589"/>
                <a:ext cx="291947" cy="23043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25D15971-EB3C-413F-90E1-2D2D20C5FB85}"/>
                  </a:ext>
                </a:extLst>
              </p:cNvPr>
              <p:cNvCxnSpPr>
                <a:cxnSpLocks/>
                <a:stCxn id="42" idx="7"/>
                <a:endCxn id="30" idx="3"/>
              </p:cNvCxnSpPr>
              <p:nvPr/>
            </p:nvCxnSpPr>
            <p:spPr>
              <a:xfrm flipV="1">
                <a:off x="10263336" y="3914299"/>
                <a:ext cx="295728" cy="22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29CDC2DB-C6BF-4A32-86C5-6CE27D471DB9}"/>
                  </a:ext>
                </a:extLst>
              </p:cNvPr>
              <p:cNvCxnSpPr>
                <a:cxnSpLocks/>
                <a:stCxn id="31" idx="1"/>
                <a:endCxn id="42" idx="5"/>
              </p:cNvCxnSpPr>
              <p:nvPr/>
            </p:nvCxnSpPr>
            <p:spPr>
              <a:xfrm flipH="1" flipV="1">
                <a:off x="10263336" y="4299589"/>
                <a:ext cx="295728" cy="23043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7112F40-ACA7-46BB-B38C-804E78D6E0D4}"/>
                  </a:ext>
                </a:extLst>
              </p:cNvPr>
              <p:cNvCxnSpPr>
                <a:cxnSpLocks/>
                <a:stCxn id="26" idx="7"/>
                <a:endCxn id="42" idx="3"/>
              </p:cNvCxnSpPr>
              <p:nvPr/>
            </p:nvCxnSpPr>
            <p:spPr>
              <a:xfrm flipV="1">
                <a:off x="9795448" y="4299589"/>
                <a:ext cx="305290" cy="24043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2E12FE9-7424-4C4A-B268-2AC9A5575299}"/>
                  </a:ext>
                </a:extLst>
              </p:cNvPr>
              <p:cNvCxnSpPr>
                <a:cxnSpLocks/>
                <a:stCxn id="30" idx="7"/>
              </p:cNvCxnSpPr>
              <p:nvPr/>
            </p:nvCxnSpPr>
            <p:spPr>
              <a:xfrm flipV="1">
                <a:off x="10721662" y="3559996"/>
                <a:ext cx="215764" cy="19170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13A24008-C562-4D43-9807-D0225F947C89}"/>
                  </a:ext>
                </a:extLst>
              </p:cNvPr>
              <p:cNvCxnSpPr>
                <a:cxnSpLocks/>
                <a:stCxn id="31" idx="5"/>
              </p:cNvCxnSpPr>
              <p:nvPr/>
            </p:nvCxnSpPr>
            <p:spPr>
              <a:xfrm>
                <a:off x="10721662" y="4692624"/>
                <a:ext cx="215764" cy="16311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287EC691-BD14-4C23-A356-3382E85F6B04}"/>
                  </a:ext>
                </a:extLst>
              </p:cNvPr>
              <p:cNvCxnSpPr>
                <a:cxnSpLocks/>
                <a:endCxn id="29" idx="3"/>
              </p:cNvCxnSpPr>
              <p:nvPr/>
            </p:nvCxnSpPr>
            <p:spPr>
              <a:xfrm flipV="1">
                <a:off x="8544746" y="4692624"/>
                <a:ext cx="215764" cy="21758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9D5E70C6-A238-4796-BA9F-874AEF4C2231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8544746" y="3559996"/>
                <a:ext cx="221605" cy="19170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E6596912-CD89-4F35-89F7-43B5FA2A145D}"/>
                  </a:ext>
                </a:extLst>
              </p:cNvPr>
              <p:cNvSpPr/>
              <p:nvPr/>
            </p:nvSpPr>
            <p:spPr>
              <a:xfrm>
                <a:off x="9181379" y="4103316"/>
                <a:ext cx="229948" cy="2299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B01D8904-B1C3-48FB-9587-121759E6D9B5}"/>
                  </a:ext>
                </a:extLst>
              </p:cNvPr>
              <p:cNvSpPr/>
              <p:nvPr/>
            </p:nvSpPr>
            <p:spPr>
              <a:xfrm>
                <a:off x="10067063" y="4103316"/>
                <a:ext cx="229948" cy="2299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F455412-C846-4705-BAF3-E475560CCC13}"/>
                </a:ext>
              </a:extLst>
            </p:cNvPr>
            <p:cNvGrpSpPr/>
            <p:nvPr/>
          </p:nvGrpSpPr>
          <p:grpSpPr>
            <a:xfrm>
              <a:off x="2107111" y="3792744"/>
              <a:ext cx="2392680" cy="1350209"/>
              <a:chOff x="4872723" y="1558048"/>
              <a:chExt cx="2392680" cy="1350209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8ACA2DF-32D6-492E-A05D-5A41B1ECFE15}"/>
                  </a:ext>
                </a:extLst>
              </p:cNvPr>
              <p:cNvSpPr/>
              <p:nvPr/>
            </p:nvSpPr>
            <p:spPr>
              <a:xfrm>
                <a:off x="5927152" y="2504399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4D8974D2-02C0-4F12-BF3D-EEDA3FC4372E}"/>
                  </a:ext>
                </a:extLst>
              </p:cNvPr>
              <p:cNvCxnSpPr>
                <a:cxnSpLocks/>
                <a:stCxn id="61" idx="6"/>
                <a:endCxn id="62" idx="2"/>
              </p:cNvCxnSpPr>
              <p:nvPr/>
            </p:nvCxnSpPr>
            <p:spPr>
              <a:xfrm>
                <a:off x="5739304" y="2216342"/>
                <a:ext cx="655736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B87A128B-4C72-4196-BE71-667337F6B942}"/>
                  </a:ext>
                </a:extLst>
              </p:cNvPr>
              <p:cNvCxnSpPr>
                <a:cxnSpLocks/>
                <a:stCxn id="61" idx="5"/>
                <a:endCxn id="44" idx="1"/>
              </p:cNvCxnSpPr>
              <p:nvPr/>
            </p:nvCxnSpPr>
            <p:spPr>
              <a:xfrm>
                <a:off x="5705629" y="2297641"/>
                <a:ext cx="255198" cy="24043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77480FC2-9F3A-4E34-B4B4-87AA527714B6}"/>
                  </a:ext>
                </a:extLst>
              </p:cNvPr>
              <p:cNvSpPr/>
              <p:nvPr/>
            </p:nvSpPr>
            <p:spPr>
              <a:xfrm>
                <a:off x="5060653" y="1716078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8A57EAAA-F5D4-4C84-87B3-888664FAD106}"/>
                  </a:ext>
                </a:extLst>
              </p:cNvPr>
              <p:cNvSpPr/>
              <p:nvPr/>
            </p:nvSpPr>
            <p:spPr>
              <a:xfrm>
                <a:off x="5054812" y="2494403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7D6A2C67-7D33-4533-ABAD-62E2ED82342B}"/>
                  </a:ext>
                </a:extLst>
              </p:cNvPr>
              <p:cNvSpPr/>
              <p:nvPr/>
            </p:nvSpPr>
            <p:spPr>
              <a:xfrm>
                <a:off x="6853366" y="1716078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1F64AF8E-E997-4626-9F7A-69722EC893C8}"/>
                  </a:ext>
                </a:extLst>
              </p:cNvPr>
              <p:cNvSpPr/>
              <p:nvPr/>
            </p:nvSpPr>
            <p:spPr>
              <a:xfrm>
                <a:off x="6853366" y="2494403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42CD2ABE-6EC9-4D76-BAE2-742BCECDBB50}"/>
                  </a:ext>
                </a:extLst>
              </p:cNvPr>
              <p:cNvCxnSpPr>
                <a:cxnSpLocks/>
                <a:stCxn id="47" idx="5"/>
                <a:endCxn id="61" idx="1"/>
              </p:cNvCxnSpPr>
              <p:nvPr/>
            </p:nvCxnSpPr>
            <p:spPr>
              <a:xfrm>
                <a:off x="5256926" y="1912351"/>
                <a:ext cx="286105" cy="22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257E196-E1AF-41E1-A581-316410496EA8}"/>
                  </a:ext>
                </a:extLst>
              </p:cNvPr>
              <p:cNvCxnSpPr>
                <a:cxnSpLocks/>
                <a:stCxn id="48" idx="7"/>
                <a:endCxn id="61" idx="3"/>
              </p:cNvCxnSpPr>
              <p:nvPr/>
            </p:nvCxnSpPr>
            <p:spPr>
              <a:xfrm flipV="1">
                <a:off x="5251085" y="2297641"/>
                <a:ext cx="291947" cy="23043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D899B7E1-6920-4472-9F88-86CB191BE444}"/>
                  </a:ext>
                </a:extLst>
              </p:cNvPr>
              <p:cNvCxnSpPr>
                <a:cxnSpLocks/>
                <a:stCxn id="62" idx="7"/>
                <a:endCxn id="49" idx="3"/>
              </p:cNvCxnSpPr>
              <p:nvPr/>
            </p:nvCxnSpPr>
            <p:spPr>
              <a:xfrm flipV="1">
                <a:off x="6591313" y="1912351"/>
                <a:ext cx="295728" cy="22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EBDCEB60-640A-4B0B-B360-8D7B78BF67F1}"/>
                  </a:ext>
                </a:extLst>
              </p:cNvPr>
              <p:cNvCxnSpPr>
                <a:cxnSpLocks/>
                <a:stCxn id="50" idx="1"/>
                <a:endCxn id="62" idx="5"/>
              </p:cNvCxnSpPr>
              <p:nvPr/>
            </p:nvCxnSpPr>
            <p:spPr>
              <a:xfrm flipH="1" flipV="1">
                <a:off x="6591313" y="2297641"/>
                <a:ext cx="295728" cy="23043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561E65E5-DF1A-417A-A9EE-25A92E87BD1B}"/>
                  </a:ext>
                </a:extLst>
              </p:cNvPr>
              <p:cNvCxnSpPr>
                <a:cxnSpLocks/>
                <a:stCxn id="44" idx="7"/>
                <a:endCxn id="62" idx="3"/>
              </p:cNvCxnSpPr>
              <p:nvPr/>
            </p:nvCxnSpPr>
            <p:spPr>
              <a:xfrm flipV="1">
                <a:off x="6123425" y="2297641"/>
                <a:ext cx="305290" cy="24043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381DDB86-0829-45F6-A10B-7284C43E2228}"/>
                  </a:ext>
                </a:extLst>
              </p:cNvPr>
              <p:cNvCxnSpPr>
                <a:cxnSpLocks/>
                <a:stCxn id="49" idx="7"/>
              </p:cNvCxnSpPr>
              <p:nvPr/>
            </p:nvCxnSpPr>
            <p:spPr>
              <a:xfrm flipV="1">
                <a:off x="7049639" y="1558048"/>
                <a:ext cx="215764" cy="19170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4428388C-A7B3-450B-9C29-C9588D0A6FAE}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7049639" y="2690676"/>
                <a:ext cx="215764" cy="16311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17FA223-EBB4-425C-8972-83ED9088B505}"/>
                  </a:ext>
                </a:extLst>
              </p:cNvPr>
              <p:cNvCxnSpPr>
                <a:cxnSpLocks/>
                <a:endCxn id="48" idx="3"/>
              </p:cNvCxnSpPr>
              <p:nvPr/>
            </p:nvCxnSpPr>
            <p:spPr>
              <a:xfrm flipV="1">
                <a:off x="4872723" y="2690676"/>
                <a:ext cx="215764" cy="21758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5D21982D-5181-481B-875B-DAF45171CC9A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4872723" y="1558048"/>
                <a:ext cx="221605" cy="19170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821E057-6F2E-406D-9F28-42EAA33BF609}"/>
                  </a:ext>
                </a:extLst>
              </p:cNvPr>
              <p:cNvSpPr txBox="1"/>
              <p:nvPr/>
            </p:nvSpPr>
            <p:spPr>
              <a:xfrm>
                <a:off x="5768882" y="1697477"/>
                <a:ext cx="5965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ym typeface="Wingdings" panose="05000000000000000000" pitchFamily="2" charset="2"/>
                  </a:rPr>
                  <a:t>?</a:t>
                </a:r>
                <a:endParaRPr lang="zh-CN" altLang="en-US" sz="2800" dirty="0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326A693D-8F80-4357-B8F2-88024EB208BC}"/>
                  </a:ext>
                </a:extLst>
              </p:cNvPr>
              <p:cNvSpPr/>
              <p:nvPr/>
            </p:nvSpPr>
            <p:spPr>
              <a:xfrm>
                <a:off x="5509356" y="2101368"/>
                <a:ext cx="229948" cy="2299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79E676A6-C010-49AC-A47D-41628A7CF63E}"/>
                  </a:ext>
                </a:extLst>
              </p:cNvPr>
              <p:cNvSpPr/>
              <p:nvPr/>
            </p:nvSpPr>
            <p:spPr>
              <a:xfrm>
                <a:off x="6395040" y="2101368"/>
                <a:ext cx="229948" cy="2299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364F494-EF98-4638-B13D-8C47D6F3E053}"/>
                </a:ext>
              </a:extLst>
            </p:cNvPr>
            <p:cNvCxnSpPr/>
            <p:nvPr/>
          </p:nvCxnSpPr>
          <p:spPr>
            <a:xfrm>
              <a:off x="5502091" y="4451038"/>
              <a:ext cx="1205753" cy="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03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113A6D8-B761-4020-A542-E8BF5510E77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Represent </a:t>
                </a:r>
                <a:r>
                  <a:rPr lang="en-US" altLang="zh-CN" b="1" dirty="0"/>
                  <a:t>each entity</a:t>
                </a:r>
                <a:r>
                  <a:rPr lang="en-US" altLang="zh-CN" dirty="0"/>
                  <a:t> by encoding its neighborhood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𝒩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Score each link with embedding score functions</a:t>
                </a:r>
              </a:p>
              <a:p>
                <a:pPr lvl="1"/>
                <a:r>
                  <a:rPr lang="en-US" altLang="zh-CN" sz="2800" dirty="0"/>
                  <a:t>e.g. </a:t>
                </a:r>
                <a:r>
                  <a:rPr lang="en-US" altLang="zh-CN" sz="2800" dirty="0" err="1"/>
                  <a:t>TransE</a:t>
                </a:r>
                <a:r>
                  <a:rPr lang="en-US" altLang="zh-CN" sz="2800" dirty="0"/>
                  <a:t>, </a:t>
                </a:r>
                <a:r>
                  <a:rPr lang="en-US" altLang="zh-CN" sz="2800" dirty="0" err="1"/>
                  <a:t>DistMult</a:t>
                </a:r>
                <a:r>
                  <a:rPr lang="en-US" altLang="zh-CN" sz="2800" dirty="0"/>
                  <a:t>, </a:t>
                </a:r>
                <a:r>
                  <a:rPr lang="en-US" altLang="zh-CN" sz="2800" dirty="0" err="1"/>
                  <a:t>ComplEx</a:t>
                </a:r>
                <a:r>
                  <a:rPr lang="en-US" altLang="zh-CN" sz="2800" dirty="0"/>
                  <a:t>, </a:t>
                </a:r>
                <a:r>
                  <a:rPr lang="en-US" altLang="zh-CN" sz="2800" dirty="0" err="1"/>
                  <a:t>RotatE</a:t>
                </a:r>
                <a:r>
                  <a:rPr lang="en-US" altLang="zh-CN" sz="2800" dirty="0"/>
                  <a:t>, …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7113A6D8-B761-4020-A542-E8BF5510E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4211D2BD-A9A8-46F0-8332-D2131F93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RGCN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B59186F-DF91-4295-8B86-1BA4DED36518}"/>
              </a:ext>
            </a:extLst>
          </p:cNvPr>
          <p:cNvGrpSpPr/>
          <p:nvPr/>
        </p:nvGrpSpPr>
        <p:grpSpPr>
          <a:xfrm>
            <a:off x="8861859" y="3954419"/>
            <a:ext cx="2412886" cy="1372267"/>
            <a:chOff x="223316" y="209211"/>
            <a:chExt cx="2412886" cy="1372267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9D81BDDB-7544-443C-9F58-5E36A0403C22}"/>
                </a:ext>
              </a:extLst>
            </p:cNvPr>
            <p:cNvSpPr/>
            <p:nvPr/>
          </p:nvSpPr>
          <p:spPr>
            <a:xfrm>
              <a:off x="1165262" y="209211"/>
              <a:ext cx="1470940" cy="1359745"/>
            </a:xfrm>
            <a:prstGeom prst="roundRect">
              <a:avLst>
                <a:gd name="adj" fmla="val 29835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C240653-57F5-4896-A3CD-B3B43064B447}"/>
                </a:ext>
              </a:extLst>
            </p:cNvPr>
            <p:cNvSpPr/>
            <p:nvPr/>
          </p:nvSpPr>
          <p:spPr>
            <a:xfrm>
              <a:off x="223316" y="218745"/>
              <a:ext cx="1470940" cy="1359745"/>
            </a:xfrm>
            <a:prstGeom prst="roundRect">
              <a:avLst>
                <a:gd name="adj" fmla="val 29835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D717044-844E-4807-B9AD-E279D97998E5}"/>
                </a:ext>
              </a:extLst>
            </p:cNvPr>
            <p:cNvSpPr/>
            <p:nvPr/>
          </p:nvSpPr>
          <p:spPr>
            <a:xfrm>
              <a:off x="1297951" y="1177620"/>
              <a:ext cx="229948" cy="2299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A54D527-632D-4BD8-9708-D43312A7B864}"/>
                </a:ext>
              </a:extLst>
            </p:cNvPr>
            <p:cNvCxnSpPr>
              <a:cxnSpLocks/>
              <a:stCxn id="63" idx="5"/>
              <a:endCxn id="48" idx="1"/>
            </p:cNvCxnSpPr>
            <p:nvPr/>
          </p:nvCxnSpPr>
          <p:spPr>
            <a:xfrm>
              <a:off x="1076428" y="970862"/>
              <a:ext cx="255198" cy="24043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A21FA2B-02F9-4508-AAA7-5599A9E2072E}"/>
                </a:ext>
              </a:extLst>
            </p:cNvPr>
            <p:cNvSpPr/>
            <p:nvPr/>
          </p:nvSpPr>
          <p:spPr>
            <a:xfrm>
              <a:off x="431452" y="389299"/>
              <a:ext cx="229948" cy="2299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2DB2350-1BE0-421C-9246-3B7ECB6BC3EE}"/>
                </a:ext>
              </a:extLst>
            </p:cNvPr>
            <p:cNvSpPr/>
            <p:nvPr/>
          </p:nvSpPr>
          <p:spPr>
            <a:xfrm>
              <a:off x="425611" y="1167624"/>
              <a:ext cx="229948" cy="2299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A7EF976-2036-47BC-81FE-F3A1CA5C7521}"/>
                </a:ext>
              </a:extLst>
            </p:cNvPr>
            <p:cNvSpPr/>
            <p:nvPr/>
          </p:nvSpPr>
          <p:spPr>
            <a:xfrm>
              <a:off x="2224165" y="389299"/>
              <a:ext cx="229948" cy="2299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0D7BA83-6284-499F-9440-C04E6512EE91}"/>
                </a:ext>
              </a:extLst>
            </p:cNvPr>
            <p:cNvSpPr/>
            <p:nvPr/>
          </p:nvSpPr>
          <p:spPr>
            <a:xfrm>
              <a:off x="2224165" y="1167624"/>
              <a:ext cx="229948" cy="2299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CC8FE45-FA79-4747-9904-C39717F8AF80}"/>
                </a:ext>
              </a:extLst>
            </p:cNvPr>
            <p:cNvCxnSpPr>
              <a:cxnSpLocks/>
              <a:stCxn id="50" idx="5"/>
              <a:endCxn id="63" idx="1"/>
            </p:cNvCxnSpPr>
            <p:nvPr/>
          </p:nvCxnSpPr>
          <p:spPr>
            <a:xfrm>
              <a:off x="627725" y="585572"/>
              <a:ext cx="286105" cy="22269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484271D8-1701-461C-93B3-D8212127BB68}"/>
                </a:ext>
              </a:extLst>
            </p:cNvPr>
            <p:cNvCxnSpPr>
              <a:cxnSpLocks/>
              <a:stCxn id="51" idx="7"/>
              <a:endCxn id="63" idx="3"/>
            </p:cNvCxnSpPr>
            <p:nvPr/>
          </p:nvCxnSpPr>
          <p:spPr>
            <a:xfrm flipV="1">
              <a:off x="621884" y="970862"/>
              <a:ext cx="291947" cy="23043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B585902-A28E-442E-A9D0-5EBA42257AEF}"/>
                </a:ext>
              </a:extLst>
            </p:cNvPr>
            <p:cNvCxnSpPr>
              <a:cxnSpLocks/>
              <a:stCxn id="64" idx="7"/>
              <a:endCxn id="52" idx="3"/>
            </p:cNvCxnSpPr>
            <p:nvPr/>
          </p:nvCxnSpPr>
          <p:spPr>
            <a:xfrm flipV="1">
              <a:off x="1962112" y="585572"/>
              <a:ext cx="295728" cy="22269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08DA904-CB34-46BB-A5C5-BDE4C88E94F8}"/>
                </a:ext>
              </a:extLst>
            </p:cNvPr>
            <p:cNvCxnSpPr>
              <a:cxnSpLocks/>
              <a:stCxn id="53" idx="1"/>
              <a:endCxn id="64" idx="5"/>
            </p:cNvCxnSpPr>
            <p:nvPr/>
          </p:nvCxnSpPr>
          <p:spPr>
            <a:xfrm flipH="1" flipV="1">
              <a:off x="1962112" y="970862"/>
              <a:ext cx="295728" cy="230438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37E3D89-A46D-42FD-9EAC-7C4FD29FA122}"/>
                </a:ext>
              </a:extLst>
            </p:cNvPr>
            <p:cNvCxnSpPr>
              <a:cxnSpLocks/>
              <a:stCxn id="48" idx="7"/>
              <a:endCxn id="64" idx="3"/>
            </p:cNvCxnSpPr>
            <p:nvPr/>
          </p:nvCxnSpPr>
          <p:spPr>
            <a:xfrm flipV="1">
              <a:off x="1494224" y="970862"/>
              <a:ext cx="305290" cy="240434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CA481048-1685-4EF5-BE21-922F476E1E0B}"/>
                </a:ext>
              </a:extLst>
            </p:cNvPr>
            <p:cNvCxnSpPr>
              <a:cxnSpLocks/>
              <a:stCxn id="52" idx="7"/>
            </p:cNvCxnSpPr>
            <p:nvPr/>
          </p:nvCxnSpPr>
          <p:spPr>
            <a:xfrm flipV="1">
              <a:off x="2420438" y="231269"/>
              <a:ext cx="215764" cy="19170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C4C2F48C-0A89-4CE8-A9B4-000BDF23D112}"/>
                </a:ext>
              </a:extLst>
            </p:cNvPr>
            <p:cNvCxnSpPr>
              <a:cxnSpLocks/>
              <a:stCxn id="53" idx="5"/>
            </p:cNvCxnSpPr>
            <p:nvPr/>
          </p:nvCxnSpPr>
          <p:spPr>
            <a:xfrm>
              <a:off x="2420438" y="1363897"/>
              <a:ext cx="215764" cy="16311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2D0FDA4-634B-4EC2-B006-A04703D9000D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V="1">
              <a:off x="243522" y="1363897"/>
              <a:ext cx="215764" cy="217581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7AF5F402-E0A5-41E4-9231-2A78C6C5D7AE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43522" y="231269"/>
              <a:ext cx="221605" cy="19170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F891E4CF-8F0D-4A78-AD29-CB8EA96BC0BF}"/>
                </a:ext>
              </a:extLst>
            </p:cNvPr>
            <p:cNvSpPr/>
            <p:nvPr/>
          </p:nvSpPr>
          <p:spPr>
            <a:xfrm>
              <a:off x="880155" y="774589"/>
              <a:ext cx="229948" cy="2299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15B34C-42C1-498C-94BD-D498C233F1C2}"/>
                </a:ext>
              </a:extLst>
            </p:cNvPr>
            <p:cNvSpPr/>
            <p:nvPr/>
          </p:nvSpPr>
          <p:spPr>
            <a:xfrm>
              <a:off x="1765839" y="774589"/>
              <a:ext cx="229948" cy="22994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41CFEC37-797C-4766-AD6E-75CB4630BFED}"/>
              </a:ext>
            </a:extLst>
          </p:cNvPr>
          <p:cNvSpPr txBox="1"/>
          <p:nvPr/>
        </p:nvSpPr>
        <p:spPr>
          <a:xfrm>
            <a:off x="838199" y="5944257"/>
            <a:ext cx="10515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Michael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Schlichtkrull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, et al. Modeling relational data with graph convolutional networks.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 European semantic web conference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2018.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298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:a16="http://schemas.microsoft.com/office/drawing/2014/main" id="{5089CEC3-8D74-4E08-B58F-602F4304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61" y="3961762"/>
            <a:ext cx="8117678" cy="2350138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748B8FE-CD69-4F10-A251-67C212ECFD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Represent </a:t>
            </a:r>
            <a:r>
              <a:rPr lang="en-US" altLang="zh-CN" b="1" dirty="0"/>
              <a:t>each link</a:t>
            </a:r>
            <a:r>
              <a:rPr lang="en-US" altLang="zh-CN" dirty="0"/>
              <a:t> by encoding its </a:t>
            </a:r>
            <a:r>
              <a:rPr lang="en-US" altLang="zh-CN" dirty="0" err="1"/>
              <a:t>surrouding</a:t>
            </a:r>
            <a:r>
              <a:rPr lang="en-US" altLang="zh-CN" dirty="0"/>
              <a:t> subgraph</a:t>
            </a:r>
          </a:p>
          <a:p>
            <a:pPr lvl="1"/>
            <a:r>
              <a:rPr lang="en-US" altLang="zh-CN" sz="2800" dirty="0"/>
              <a:t>Extract a subgraph for each link</a:t>
            </a:r>
          </a:p>
          <a:p>
            <a:pPr lvl="1"/>
            <a:r>
              <a:rPr lang="en-US" altLang="zh-CN" sz="2800" dirty="0"/>
              <a:t>Apply node labeling to the subgraph based on distance to head / tail entities</a:t>
            </a:r>
          </a:p>
          <a:p>
            <a:pPr lvl="1"/>
            <a:r>
              <a:rPr lang="en-US" altLang="zh-CN" sz="2800" dirty="0"/>
              <a:t>Apply RGCN and average pooling to predict the score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38ECD9-8CFD-4557-A5C8-CC5F192C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GraIL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DD2FA0-8029-4CA0-830D-04761865718A}"/>
              </a:ext>
            </a:extLst>
          </p:cNvPr>
          <p:cNvSpPr txBox="1"/>
          <p:nvPr/>
        </p:nvSpPr>
        <p:spPr>
          <a:xfrm>
            <a:off x="838199" y="6128923"/>
            <a:ext cx="1051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Komal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Teru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, Etienne Denis, and Will Hamilton. Inductive relation prediction by subgraph reasoning.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ICML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2020.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190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963F5A3-42C5-43FE-AA08-8F3870549A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dirty="0"/>
              <a:t>FB15k</a:t>
            </a:r>
            <a:r>
              <a:rPr lang="en-US" altLang="zh-CN" dirty="0"/>
              <a:t>: a subset of Freebase. Contains general purpose facts like history, science, sports and awards.</a:t>
            </a:r>
          </a:p>
          <a:p>
            <a:r>
              <a:rPr lang="en-US" altLang="zh-CN" b="1" dirty="0"/>
              <a:t>WN18</a:t>
            </a:r>
            <a:r>
              <a:rPr lang="en-US" altLang="zh-CN" dirty="0"/>
              <a:t>: a subset of WordNet. Contains words and lexical ontologies.</a:t>
            </a:r>
          </a:p>
          <a:p>
            <a:endParaRPr lang="en-US" altLang="zh-CN" dirty="0"/>
          </a:p>
          <a:p>
            <a:r>
              <a:rPr lang="en-US" altLang="zh-CN" dirty="0"/>
              <a:t>Since the inverse (either symmetric or antisymmetric) of many test triplets are present in the training set, two improved datasets are</a:t>
            </a:r>
          </a:p>
          <a:p>
            <a:r>
              <a:rPr lang="en-US" altLang="zh-CN" b="1" dirty="0"/>
              <a:t>FB15k-237</a:t>
            </a:r>
            <a:r>
              <a:rPr lang="en-US" altLang="zh-CN" dirty="0"/>
              <a:t>: a subset of FB15k where inverse relations are removed.</a:t>
            </a:r>
            <a:endParaRPr lang="en-US" altLang="zh-CN" b="1" dirty="0"/>
          </a:p>
          <a:p>
            <a:r>
              <a:rPr lang="en-US" altLang="zh-CN" b="1" dirty="0"/>
              <a:t>WN18RR</a:t>
            </a:r>
            <a:r>
              <a:rPr lang="en-US" altLang="zh-CN" dirty="0"/>
              <a:t>: a subset of WN18 where inverse relations are removed.</a:t>
            </a:r>
            <a:endParaRPr lang="zh-CN" altLang="en-US" b="1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49CAC1-B2F4-4432-B075-41107577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 Datasets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0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2F46-4307-2441-B4CB-7D7319D4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593B08-D6E4-47D7-95CB-7A62DCD4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Part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I:</a:t>
            </a:r>
            <a:r>
              <a:rPr lang="zh-CN" altLang="en-US" b="1" dirty="0">
                <a:solidFill>
                  <a:srgbClr val="C00000"/>
                </a:solidFill>
              </a:rPr>
              <a:t>  </a:t>
            </a:r>
            <a:r>
              <a:rPr lang="en-US" altLang="zh-CN" b="1" dirty="0">
                <a:solidFill>
                  <a:srgbClr val="C00000"/>
                </a:solidFill>
              </a:rPr>
              <a:t>Neural Methods</a:t>
            </a:r>
          </a:p>
          <a:p>
            <a:endParaRPr lang="en-US" dirty="0"/>
          </a:p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II:</a:t>
            </a:r>
            <a:r>
              <a:rPr lang="zh-CN" altLang="en-US" dirty="0"/>
              <a:t> </a:t>
            </a:r>
            <a:r>
              <a:rPr lang="en-US" altLang="zh-CN" dirty="0"/>
              <a:t>Symbolic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</a:p>
          <a:p>
            <a:endParaRPr lang="en-US" dirty="0"/>
          </a:p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III:</a:t>
            </a:r>
            <a:r>
              <a:rPr lang="zh-CN" altLang="en-US" dirty="0"/>
              <a:t> </a:t>
            </a:r>
            <a:r>
              <a:rPr lang="en-US" altLang="zh-CN" dirty="0"/>
              <a:t>Neural-Symbolic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</a:p>
          <a:p>
            <a:endParaRPr lang="en-US" altLang="zh-CN" dirty="0"/>
          </a:p>
          <a:p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IV: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Induction Methods</a:t>
            </a:r>
          </a:p>
          <a:p>
            <a:endParaRPr lang="en-US" altLang="zh-CN" dirty="0"/>
          </a:p>
          <a:p>
            <a:r>
              <a:rPr lang="en-US" altLang="zh-CN" dirty="0"/>
              <a:t>Part V: Summary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2391564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205C541-C5D0-4BEC-861E-1ED067CC0F6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For each </a:t>
                </a:r>
                <a:r>
                  <a:rPr lang="en-US" altLang="zh-CN" b="1" dirty="0"/>
                  <a:t>positive</a:t>
                </a:r>
                <a:r>
                  <a:rPr lang="en-US" altLang="zh-CN" dirty="0"/>
                  <a:t> triplet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rank against all </a:t>
                </a:r>
                <a:r>
                  <a:rPr lang="en-US" altLang="zh-CN" b="1" dirty="0"/>
                  <a:t>negative</a:t>
                </a:r>
                <a:r>
                  <a:rPr lang="en-US" altLang="zh-CN" dirty="0"/>
                  <a:t> triplets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).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b="1" dirty="0">
                    <a:solidFill>
                      <a:srgbClr val="C00000"/>
                    </a:solidFill>
                  </a:rPr>
                  <a:t>Caveat</a:t>
                </a:r>
                <a:r>
                  <a:rPr lang="en-US" altLang="zh-CN" dirty="0"/>
                  <a:t>: 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r>
                  <a:rPr lang="en-US" altLang="zh-CN" dirty="0"/>
                  <a:t>Optimistic: positives rank first</a:t>
                </a:r>
              </a:p>
              <a:p>
                <a:pPr lvl="1"/>
                <a:r>
                  <a:rPr lang="en-US" altLang="zh-CN" dirty="0"/>
                  <a:t>Random: solve ties randomly</a:t>
                </a:r>
              </a:p>
              <a:p>
                <a:pPr lvl="1"/>
                <a:r>
                  <a:rPr lang="en-US" altLang="zh-CN" dirty="0"/>
                  <a:t>Pessimistic: positives rank last</a:t>
                </a:r>
              </a:p>
              <a:p>
                <a:r>
                  <a:rPr lang="en-US" altLang="zh-CN" dirty="0"/>
                  <a:t>Note stable sort can cause optimistic evaluation</a:t>
                </a:r>
              </a:p>
              <a:p>
                <a:pPr lvl="1"/>
                <a:r>
                  <a:rPr lang="en-US" altLang="zh-CN" dirty="0"/>
                  <a:t>rank = </a:t>
                </a:r>
                <a:r>
                  <a:rPr lang="en-US" altLang="zh-CN" dirty="0" err="1"/>
                  <a:t>np.argsort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np.concatenate</a:t>
                </a:r>
                <a:r>
                  <a:rPr lang="en-US" altLang="zh-CN" dirty="0"/>
                  <a:t>([</a:t>
                </a:r>
                <a:r>
                  <a:rPr lang="en-US" altLang="zh-CN" dirty="0" err="1"/>
                  <a:t>pos_pred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neg_preds</a:t>
                </a:r>
                <a:r>
                  <a:rPr lang="en-US" altLang="zh-CN" dirty="0"/>
                  <a:t>]))[0]</a:t>
                </a:r>
              </a:p>
              <a:p>
                <a:pPr lvl="1"/>
                <a:r>
                  <a:rPr lang="en-US" altLang="zh-CN" dirty="0"/>
                  <a:t>Happen for NumPy or </a:t>
                </a:r>
                <a:r>
                  <a:rPr lang="en-US" altLang="zh-CN" dirty="0" err="1"/>
                  <a:t>PyTorch</a:t>
                </a:r>
                <a:r>
                  <a:rPr lang="en-US" altLang="zh-CN" dirty="0"/>
                  <a:t> &lt; 1.9.0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205C541-C5D0-4BEC-861E-1ED067CC0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043" t="-238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D84C7A92-8EFE-44E3-A5C2-1615A74A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5" name="乘号 4">
            <a:extLst>
              <a:ext uri="{FF2B5EF4-FFF2-40B4-BE49-F238E27FC236}">
                <a16:creationId xmlns:a16="http://schemas.microsoft.com/office/drawing/2014/main" id="{BAE5A722-CCEF-4335-AE4F-50D0F3EE36E1}"/>
              </a:ext>
            </a:extLst>
          </p:cNvPr>
          <p:cNvSpPr/>
          <p:nvPr/>
        </p:nvSpPr>
        <p:spPr>
          <a:xfrm>
            <a:off x="5728684" y="3527783"/>
            <a:ext cx="532025" cy="532025"/>
          </a:xfrm>
          <a:prstGeom prst="mathMultiply">
            <a:avLst>
              <a:gd name="adj1" fmla="val 164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5073023-A37E-4122-9B6A-61B2872F4DCD}"/>
              </a:ext>
            </a:extLst>
          </p:cNvPr>
          <p:cNvGrpSpPr/>
          <p:nvPr/>
        </p:nvGrpSpPr>
        <p:grpSpPr>
          <a:xfrm>
            <a:off x="5754639" y="3966661"/>
            <a:ext cx="577627" cy="547169"/>
            <a:chOff x="6359520" y="4068393"/>
            <a:chExt cx="622919" cy="590073"/>
          </a:xfrm>
        </p:grpSpPr>
        <p:sp>
          <p:nvSpPr>
            <p:cNvPr id="7" name="减号 6">
              <a:extLst>
                <a:ext uri="{FF2B5EF4-FFF2-40B4-BE49-F238E27FC236}">
                  <a16:creationId xmlns:a16="http://schemas.microsoft.com/office/drawing/2014/main" id="{2F26E66A-1EC1-4699-ADE2-97BB4D66F6AE}"/>
                </a:ext>
              </a:extLst>
            </p:cNvPr>
            <p:cNvSpPr/>
            <p:nvPr/>
          </p:nvSpPr>
          <p:spPr>
            <a:xfrm rot="18872509">
              <a:off x="6433302" y="4043789"/>
              <a:ext cx="524534" cy="573741"/>
            </a:xfrm>
            <a:prstGeom prst="mathMinus">
              <a:avLst>
                <a:gd name="adj1" fmla="val 1668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减号 7">
              <a:extLst>
                <a:ext uri="{FF2B5EF4-FFF2-40B4-BE49-F238E27FC236}">
                  <a16:creationId xmlns:a16="http://schemas.microsoft.com/office/drawing/2014/main" id="{A91D7F25-E2A3-42F5-A48E-279A886F8F76}"/>
                </a:ext>
              </a:extLst>
            </p:cNvPr>
            <p:cNvSpPr/>
            <p:nvPr/>
          </p:nvSpPr>
          <p:spPr>
            <a:xfrm rot="2659139">
              <a:off x="6359520" y="4084725"/>
              <a:ext cx="356344" cy="573741"/>
            </a:xfrm>
            <a:prstGeom prst="mathMinus">
              <a:avLst>
                <a:gd name="adj1" fmla="val 1828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B1F7477-03ED-42E4-AFDB-A157A868370B}"/>
              </a:ext>
            </a:extLst>
          </p:cNvPr>
          <p:cNvGrpSpPr/>
          <p:nvPr/>
        </p:nvGrpSpPr>
        <p:grpSpPr>
          <a:xfrm>
            <a:off x="5755938" y="4330782"/>
            <a:ext cx="577627" cy="547169"/>
            <a:chOff x="6359520" y="4068393"/>
            <a:chExt cx="622919" cy="590073"/>
          </a:xfrm>
        </p:grpSpPr>
        <p:sp>
          <p:nvSpPr>
            <p:cNvPr id="22" name="减号 21">
              <a:extLst>
                <a:ext uri="{FF2B5EF4-FFF2-40B4-BE49-F238E27FC236}">
                  <a16:creationId xmlns:a16="http://schemas.microsoft.com/office/drawing/2014/main" id="{B59083CC-1450-4F39-960E-5B300F47D9F8}"/>
                </a:ext>
              </a:extLst>
            </p:cNvPr>
            <p:cNvSpPr/>
            <p:nvPr/>
          </p:nvSpPr>
          <p:spPr>
            <a:xfrm rot="18872509">
              <a:off x="6433302" y="4043789"/>
              <a:ext cx="524534" cy="573741"/>
            </a:xfrm>
            <a:prstGeom prst="mathMinus">
              <a:avLst>
                <a:gd name="adj1" fmla="val 1668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减号 22">
              <a:extLst>
                <a:ext uri="{FF2B5EF4-FFF2-40B4-BE49-F238E27FC236}">
                  <a16:creationId xmlns:a16="http://schemas.microsoft.com/office/drawing/2014/main" id="{F1F86F72-B719-45A4-9D78-9A454B5FD7A4}"/>
                </a:ext>
              </a:extLst>
            </p:cNvPr>
            <p:cNvSpPr/>
            <p:nvPr/>
          </p:nvSpPr>
          <p:spPr>
            <a:xfrm rot="2659139">
              <a:off x="6359520" y="4084725"/>
              <a:ext cx="356344" cy="573741"/>
            </a:xfrm>
            <a:prstGeom prst="mathMinus">
              <a:avLst>
                <a:gd name="adj1" fmla="val 1828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乘号 24">
            <a:extLst>
              <a:ext uri="{FF2B5EF4-FFF2-40B4-BE49-F238E27FC236}">
                <a16:creationId xmlns:a16="http://schemas.microsoft.com/office/drawing/2014/main" id="{328515CD-E64F-46CA-A211-5C1026187237}"/>
              </a:ext>
            </a:extLst>
          </p:cNvPr>
          <p:cNvSpPr/>
          <p:nvPr/>
        </p:nvSpPr>
        <p:spPr>
          <a:xfrm>
            <a:off x="9915203" y="5208665"/>
            <a:ext cx="532025" cy="532025"/>
          </a:xfrm>
          <a:prstGeom prst="mathMultiply">
            <a:avLst>
              <a:gd name="adj1" fmla="val 164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6DFB68-B7DA-436A-BEAF-94E0AF896C10}"/>
              </a:ext>
            </a:extLst>
          </p:cNvPr>
          <p:cNvSpPr txBox="1"/>
          <p:nvPr/>
        </p:nvSpPr>
        <p:spPr>
          <a:xfrm>
            <a:off x="838199" y="6128923"/>
            <a:ext cx="1051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</a:rPr>
              <a:t>Zhiqing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Sun, et al. A re-evaluation of knowledge graph completion methods. </a:t>
            </a:r>
            <a:r>
              <a:rPr lang="en-US" altLang="zh-CN" i="1" dirty="0">
                <a:solidFill>
                  <a:srgbClr val="222222"/>
                </a:solidFill>
              </a:rPr>
              <a:t>ACL</a:t>
            </a:r>
            <a:r>
              <a:rPr lang="en-US" altLang="zh-CN" dirty="0">
                <a:solidFill>
                  <a:srgbClr val="222222"/>
                </a:solidFill>
              </a:rPr>
              <a:t> 2020.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382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0080A6E-3D4F-4DC0-910D-97585FA0C1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Metric</a:t>
            </a:r>
          </a:p>
          <a:p>
            <a:pPr lvl="1"/>
            <a:r>
              <a:rPr lang="en-US" altLang="zh-CN" dirty="0"/>
              <a:t>MR: mean rank</a:t>
            </a:r>
          </a:p>
          <a:p>
            <a:pPr lvl="1"/>
            <a:r>
              <a:rPr lang="en-US" altLang="zh-CN" dirty="0"/>
              <a:t>MRR: mean reciprocal rank</a:t>
            </a:r>
          </a:p>
          <a:p>
            <a:pPr lvl="1"/>
            <a:r>
              <a:rPr lang="en-US" altLang="zh-CN" dirty="0"/>
              <a:t>H@K: HITS at K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3F8CF04-7FF2-45AB-BB12-838D2E6F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 Results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E9BA967-FBB7-4866-B390-3B335B6C7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7112" y="3517059"/>
          <a:ext cx="101377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MP 图像" r:id="rId4" imgW="10138320" imgH="2438280" progId="Paint.Picture">
                  <p:embed/>
                </p:oleObj>
              </mc:Choice>
              <mc:Fallback>
                <p:oleObj name="BMP 图像" r:id="rId4" imgW="10138320" imgH="2438280" progId="Paint.Picture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E9BA967-FBB7-4866-B390-3B335B6C7C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7112" y="3517059"/>
                        <a:ext cx="10137775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222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770C225-7831-431E-A663-5E59C332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020" y="1623921"/>
            <a:ext cx="3186780" cy="3270063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3FB6342-5AAB-42C9-984E-34CA51ECC5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Wikidata5M</a:t>
            </a:r>
          </a:p>
          <a:p>
            <a:pPr lvl="1"/>
            <a:r>
              <a:rPr lang="en-US" altLang="zh-CN" dirty="0"/>
              <a:t>5 million entities, 822 relations and 20 million triplets</a:t>
            </a:r>
          </a:p>
          <a:p>
            <a:pPr lvl="1"/>
            <a:r>
              <a:rPr lang="en-US" altLang="zh-CN" dirty="0"/>
              <a:t>Each entity has text descriptions from Wikipedia</a:t>
            </a:r>
          </a:p>
          <a:p>
            <a:pPr lvl="1"/>
            <a:r>
              <a:rPr lang="en-US" altLang="zh-CN" dirty="0"/>
              <a:t>Pretrained embeddings available at </a:t>
            </a:r>
            <a:r>
              <a:rPr lang="en-US" altLang="zh-CN" dirty="0">
                <a:hlinkClick r:id="rId3"/>
              </a:rPr>
              <a:t>https://graphvite.io/docs/latest/pretrained_model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WikiKG90Mv2</a:t>
            </a:r>
          </a:p>
          <a:p>
            <a:pPr lvl="1"/>
            <a:r>
              <a:rPr lang="en-US" altLang="zh-CN" dirty="0"/>
              <a:t>91 million entities, 1387 relations and 601 million triplets</a:t>
            </a:r>
          </a:p>
          <a:p>
            <a:pPr lvl="1"/>
            <a:r>
              <a:rPr lang="en-US" altLang="zh-CN" dirty="0"/>
              <a:t>Each entity and relation has embeddings computed by language models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6A53B8D-36F0-4B34-839E-350BEE6A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Large-Scale Datasets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5B4791-36C3-4A57-9344-9B3AB356C948}"/>
              </a:ext>
            </a:extLst>
          </p:cNvPr>
          <p:cNvSpPr txBox="1"/>
          <p:nvPr/>
        </p:nvSpPr>
        <p:spPr>
          <a:xfrm>
            <a:off x="838201" y="5715298"/>
            <a:ext cx="105155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</a:rPr>
              <a:t>Xiaozhi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Wang, et al. KEPLER: A unified model for knowledge embedding and pre-trained language representation.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TACL</a:t>
            </a:r>
            <a:r>
              <a:rPr lang="en-US" altLang="zh-CN" b="0" dirty="0">
                <a:solidFill>
                  <a:srgbClr val="222222"/>
                </a:solidFill>
                <a:effectLst/>
              </a:rPr>
              <a:t> 2021.</a:t>
            </a:r>
          </a:p>
          <a:p>
            <a:r>
              <a:rPr lang="en-US" altLang="zh-CN" b="0" i="0" dirty="0" err="1">
                <a:solidFill>
                  <a:srgbClr val="222222"/>
                </a:solidFill>
                <a:effectLst/>
              </a:rPr>
              <a:t>Weihua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Hu, et al. OGB-LSC: A large-scale challenge for machine learning on graphs. </a:t>
            </a:r>
            <a:r>
              <a:rPr lang="en-US" altLang="zh-CN" b="0" i="1" dirty="0" err="1">
                <a:solidFill>
                  <a:srgbClr val="222222"/>
                </a:solidFill>
                <a:effectLst/>
              </a:rPr>
              <a:t>arXiv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 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2021.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95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9408-74E0-F445-A052-8F41364C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pen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3D25-C0F9-504D-B0BD-EDB1A93FCB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3673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400" b="1" dirty="0" err="1">
                <a:solidFill>
                  <a:srgbClr val="0000FF"/>
                </a:solidFill>
              </a:rPr>
              <a:t>KnowledgeGraphEmbedding</a:t>
            </a:r>
            <a:r>
              <a:rPr lang="zh-CN" altLang="en-US" sz="2400" dirty="0"/>
              <a:t> </a:t>
            </a:r>
            <a:r>
              <a:rPr lang="en-US" altLang="zh-CN" sz="2400" dirty="0"/>
              <a:t>from Jian</a:t>
            </a:r>
            <a:r>
              <a:rPr lang="zh-CN" altLang="en-US" sz="2400" dirty="0"/>
              <a:t> </a:t>
            </a:r>
            <a:r>
              <a:rPr lang="en-US" altLang="zh-CN" sz="2400" dirty="0"/>
              <a:t>Tang’s</a:t>
            </a:r>
            <a:r>
              <a:rPr lang="zh-CN" altLang="en-US" sz="2400" dirty="0"/>
              <a:t> </a:t>
            </a:r>
            <a:r>
              <a:rPr lang="en-US" altLang="zh-CN" sz="2400" dirty="0"/>
              <a:t>group</a:t>
            </a:r>
            <a:r>
              <a:rPr lang="zh-CN" altLang="en-US" sz="2400" dirty="0"/>
              <a:t> </a:t>
            </a:r>
            <a:r>
              <a:rPr lang="en-CA" altLang="zh-CN" sz="2400" dirty="0">
                <a:hlinkClick r:id="rId2"/>
              </a:rPr>
              <a:t>https://github.com/DeepGraphLearning/KnowledgeGraphEmbedding</a:t>
            </a:r>
            <a:endParaRPr lang="en-CA" altLang="zh-CN" sz="2400" dirty="0"/>
          </a:p>
          <a:p>
            <a:r>
              <a:rPr lang="en-US" altLang="zh-CN" sz="2400" b="1" dirty="0" err="1">
                <a:solidFill>
                  <a:srgbClr val="0000FF"/>
                </a:solidFill>
              </a:rPr>
              <a:t>GraphVite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Jian</a:t>
            </a:r>
            <a:r>
              <a:rPr lang="zh-CN" altLang="en-US" sz="2400" dirty="0"/>
              <a:t> </a:t>
            </a:r>
            <a:r>
              <a:rPr lang="en-US" altLang="zh-CN" sz="2400" dirty="0"/>
              <a:t>Tang’s group:</a:t>
            </a:r>
            <a:r>
              <a:rPr lang="zh-CN" altLang="en-US" sz="2400" dirty="0"/>
              <a:t> </a:t>
            </a:r>
            <a:r>
              <a:rPr lang="en-CA" altLang="zh-CN" sz="2400" dirty="0">
                <a:hlinkClick r:id="rId3"/>
              </a:rPr>
              <a:t>https://graphvite.io/</a:t>
            </a:r>
            <a:endParaRPr lang="en-CA" altLang="zh-CN" sz="2400" dirty="0"/>
          </a:p>
          <a:p>
            <a:r>
              <a:rPr lang="en-CA" altLang="zh-CN" sz="2400" b="1" dirty="0" err="1">
                <a:solidFill>
                  <a:srgbClr val="0000FF"/>
                </a:solidFill>
              </a:rPr>
              <a:t>PyTorch-BigGraph</a:t>
            </a:r>
            <a:r>
              <a:rPr lang="en-CA" altLang="zh-CN" sz="2400" dirty="0"/>
              <a:t> from FAIR: </a:t>
            </a:r>
            <a:r>
              <a:rPr lang="en-CA" altLang="zh-CN" sz="2400" dirty="0">
                <a:hlinkClick r:id="rId4"/>
              </a:rPr>
              <a:t>https://github.com/facebookresearch/PyTorch-BigGraph</a:t>
            </a:r>
            <a:endParaRPr lang="en-CA" altLang="zh-CN" sz="2400" dirty="0"/>
          </a:p>
          <a:p>
            <a:r>
              <a:rPr lang="en-US" altLang="zh-CN" sz="2400" b="1" dirty="0">
                <a:solidFill>
                  <a:srgbClr val="0000FF"/>
                </a:solidFill>
              </a:rPr>
              <a:t>DGL-KE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Amazon:</a:t>
            </a:r>
            <a:r>
              <a:rPr lang="zh-CN" altLang="en-US" sz="2400" dirty="0"/>
              <a:t> </a:t>
            </a:r>
            <a:r>
              <a:rPr lang="en-CA" altLang="zh-CN" sz="2400" dirty="0">
                <a:hlinkClick r:id="rId5"/>
              </a:rPr>
              <a:t>https://github.com/awslabs/dgl-ke</a:t>
            </a:r>
            <a:endParaRPr lang="en-CA" altLang="zh-CN" sz="2400" dirty="0"/>
          </a:p>
          <a:p>
            <a:r>
              <a:rPr lang="en-US" altLang="zh-CN" sz="2400" b="1" dirty="0" err="1">
                <a:solidFill>
                  <a:srgbClr val="0000FF"/>
                </a:solidFill>
              </a:rPr>
              <a:t>OpenKE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 err="1"/>
              <a:t>Zhiyuan</a:t>
            </a:r>
            <a:r>
              <a:rPr lang="zh-CN" altLang="en-US" sz="2400" dirty="0"/>
              <a:t> </a:t>
            </a:r>
            <a:r>
              <a:rPr lang="en-US" altLang="zh-CN" sz="2400" dirty="0"/>
              <a:t>Liu’s</a:t>
            </a:r>
            <a:r>
              <a:rPr lang="zh-CN" altLang="en-US" sz="2400" dirty="0"/>
              <a:t> </a:t>
            </a:r>
            <a:r>
              <a:rPr lang="en-US" altLang="zh-CN" sz="2400" dirty="0"/>
              <a:t>group </a:t>
            </a:r>
            <a:r>
              <a:rPr lang="en-CA" altLang="zh-CN" sz="2400" dirty="0">
                <a:hlinkClick r:id="rId6"/>
              </a:rPr>
              <a:t>https://github.com/thunlp/OpenKE</a:t>
            </a:r>
            <a:endParaRPr lang="en-CA" altLang="zh-CN" sz="2400" dirty="0"/>
          </a:p>
          <a:p>
            <a:r>
              <a:rPr lang="en-CA" altLang="zh-CN" sz="2400" b="1" dirty="0" err="1">
                <a:solidFill>
                  <a:srgbClr val="0000FF"/>
                </a:solidFill>
              </a:rPr>
              <a:t>PyKEEN</a:t>
            </a:r>
            <a:r>
              <a:rPr lang="en-CA" altLang="zh-CN" sz="2400" dirty="0"/>
              <a:t> from </a:t>
            </a:r>
            <a:r>
              <a:rPr lang="en-US" altLang="zh-CN" sz="2400" dirty="0"/>
              <a:t>Jens Lehmann’s group: </a:t>
            </a:r>
            <a:r>
              <a:rPr lang="en-US" altLang="zh-CN" sz="2400" dirty="0">
                <a:hlinkClick r:id="rId7"/>
              </a:rPr>
              <a:t>https://github.com/pykeen/pykeen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9759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8BE6C4-F2CC-4349-873B-3CD7B0B2DC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Knowledge Graph Embeddings</a:t>
            </a:r>
          </a:p>
          <a:p>
            <a:pPr lvl="1"/>
            <a:r>
              <a:rPr lang="en-US" altLang="zh-CN" sz="2800" dirty="0"/>
              <a:t>Learn a low-dimensional embedding for each entity &amp; relation</a:t>
            </a:r>
          </a:p>
          <a:p>
            <a:pPr lvl="1"/>
            <a:r>
              <a:rPr lang="en-US" altLang="zh-CN" sz="2800" dirty="0"/>
              <a:t>Preserve the observed triplets</a:t>
            </a:r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D3D4B7-E459-4492-ACE5-9C1C2A6E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Methods</a:t>
            </a:r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37D14B80-841D-4FE6-91FA-7284447CB742}"/>
              </a:ext>
            </a:extLst>
          </p:cNvPr>
          <p:cNvGrpSpPr/>
          <p:nvPr/>
        </p:nvGrpSpPr>
        <p:grpSpPr>
          <a:xfrm>
            <a:off x="2107111" y="3512165"/>
            <a:ext cx="7581031" cy="1908378"/>
            <a:chOff x="2107111" y="3494237"/>
            <a:chExt cx="7581031" cy="190837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DD7DC9B-2146-46C6-9E35-242072DDF79F}"/>
                </a:ext>
              </a:extLst>
            </p:cNvPr>
            <p:cNvGrpSpPr/>
            <p:nvPr/>
          </p:nvGrpSpPr>
          <p:grpSpPr>
            <a:xfrm>
              <a:off x="2107111" y="3792744"/>
              <a:ext cx="2392680" cy="1350209"/>
              <a:chOff x="4872723" y="1558048"/>
              <a:chExt cx="2392680" cy="1350209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5367C3C0-7597-4961-B583-227DB191B659}"/>
                  </a:ext>
                </a:extLst>
              </p:cNvPr>
              <p:cNvSpPr/>
              <p:nvPr/>
            </p:nvSpPr>
            <p:spPr>
              <a:xfrm>
                <a:off x="5927152" y="2504399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847A95E1-419A-4F03-9AED-9923C2118508}"/>
                  </a:ext>
                </a:extLst>
              </p:cNvPr>
              <p:cNvCxnSpPr>
                <a:cxnSpLocks/>
                <a:stCxn id="22" idx="6"/>
                <a:endCxn id="23" idx="2"/>
              </p:cNvCxnSpPr>
              <p:nvPr/>
            </p:nvCxnSpPr>
            <p:spPr>
              <a:xfrm>
                <a:off x="5739304" y="2216342"/>
                <a:ext cx="655736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1E4F354C-8D32-491E-AE89-D9D7E6195116}"/>
                  </a:ext>
                </a:extLst>
              </p:cNvPr>
              <p:cNvCxnSpPr>
                <a:cxnSpLocks/>
                <a:stCxn id="22" idx="5"/>
                <a:endCxn id="5" idx="1"/>
              </p:cNvCxnSpPr>
              <p:nvPr/>
            </p:nvCxnSpPr>
            <p:spPr>
              <a:xfrm>
                <a:off x="5705629" y="2297641"/>
                <a:ext cx="255198" cy="24043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6B85269-E270-4BA9-9492-A2F93F03A601}"/>
                  </a:ext>
                </a:extLst>
              </p:cNvPr>
              <p:cNvSpPr/>
              <p:nvPr/>
            </p:nvSpPr>
            <p:spPr>
              <a:xfrm>
                <a:off x="5060653" y="1716078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B696CF9-4160-4702-999B-C52B50EDE872}"/>
                  </a:ext>
                </a:extLst>
              </p:cNvPr>
              <p:cNvSpPr/>
              <p:nvPr/>
            </p:nvSpPr>
            <p:spPr>
              <a:xfrm>
                <a:off x="5054812" y="2494403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973698C-6705-4867-BC75-E2FA7CE0B82F}"/>
                  </a:ext>
                </a:extLst>
              </p:cNvPr>
              <p:cNvSpPr/>
              <p:nvPr/>
            </p:nvSpPr>
            <p:spPr>
              <a:xfrm>
                <a:off x="6853366" y="1716078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6B85BD9A-7620-4BAD-AB4F-7D2D2CD9F618}"/>
                  </a:ext>
                </a:extLst>
              </p:cNvPr>
              <p:cNvSpPr/>
              <p:nvPr/>
            </p:nvSpPr>
            <p:spPr>
              <a:xfrm>
                <a:off x="6853366" y="2494403"/>
                <a:ext cx="229948" cy="2299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B4EC7150-BE07-46FE-AE75-6863B92E41A1}"/>
                  </a:ext>
                </a:extLst>
              </p:cNvPr>
              <p:cNvCxnSpPr>
                <a:cxnSpLocks/>
                <a:stCxn id="8" idx="5"/>
                <a:endCxn id="22" idx="1"/>
              </p:cNvCxnSpPr>
              <p:nvPr/>
            </p:nvCxnSpPr>
            <p:spPr>
              <a:xfrm>
                <a:off x="5256926" y="1912351"/>
                <a:ext cx="286105" cy="22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248630DB-4A7C-4FA4-9135-57D6E4E93B7B}"/>
                  </a:ext>
                </a:extLst>
              </p:cNvPr>
              <p:cNvCxnSpPr>
                <a:cxnSpLocks/>
                <a:stCxn id="9" idx="7"/>
                <a:endCxn id="22" idx="3"/>
              </p:cNvCxnSpPr>
              <p:nvPr/>
            </p:nvCxnSpPr>
            <p:spPr>
              <a:xfrm flipV="1">
                <a:off x="5251085" y="2297641"/>
                <a:ext cx="291947" cy="23043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78D65FD5-A1DF-488A-9A18-D648B5A84D3E}"/>
                  </a:ext>
                </a:extLst>
              </p:cNvPr>
              <p:cNvCxnSpPr>
                <a:cxnSpLocks/>
                <a:stCxn id="23" idx="7"/>
                <a:endCxn id="10" idx="3"/>
              </p:cNvCxnSpPr>
              <p:nvPr/>
            </p:nvCxnSpPr>
            <p:spPr>
              <a:xfrm flipV="1">
                <a:off x="6591313" y="1912351"/>
                <a:ext cx="295728" cy="22269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ED48F19-60AC-4AC6-9116-0FF3FF9F4BBF}"/>
                  </a:ext>
                </a:extLst>
              </p:cNvPr>
              <p:cNvCxnSpPr>
                <a:cxnSpLocks/>
                <a:stCxn id="11" idx="1"/>
                <a:endCxn id="23" idx="5"/>
              </p:cNvCxnSpPr>
              <p:nvPr/>
            </p:nvCxnSpPr>
            <p:spPr>
              <a:xfrm flipH="1" flipV="1">
                <a:off x="6591313" y="2297641"/>
                <a:ext cx="295728" cy="23043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6F07B5F9-B630-4F90-9E74-87968E5399E4}"/>
                  </a:ext>
                </a:extLst>
              </p:cNvPr>
              <p:cNvCxnSpPr>
                <a:cxnSpLocks/>
                <a:stCxn id="5" idx="7"/>
                <a:endCxn id="23" idx="3"/>
              </p:cNvCxnSpPr>
              <p:nvPr/>
            </p:nvCxnSpPr>
            <p:spPr>
              <a:xfrm flipV="1">
                <a:off x="6123425" y="2297641"/>
                <a:ext cx="305290" cy="240434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B842021C-23B2-49A3-9669-AE9C32B882AD}"/>
                  </a:ext>
                </a:extLst>
              </p:cNvPr>
              <p:cNvCxnSpPr>
                <a:cxnSpLocks/>
                <a:stCxn id="10" idx="7"/>
              </p:cNvCxnSpPr>
              <p:nvPr/>
            </p:nvCxnSpPr>
            <p:spPr>
              <a:xfrm flipV="1">
                <a:off x="7049639" y="1558048"/>
                <a:ext cx="215764" cy="19170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803B908E-4F82-475C-A613-E27C19270888}"/>
                  </a:ext>
                </a:extLst>
              </p:cNvPr>
              <p:cNvCxnSpPr>
                <a:cxnSpLocks/>
                <a:stCxn id="11" idx="5"/>
              </p:cNvCxnSpPr>
              <p:nvPr/>
            </p:nvCxnSpPr>
            <p:spPr>
              <a:xfrm>
                <a:off x="7049639" y="2690676"/>
                <a:ext cx="215764" cy="16311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2DF2F445-22A5-4AD1-A80F-EB1FBF654314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 flipV="1">
                <a:off x="4872723" y="2690676"/>
                <a:ext cx="215764" cy="21758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644DFA81-CDA5-4518-8A85-8376A180C82A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>
                <a:off x="4872723" y="1558048"/>
                <a:ext cx="221605" cy="19170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D5F8FF8-C97E-487A-BACA-78C2148E89D3}"/>
                  </a:ext>
                </a:extLst>
              </p:cNvPr>
              <p:cNvSpPr txBox="1"/>
              <p:nvPr/>
            </p:nvSpPr>
            <p:spPr>
              <a:xfrm>
                <a:off x="5768882" y="1697477"/>
                <a:ext cx="5965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ym typeface="Wingdings" panose="05000000000000000000" pitchFamily="2" charset="2"/>
                  </a:rPr>
                  <a:t>?</a:t>
                </a:r>
                <a:endParaRPr lang="zh-CN" altLang="en-US" sz="2800" dirty="0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74B5E98F-96B2-4E1D-BD99-82A8FEC5BF4D}"/>
                  </a:ext>
                </a:extLst>
              </p:cNvPr>
              <p:cNvSpPr/>
              <p:nvPr/>
            </p:nvSpPr>
            <p:spPr>
              <a:xfrm>
                <a:off x="5509356" y="2101368"/>
                <a:ext cx="229948" cy="2299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0C8DD5D3-8382-42FA-B2AB-0ED63850E77C}"/>
                  </a:ext>
                </a:extLst>
              </p:cNvPr>
              <p:cNvSpPr/>
              <p:nvPr/>
            </p:nvSpPr>
            <p:spPr>
              <a:xfrm>
                <a:off x="6395040" y="2101368"/>
                <a:ext cx="229948" cy="2299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90C0B21-8553-4B4E-9FD5-930A84445D00}"/>
                </a:ext>
              </a:extLst>
            </p:cNvPr>
            <p:cNvGrpSpPr/>
            <p:nvPr/>
          </p:nvGrpSpPr>
          <p:grpSpPr>
            <a:xfrm>
              <a:off x="7727536" y="3494237"/>
              <a:ext cx="1960606" cy="1908378"/>
              <a:chOff x="1515762" y="2940908"/>
              <a:chExt cx="1960606" cy="1908378"/>
            </a:xfrm>
          </p:grpSpPr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D8B0AEFF-A0B5-4BB4-AA98-8EF05C9430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1166" y="2940908"/>
                <a:ext cx="0" cy="14917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79178B9F-155E-4B5D-92C8-447978091B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1166" y="4432685"/>
                <a:ext cx="154520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0EC602A0-BE6B-4A7E-B801-BB98D230A3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5762" y="4432685"/>
                <a:ext cx="415404" cy="4166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5F8B639-BF4E-429F-8AD4-D7905F7F1FAC}"/>
                  </a:ext>
                </a:extLst>
              </p:cNvPr>
              <p:cNvSpPr/>
              <p:nvPr/>
            </p:nvSpPr>
            <p:spPr>
              <a:xfrm>
                <a:off x="2218716" y="3510029"/>
                <a:ext cx="135748" cy="135748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2447B53D-1BAF-47B5-8513-99B647D85D54}"/>
                  </a:ext>
                </a:extLst>
              </p:cNvPr>
              <p:cNvSpPr/>
              <p:nvPr/>
            </p:nvSpPr>
            <p:spPr>
              <a:xfrm>
                <a:off x="2754693" y="3883648"/>
                <a:ext cx="135748" cy="135748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F819D61-0412-49DE-A40F-B01DCFE09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7417" y="3678196"/>
                <a:ext cx="306696" cy="191993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1F64238F-99A8-401B-9456-6F9A2222A4C1}"/>
                  </a:ext>
                </a:extLst>
              </p:cNvPr>
              <p:cNvSpPr/>
              <p:nvPr/>
            </p:nvSpPr>
            <p:spPr>
              <a:xfrm>
                <a:off x="3185342" y="3815774"/>
                <a:ext cx="135748" cy="1357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49679EDD-1A31-4795-AD17-D39BD42E48C8}"/>
                  </a:ext>
                </a:extLst>
              </p:cNvPr>
              <p:cNvSpPr/>
              <p:nvPr/>
            </p:nvSpPr>
            <p:spPr>
              <a:xfrm>
                <a:off x="2686820" y="4504786"/>
                <a:ext cx="135748" cy="1357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B33750C4-9AB4-409D-BAEB-61A68C936DD6}"/>
                  </a:ext>
                </a:extLst>
              </p:cNvPr>
              <p:cNvSpPr/>
              <p:nvPr/>
            </p:nvSpPr>
            <p:spPr>
              <a:xfrm>
                <a:off x="1666753" y="3645777"/>
                <a:ext cx="135748" cy="1357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6864CD8-0002-47D0-9CBD-4519E4F40F1D}"/>
                  </a:ext>
                </a:extLst>
              </p:cNvPr>
              <p:cNvSpPr/>
              <p:nvPr/>
            </p:nvSpPr>
            <p:spPr>
              <a:xfrm>
                <a:off x="2027114" y="3069335"/>
                <a:ext cx="135748" cy="1357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40CE5339-43DA-4D0B-A462-C19B355836A2}"/>
                  </a:ext>
                </a:extLst>
              </p:cNvPr>
              <p:cNvSpPr/>
              <p:nvPr/>
            </p:nvSpPr>
            <p:spPr>
              <a:xfrm>
                <a:off x="2090102" y="4167067"/>
                <a:ext cx="135748" cy="1357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600C078-42B9-41E0-9D9F-E268ED5A065C}"/>
                </a:ext>
              </a:extLst>
            </p:cNvPr>
            <p:cNvCxnSpPr/>
            <p:nvPr/>
          </p:nvCxnSpPr>
          <p:spPr>
            <a:xfrm>
              <a:off x="5502091" y="4451038"/>
              <a:ext cx="1205753" cy="0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467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74BAF-B4BC-43E6-9329-B116AAAE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TransE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BA6CFC-1ACF-420C-9692-7C7BFBA93590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Each entity is a point in the embedding space</a:t>
                </a:r>
              </a:p>
              <a:p>
                <a:r>
                  <a:rPr lang="en-US" altLang="zh-CN" dirty="0"/>
                  <a:t>Each relation is a translation from one entity to another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for observed triplets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Score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BA6CFC-1ACF-420C-9692-7C7BFBA93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64A69599-EABF-4FCB-8842-4569D9CA210A}"/>
              </a:ext>
            </a:extLst>
          </p:cNvPr>
          <p:cNvGrpSpPr/>
          <p:nvPr/>
        </p:nvGrpSpPr>
        <p:grpSpPr>
          <a:xfrm>
            <a:off x="9372409" y="3047105"/>
            <a:ext cx="1960606" cy="1908378"/>
            <a:chOff x="1515762" y="2940908"/>
            <a:chExt cx="1960606" cy="1908378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E4B59A6-89DD-4B7F-A4FE-9E3A0A095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1166" y="2940908"/>
              <a:ext cx="0" cy="14917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A50F800-6638-4810-8634-074D3DE292BA}"/>
                </a:ext>
              </a:extLst>
            </p:cNvPr>
            <p:cNvCxnSpPr>
              <a:cxnSpLocks/>
            </p:cNvCxnSpPr>
            <p:nvPr/>
          </p:nvCxnSpPr>
          <p:spPr>
            <a:xfrm>
              <a:off x="1931166" y="4432685"/>
              <a:ext cx="154520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AF5EA92-33FA-403B-ADB5-35049B7F5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5762" y="4432685"/>
              <a:ext cx="415404" cy="416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E9FB9A8-3B84-4E65-AC43-B817196D6D9A}"/>
                </a:ext>
              </a:extLst>
            </p:cNvPr>
            <p:cNvSpPr/>
            <p:nvPr/>
          </p:nvSpPr>
          <p:spPr>
            <a:xfrm>
              <a:off x="2218716" y="3510029"/>
              <a:ext cx="135748" cy="1357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786560C-EC3F-45BB-B5AA-B1326EABF18D}"/>
                </a:ext>
              </a:extLst>
            </p:cNvPr>
            <p:cNvSpPr/>
            <p:nvPr/>
          </p:nvSpPr>
          <p:spPr>
            <a:xfrm>
              <a:off x="2754693" y="3883648"/>
              <a:ext cx="135748" cy="1357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72BFBD1-7E77-4431-8EE1-02EE41C7E07D}"/>
                </a:ext>
              </a:extLst>
            </p:cNvPr>
            <p:cNvCxnSpPr>
              <a:cxnSpLocks/>
            </p:cNvCxnSpPr>
            <p:nvPr/>
          </p:nvCxnSpPr>
          <p:spPr>
            <a:xfrm>
              <a:off x="2417417" y="3678196"/>
              <a:ext cx="306696" cy="19199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C5F0AD4-A6D3-4F04-92AA-95ED9BF458F0}"/>
                </a:ext>
              </a:extLst>
            </p:cNvPr>
            <p:cNvSpPr/>
            <p:nvPr/>
          </p:nvSpPr>
          <p:spPr>
            <a:xfrm>
              <a:off x="3185342" y="3815774"/>
              <a:ext cx="135748" cy="1357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9FAAD30-3A22-4BC8-B3FF-84E6F07FFD87}"/>
                </a:ext>
              </a:extLst>
            </p:cNvPr>
            <p:cNvSpPr/>
            <p:nvPr/>
          </p:nvSpPr>
          <p:spPr>
            <a:xfrm>
              <a:off x="2686820" y="4504786"/>
              <a:ext cx="135748" cy="1357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82F4A3F-6D0A-4E1B-B9BE-F3D9E8DD7CED}"/>
                </a:ext>
              </a:extLst>
            </p:cNvPr>
            <p:cNvSpPr/>
            <p:nvPr/>
          </p:nvSpPr>
          <p:spPr>
            <a:xfrm>
              <a:off x="1666753" y="3645777"/>
              <a:ext cx="135748" cy="1357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B3CCDFD-B148-46AA-8D5B-B75BDE931319}"/>
                </a:ext>
              </a:extLst>
            </p:cNvPr>
            <p:cNvSpPr/>
            <p:nvPr/>
          </p:nvSpPr>
          <p:spPr>
            <a:xfrm>
              <a:off x="2027114" y="3069335"/>
              <a:ext cx="135748" cy="1357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8F56498-3D0A-4057-80A1-6F7B74072207}"/>
                </a:ext>
              </a:extLst>
            </p:cNvPr>
            <p:cNvSpPr/>
            <p:nvPr/>
          </p:nvSpPr>
          <p:spPr>
            <a:xfrm>
              <a:off x="2090102" y="4167067"/>
              <a:ext cx="135748" cy="1357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3B885F5-9087-4901-9E1A-5AFF66360030}"/>
              </a:ext>
            </a:extLst>
          </p:cNvPr>
          <p:cNvSpPr txBox="1"/>
          <p:nvPr/>
        </p:nvSpPr>
        <p:spPr>
          <a:xfrm>
            <a:off x="838200" y="6154065"/>
            <a:ext cx="1051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Antoine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Bordes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, et al. Translating embeddings for modeling multi-relational data.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NIPS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 2013.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8968CC9-3899-4364-9AED-6A641F01E39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Learning: Maximize a margin-based ranking criterion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For each positive triplet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/>
                  <a:t>, sample a corrupted triplet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Maximize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0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98968CC9-3899-4364-9AED-6A641F01E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043" t="-2381" r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ADA9CD6D-534F-4A5A-9D37-127A048F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TransE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5E1DFA-3ACD-45DD-9FC3-7C6415453115}"/>
              </a:ext>
            </a:extLst>
          </p:cNvPr>
          <p:cNvSpPr txBox="1"/>
          <p:nvPr/>
        </p:nvSpPr>
        <p:spPr>
          <a:xfrm>
            <a:off x="838200" y="6154065"/>
            <a:ext cx="1051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</a:rPr>
              <a:t>Antoine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Bordes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, et al. Translating embeddings for modeling multi-relational data.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NIPS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 2013.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6E5303-64A5-4FE0-BB9B-2106491C163B}"/>
              </a:ext>
            </a:extLst>
          </p:cNvPr>
          <p:cNvSpPr txBox="1"/>
          <p:nvPr/>
        </p:nvSpPr>
        <p:spPr>
          <a:xfrm>
            <a:off x="6661484" y="5065113"/>
            <a:ext cx="13154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1"/>
                </a:solidFill>
              </a:rPr>
              <a:t>margin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003CF75-EA07-4941-97FE-580F2A2994A3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319211" y="4768516"/>
            <a:ext cx="152400" cy="2965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4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43CB1-BBBC-4B40-8EF8-4DBD0D52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ComplEx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2F28EB-122A-4EB6-85DA-074AED18C24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Score functions over triplets = factorization of the adjacency matrix</a:t>
                </a:r>
              </a:p>
              <a:p>
                <a:pPr lvl="1"/>
                <a:r>
                  <a:rPr lang="en-US" altLang="zh-CN" sz="2800" dirty="0"/>
                  <a:t>Score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</a:p>
              <a:p>
                <a:pPr lvl="1"/>
                <a:r>
                  <a:rPr lang="en-US" altLang="zh-CN" sz="2800" dirty="0"/>
                  <a:t>Matrix factorization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altLang="zh-CN" sz="2800" b="1" dirty="0"/>
              </a:p>
              <a:p>
                <a:endParaRPr lang="en-US" altLang="zh-CN" dirty="0"/>
              </a:p>
              <a:p>
                <a:r>
                  <a:rPr lang="en-US" altLang="zh-CN" dirty="0"/>
                  <a:t>Recall the eigen decomposition of a real symmetric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r>
                  <a:rPr lang="en-US" altLang="zh-CN" dirty="0"/>
                  <a:t>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is not symmetric? e.g.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is “father of”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2F28EB-122A-4EB6-85DA-074AED18C2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129FBAD-76F0-46FB-8869-458313D5A2A8}"/>
              </a:ext>
            </a:extLst>
          </p:cNvPr>
          <p:cNvSpPr txBox="1"/>
          <p:nvPr/>
        </p:nvSpPr>
        <p:spPr>
          <a:xfrm>
            <a:off x="9435353" y="4123957"/>
            <a:ext cx="2142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</a:rPr>
              <a:t>Same as above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3BEF08-86E7-4E3B-9772-E4C5E64679B3}"/>
              </a:ext>
            </a:extLst>
          </p:cNvPr>
          <p:cNvSpPr txBox="1"/>
          <p:nvPr/>
        </p:nvSpPr>
        <p:spPr>
          <a:xfrm>
            <a:off x="838200" y="6154065"/>
            <a:ext cx="1051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</a:rPr>
              <a:t>Théo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Trouillon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, et al. Complex embeddings for simple link prediction.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ICML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2016.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99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26990ED-DAB7-4132-B770-ED9287A755A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is not symmetric?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Eigen decomposition in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complex space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Corresponding score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is a real matrix, we take the real part of the score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26990ED-DAB7-4132-B770-ED9287A75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9B3C72D-A2F0-4DA1-96ED-C7B0192A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ComplEx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2AE55B-0533-46A8-B2E2-10FE8156CD92}"/>
                  </a:ext>
                </a:extLst>
              </p:cNvPr>
              <p:cNvSpPr txBox="1"/>
              <p:nvPr/>
            </p:nvSpPr>
            <p:spPr>
              <a:xfrm>
                <a:off x="9578789" y="2101335"/>
                <a:ext cx="1887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sSup>
                        <m:sSupPr>
                          <m:ctrlPr>
                            <a:rPr lang="en-US" altLang="zh-CN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altLang="zh-CN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2AE55B-0533-46A8-B2E2-10FE8156C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789" y="2101335"/>
                <a:ext cx="188707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C118CBB-51D4-41B6-A5EC-2FB690022002}"/>
              </a:ext>
            </a:extLst>
          </p:cNvPr>
          <p:cNvSpPr txBox="1"/>
          <p:nvPr/>
        </p:nvSpPr>
        <p:spPr>
          <a:xfrm>
            <a:off x="838200" y="6154065"/>
            <a:ext cx="1051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</a:rPr>
              <a:t>Théo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Trouillon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, et al. Complex embeddings for simple link prediction.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ICML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2016.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6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14D01-0B83-498C-9DCB-D6A27ECA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RotatE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A219A2-B254-4C8D-91E9-7ECD54757005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Some common patterns behind relations</a:t>
                </a:r>
              </a:p>
              <a:p>
                <a:pPr lvl="1"/>
                <a:r>
                  <a:rPr lang="en-US" altLang="zh-CN" b="1" dirty="0"/>
                  <a:t>Symmetric/Antisymmetric</a:t>
                </a:r>
                <a:r>
                  <a:rPr lang="en-US" altLang="zh-CN" dirty="0"/>
                  <a:t>, e.g., marriage / filiation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b="1" dirty="0"/>
                  <a:t>Inverse</a:t>
                </a:r>
                <a:r>
                  <a:rPr lang="en-US" altLang="zh-CN" dirty="0"/>
                  <a:t>, e.g., husband &amp; wife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b="1" dirty="0"/>
                  <a:t>Composition</a:t>
                </a:r>
                <a:r>
                  <a:rPr lang="en-US" altLang="zh-CN" dirty="0"/>
                  <a:t>, e.g., my mother’s husband is my father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/>
                  <a:t>Question: What patterns can </a:t>
                </a:r>
                <a:r>
                  <a:rPr lang="en-US" altLang="zh-CN" sz="2800" dirty="0" err="1"/>
                  <a:t>TransE</a:t>
                </a:r>
                <a:r>
                  <a:rPr lang="en-US" altLang="zh-CN" sz="2800" dirty="0"/>
                  <a:t> model and infer?</a:t>
                </a:r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A219A2-B254-4C8D-91E9-7ECD54757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101" b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B6DD26C-4117-4EE1-8D78-6BA92B97EB69}"/>
              </a:ext>
            </a:extLst>
          </p:cNvPr>
          <p:cNvSpPr txBox="1"/>
          <p:nvPr/>
        </p:nvSpPr>
        <p:spPr>
          <a:xfrm>
            <a:off x="838200" y="6154065"/>
            <a:ext cx="1051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</a:rPr>
              <a:t>Zhiqing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Sun, et al.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RotatE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: Knowledge graph embedding by relational rotation in complex space.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ICLR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 2019.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157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22C61-6C9A-4E95-A46A-B5E1D85E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/>
              <a:t>RotatE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8B647E-B6A1-4846-858E-ECEA19CE7205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Represent entities as vectors in a complex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Define each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as an element-wise rotation from the head entity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/>
                  <a:t> to the tail entity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dirty="0"/>
                  <a:t> is the element-wise multiplication, i.e. for every dimension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Due to Euler’s formula,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can be rewritten as a phase angle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8B647E-B6A1-4846-858E-ECEA19CE7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E1D500D-53C7-4F25-908A-F049EEA46E48}"/>
              </a:ext>
            </a:extLst>
          </p:cNvPr>
          <p:cNvSpPr txBox="1"/>
          <p:nvPr/>
        </p:nvSpPr>
        <p:spPr>
          <a:xfrm>
            <a:off x="838200" y="6154065"/>
            <a:ext cx="1051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</a:rPr>
              <a:t>Zhiqing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 Sun, et al. </a:t>
            </a:r>
            <a:r>
              <a:rPr lang="en-US" altLang="zh-CN" b="0" i="0" dirty="0" err="1">
                <a:solidFill>
                  <a:srgbClr val="222222"/>
                </a:solidFill>
                <a:effectLst/>
              </a:rPr>
              <a:t>RotatE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: Knowledge graph embedding by relational rotation in complex space. </a:t>
            </a:r>
            <a:r>
              <a:rPr lang="en-US" altLang="zh-CN" b="0" i="1" dirty="0">
                <a:solidFill>
                  <a:srgbClr val="222222"/>
                </a:solidFill>
                <a:effectLst/>
              </a:rPr>
              <a:t>ICLR</a:t>
            </a:r>
            <a:r>
              <a:rPr lang="en-US" altLang="zh-CN" b="0" i="0" dirty="0">
                <a:solidFill>
                  <a:srgbClr val="222222"/>
                </a:solidFill>
                <a:effectLst/>
              </a:rPr>
              <a:t> 2019.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05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</Words>
  <Application>Microsoft Macintosh PowerPoint</Application>
  <PresentationFormat>Widescreen</PresentationFormat>
  <Paragraphs>185</Paragraphs>
  <Slides>23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 Theme</vt:lpstr>
      <vt:lpstr>BMP 图像</vt:lpstr>
      <vt:lpstr>Reasoning on Knowledge Graphs: Symbolic or Neural?</vt:lpstr>
      <vt:lpstr>Roadmap</vt:lpstr>
      <vt:lpstr>Neural Methods</vt:lpstr>
      <vt:lpstr>TransE</vt:lpstr>
      <vt:lpstr>TransE</vt:lpstr>
      <vt:lpstr>ComplEx</vt:lpstr>
      <vt:lpstr>ComplEx</vt:lpstr>
      <vt:lpstr>RotatE</vt:lpstr>
      <vt:lpstr>RotatE</vt:lpstr>
      <vt:lpstr>RotatE</vt:lpstr>
      <vt:lpstr>Model the Relation Patterns with RotatE</vt:lpstr>
      <vt:lpstr>Model the Relation Patterns with RotatE</vt:lpstr>
      <vt:lpstr>Relation Patterns in Previous Methods </vt:lpstr>
      <vt:lpstr>QuatE</vt:lpstr>
      <vt:lpstr>QuatE</vt:lpstr>
      <vt:lpstr>Neural Methods</vt:lpstr>
      <vt:lpstr>RGCN</vt:lpstr>
      <vt:lpstr>GraIL</vt:lpstr>
      <vt:lpstr>Benchmark Datasets</vt:lpstr>
      <vt:lpstr>Evaluation</vt:lpstr>
      <vt:lpstr>Benchmark Results</vt:lpstr>
      <vt:lpstr>Large-Scale Datasets </vt:lpstr>
      <vt:lpstr>Open Source Packages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Reasoning on Knowledge Graphs: Symbolic or Neural?</dc:title>
  <dc:creator>瞿 锰</dc:creator>
  <cp:lastModifiedBy>瞿 锰</cp:lastModifiedBy>
  <cp:revision>1</cp:revision>
  <dcterms:created xsi:type="dcterms:W3CDTF">2022-02-22T21:36:05Z</dcterms:created>
  <dcterms:modified xsi:type="dcterms:W3CDTF">2022-02-22T21:36:28Z</dcterms:modified>
</cp:coreProperties>
</file>