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849" r:id="rId3"/>
    <p:sldId id="754" r:id="rId4"/>
    <p:sldId id="399" r:id="rId5"/>
    <p:sldId id="756" r:id="rId6"/>
    <p:sldId id="875" r:id="rId7"/>
    <p:sldId id="794" r:id="rId8"/>
    <p:sldId id="796" r:id="rId9"/>
    <p:sldId id="760" r:id="rId10"/>
    <p:sldId id="759" r:id="rId11"/>
    <p:sldId id="757" r:id="rId12"/>
    <p:sldId id="758" r:id="rId13"/>
    <p:sldId id="850" r:id="rId14"/>
    <p:sldId id="851" r:id="rId1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55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A0288-A8E5-D548-9141-126825578BD7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B6386-C74F-4B40-9616-4DE4298FD0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350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9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2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46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23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96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3470-C224-3A48-9F1A-A0487E96D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52ABF-ADEA-B444-9049-907FCF613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3D42E-27F2-E246-B60F-511A7C74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27BC-9138-854E-9478-D9BB3EE811EF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B7D8-565D-7044-AF72-F5046377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D9E1-5E8B-8F4C-ABF0-B53D4831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58-0A47-7149-A8EE-2FF5BC8E16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349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B90E-D322-3643-9FEE-BCB6667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AF54C-075B-9B4F-9773-1BC8738D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D023-456A-7142-9187-43EDF167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27BC-9138-854E-9478-D9BB3EE811EF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C143-AB09-5640-9F63-79FE725F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D35C-637C-FF4D-B1A7-7CCC61A3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58-0A47-7149-A8EE-2FF5BC8E16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41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C5B0B-2AED-294B-AC64-F804CA324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8914B-3A45-6F44-9B81-1DC33EB0C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D96EB-399E-FB4F-801D-520C5828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27BC-9138-854E-9478-D9BB3EE811EF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35EA-B155-9B46-B3E9-DE4B0270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B12A5-2D2A-9E4F-AA74-65F4C644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58-0A47-7149-A8EE-2FF5BC8E16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00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F21D-0D65-7642-ACEE-0A2A5FA0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D04D-1472-D541-B4B2-2D58FB0F3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C4B03-AD4C-754E-9CDB-1D6E8747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27BC-9138-854E-9478-D9BB3EE811EF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5D950-E95F-1046-83D1-CB959A53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183F-41B8-1442-A7A2-C8F1DF61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58-0A47-7149-A8EE-2FF5BC8E16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128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AA52-636D-A846-9E16-EDBA5E5E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F4289-CDE5-7D40-ADAB-036861A43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8C1EF-A8C8-1541-9647-C5D19920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27BC-9138-854E-9478-D9BB3EE811EF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CCFBD-B505-F446-8A2E-F5A46BA3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5516-48EB-3644-A6F4-65E8BAA0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58-0A47-7149-A8EE-2FF5BC8E16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092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703F-79AE-254D-A7D6-8E9E408A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1898-F578-6143-82F7-43A234F3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59DFC-4E17-A549-97CD-9B231DC5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54646-9115-F546-AEBF-7F343E41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27BC-9138-854E-9478-D9BB3EE811EF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B8E11-BA8A-4942-88C5-B1E82143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414CD-3108-7D4D-B4CC-3FBF96BC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58-0A47-7149-A8EE-2FF5BC8E16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98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B797-E832-4347-8DAB-3F7F37AE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D76E4-A71B-3248-B889-93C2C8BB6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A2FCE-E1C1-A748-AD5A-3FA07283C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30D81-96CA-3E46-B20F-7AA02DDA6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99C2A-2A3B-3C48-9237-DB5A2B5B9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84BC7-416D-704B-B821-1E254069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27BC-9138-854E-9478-D9BB3EE811EF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FD50A-25D8-5140-ABA1-739F9AF7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9EE04-DAB0-8248-9AA9-A1A22C39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58-0A47-7149-A8EE-2FF5BC8E16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450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7378-710D-A441-9E7D-483DC395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F0123-B617-9743-94A3-36715D4C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27BC-9138-854E-9478-D9BB3EE811EF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10892-A4C8-D044-BCC3-2C5BCA29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4D5D3-B9D6-8C45-BFFF-16655583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58-0A47-7149-A8EE-2FF5BC8E16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73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5D3EC-DD1F-974B-B9F4-48CBC088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27BC-9138-854E-9478-D9BB3EE811EF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AB0DD-6476-0E42-AEBC-B33D5436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61194-F7F7-0C4F-92DD-B3A783DB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58-0A47-7149-A8EE-2FF5BC8E16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368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53D4-1720-F14E-8EFA-B020EF49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AD32-2FF3-5E42-A136-EB58A982F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4AA87-E002-4041-BDDC-D269EE042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E068C-9FB0-4442-9B4A-EF9D5A7C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27BC-9138-854E-9478-D9BB3EE811EF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D894C-C5EB-7D40-B0F9-E9422801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8FA1D-4B78-B44C-A0C4-46B953FD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58-0A47-7149-A8EE-2FF5BC8E16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803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43F8-1950-DE45-A151-BAF378FD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D1BFA-88BE-9A4C-BACE-0DA6C8B7A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A70F5-9FE8-094F-95D9-5D503632B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7FF7C-C21B-AD40-8878-E046B68F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27BC-9138-854E-9478-D9BB3EE811EF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51404-6A82-2449-9B4F-2E857E64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467AA-9A8A-514E-ABED-71DD4D8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58-0A47-7149-A8EE-2FF5BC8E16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109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9C4E2-6C71-624C-B6C8-C88ACFF1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310F0-4C74-A34C-A4E1-6AF2E6666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1C9B-9B2B-0643-B8B9-68751EFD7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727BC-9138-854E-9478-D9BB3EE811EF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1192-CFCD-6D43-A270-3E7A276EB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A88F-2F47-354A-AD33-B5DA5D0F3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AE58-0A47-7149-A8EE-2FF5BC8E16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424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6.emf"/><Relationship Id="rId9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D9AC-0A48-5C41-84B3-605D2ED01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193" y="494241"/>
            <a:ext cx="11141614" cy="1653837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Reasoning on Knowledge Graphs: Symbolic or Neural?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7F857-EA1C-A54A-AEA4-25926C54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423" y="2508599"/>
            <a:ext cx="9358809" cy="2412845"/>
          </a:xfrm>
        </p:spPr>
        <p:txBody>
          <a:bodyPr>
            <a:normAutofit/>
          </a:bodyPr>
          <a:lstStyle/>
          <a:p>
            <a:r>
              <a:rPr lang="en-US" altLang="zh-Han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 Qu</a:t>
            </a:r>
            <a:r>
              <a:rPr lang="en-US" altLang="zh-Han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an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Han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Zhaocheng</a:t>
            </a:r>
            <a:r>
              <a:rPr lang="en-US" altLang="zh-Han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</a:t>
            </a:r>
            <a:r>
              <a:rPr lang="en-US" altLang="zh-Han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an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Jian Tang</a:t>
            </a:r>
            <a:r>
              <a:rPr lang="en-US" altLang="zh-Han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1,3,4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Mila-Quebec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Montreal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 AI Chair</a:t>
            </a:r>
            <a:r>
              <a:rPr lang="en-US" altLang="zh-Han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Montreal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 23, 2022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D93B392-D06E-4C6B-81F4-512CE1B40C14}"/>
              </a:ext>
            </a:extLst>
          </p:cNvPr>
          <p:cNvGrpSpPr/>
          <p:nvPr/>
        </p:nvGrpSpPr>
        <p:grpSpPr>
          <a:xfrm>
            <a:off x="2266981" y="5062354"/>
            <a:ext cx="7658037" cy="1380590"/>
            <a:chOff x="2146046" y="4675022"/>
            <a:chExt cx="7658037" cy="1380590"/>
          </a:xfrm>
        </p:grpSpPr>
        <p:pic>
          <p:nvPicPr>
            <p:cNvPr id="12" name="图片 11" descr="形状&#10;&#10;描述已自动生成">
              <a:extLst>
                <a:ext uri="{FF2B5EF4-FFF2-40B4-BE49-F238E27FC236}">
                  <a16:creationId xmlns:a16="http://schemas.microsoft.com/office/drawing/2014/main" id="{B5D5C59C-EFE7-42C5-8CD1-A36951B9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046" y="4675022"/>
              <a:ext cx="2749708" cy="1380590"/>
            </a:xfrm>
            <a:prstGeom prst="rect">
              <a:avLst/>
            </a:prstGeom>
          </p:spPr>
        </p:pic>
        <p:pic>
          <p:nvPicPr>
            <p:cNvPr id="13" name="图片 12" descr="文本&#10;&#10;低可信度描述已自动生成">
              <a:extLst>
                <a:ext uri="{FF2B5EF4-FFF2-40B4-BE49-F238E27FC236}">
                  <a16:creationId xmlns:a16="http://schemas.microsoft.com/office/drawing/2014/main" id="{61D95034-F6CB-4693-BFBB-0A38E1E8B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1341" y="4866553"/>
              <a:ext cx="2608594" cy="997525"/>
            </a:xfrm>
            <a:prstGeom prst="rect">
              <a:avLst/>
            </a:prstGeom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6593253B-C903-4CF7-A0F5-439568ED8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5666"/>
            <a:stretch/>
          </p:blipFill>
          <p:spPr>
            <a:xfrm>
              <a:off x="7934804" y="4764032"/>
              <a:ext cx="1869279" cy="1202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763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70DD-06C7-F144-B635-8FF9C5A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Markov Logic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8391A-0CEF-8044-B184-63766C46F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N" dirty="0"/>
                  <a:t>Example:</a:t>
                </a:r>
              </a:p>
              <a:p>
                <a:pPr lvl="1"/>
                <a:r>
                  <a:rPr lang="en-CN" dirty="0"/>
                  <a:t>Rules:</a:t>
                </a:r>
              </a:p>
              <a:p>
                <a:pPr lvl="2"/>
                <a:r>
                  <a:rPr lang="en-US" dirty="0"/>
                  <a:t>R1: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𝑁𝑎𝑡𝑖𝑜𝑛𝑎𝑙𝑖𝑡𝑦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R2: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𝑁𝑎𝑡𝑖𝑜𝑛𝑎𝑙𝑖𝑡𝑦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𝑃𝑜𝑙𝑖𝑡𝑖𝑐𝑖𝑎𝑛𝑂𝑓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R3: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N" i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𝑁𝑎𝑡𝑖𝑜𝑛𝑎𝑙𝑖𝑡𝑦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𝐵𝑜𝑟𝑛𝐼𝑛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𝐶𝑖𝑡𝑦𝑂𝑓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CN" dirty="0"/>
              </a:p>
              <a:p>
                <a:pPr lvl="1"/>
                <a:r>
                  <a:rPr lang="en-CN" dirty="0"/>
                  <a:t>All obtained facts and the graph structure:</a:t>
                </a:r>
              </a:p>
              <a:p>
                <a:pPr marL="457200" lvl="1" indent="0">
                  <a:buNone/>
                </a:pPr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8391A-0CEF-8044-B184-63766C46F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EACF5CF-8163-4D4C-A702-536C59335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44" y="4028541"/>
            <a:ext cx="6436559" cy="2097709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48DC85C-E9EB-4CEF-AB6F-BED1FA98A2EC}"/>
              </a:ext>
            </a:extLst>
          </p:cNvPr>
          <p:cNvGrpSpPr/>
          <p:nvPr/>
        </p:nvGrpSpPr>
        <p:grpSpPr>
          <a:xfrm>
            <a:off x="7459564" y="3844859"/>
            <a:ext cx="4476354" cy="2463350"/>
            <a:chOff x="7490940" y="4214191"/>
            <a:chExt cx="4476354" cy="2463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466865-8E39-F544-856E-86E1E5A25664}"/>
                    </a:ext>
                  </a:extLst>
                </p:cNvPr>
                <p:cNvSpPr txBox="1"/>
                <p:nvPr/>
              </p:nvSpPr>
              <p:spPr>
                <a:xfrm>
                  <a:off x="7884695" y="4214191"/>
                  <a:ext cx="3715761" cy="7364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>
                                                <a:latin typeface="Cambria Math" panose="02040503050406030204" pitchFamily="18" charset="0"/>
                                              </a:rPr>
                                              <m:t>𝐯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>
                                                <a:latin typeface="Cambria Math" panose="02040503050406030204" pitchFamily="18" charset="0"/>
                                              </a:rPr>
                                              <m:t>𝐯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466865-8E39-F544-856E-86E1E5A25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4695" y="4214191"/>
                  <a:ext cx="3715761" cy="736484"/>
                </a:xfrm>
                <a:prstGeom prst="rect">
                  <a:avLst/>
                </a:prstGeom>
                <a:blipFill>
                  <a:blip r:embed="rId5"/>
                  <a:stretch>
                    <a:fillRect b="-206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45B883-62E5-3B42-8F49-EB3AC58BD066}"/>
                    </a:ext>
                  </a:extLst>
                </p:cNvPr>
                <p:cNvSpPr txBox="1"/>
                <p:nvPr/>
              </p:nvSpPr>
              <p:spPr>
                <a:xfrm>
                  <a:off x="8760038" y="5095899"/>
                  <a:ext cx="19381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0432FF"/>
                      </a:solidFill>
                    </a:rPr>
                    <a:t>: Observed facts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45B883-62E5-3B42-8F49-EB3AC58BD0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038" y="5095899"/>
                  <a:ext cx="193815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r="-188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7296AC-4E6B-7E40-A129-5DE979D1F15F}"/>
                    </a:ext>
                  </a:extLst>
                </p:cNvPr>
                <p:cNvSpPr txBox="1"/>
                <p:nvPr/>
              </p:nvSpPr>
              <p:spPr>
                <a:xfrm>
                  <a:off x="7490940" y="5438299"/>
                  <a:ext cx="4476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0432FF"/>
                      </a:solidFill>
                    </a:rPr>
                    <a:t>: Hidden facts inferred by forward chaining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7296AC-4E6B-7E40-A129-5DE979D1F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0940" y="5438299"/>
                  <a:ext cx="447635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r="-409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63E933C-F089-A94D-8C74-BA4517163E9B}"/>
                    </a:ext>
                  </a:extLst>
                </p:cNvPr>
                <p:cNvSpPr txBox="1"/>
                <p:nvPr/>
              </p:nvSpPr>
              <p:spPr>
                <a:xfrm>
                  <a:off x="8724902" y="5866777"/>
                  <a:ext cx="2008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0432FF"/>
                      </a:solidFill>
                    </a:rPr>
                    <a:t>: Weight of rule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endParaRPr 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63E933C-F089-A94D-8C74-BA4517163E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902" y="5866777"/>
                  <a:ext cx="200843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A47BF6C-B021-B740-A2FC-E48740837FAC}"/>
                    </a:ext>
                  </a:extLst>
                </p:cNvPr>
                <p:cNvSpPr txBox="1"/>
                <p:nvPr/>
              </p:nvSpPr>
              <p:spPr>
                <a:xfrm>
                  <a:off x="8101530" y="6308209"/>
                  <a:ext cx="3255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0432FF"/>
                      </a:solidFill>
                    </a:rPr>
                    <a:t>: Number of times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en-US" dirty="0">
                      <a:solidFill>
                        <a:srgbClr val="0432FF"/>
                      </a:solidFill>
                    </a:rPr>
                    <a:t> is satisfied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A47BF6C-B021-B740-A2FC-E48740837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530" y="6308209"/>
                  <a:ext cx="3255186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1311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D9125E6-3C3F-439E-89EC-58B8F2FE83C9}"/>
              </a:ext>
            </a:extLst>
          </p:cNvPr>
          <p:cNvSpPr txBox="1"/>
          <p:nvPr/>
        </p:nvSpPr>
        <p:spPr>
          <a:xfrm>
            <a:off x="838200" y="6289558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Matthew Richardson, and Pedro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Domingos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. Markov logic networks.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ML</a:t>
            </a:r>
            <a:r>
              <a:rPr lang="en-US" altLang="zh-CN" b="0" dirty="0">
                <a:solidFill>
                  <a:srgbClr val="222222"/>
                </a:solidFill>
                <a:effectLst/>
              </a:rPr>
              <a:t> 2006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.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103880-62A9-4610-9672-1D71CC748094}"/>
              </a:ext>
            </a:extLst>
          </p:cNvPr>
          <p:cNvSpPr txBox="1"/>
          <p:nvPr/>
        </p:nvSpPr>
        <p:spPr>
          <a:xfrm>
            <a:off x="8693526" y="2594710"/>
            <a:ext cx="1456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weight 0.2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84DE74E-5DD8-4735-91B0-3812BA1258ED}"/>
              </a:ext>
            </a:extLst>
          </p:cNvPr>
          <p:cNvSpPr txBox="1"/>
          <p:nvPr/>
        </p:nvSpPr>
        <p:spPr>
          <a:xfrm>
            <a:off x="8693525" y="2962822"/>
            <a:ext cx="1456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weight 2.6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664C785-81A1-4C1A-9A84-476B78FC1902}"/>
              </a:ext>
            </a:extLst>
          </p:cNvPr>
          <p:cNvSpPr txBox="1"/>
          <p:nvPr/>
        </p:nvSpPr>
        <p:spPr>
          <a:xfrm>
            <a:off x="8704012" y="3309812"/>
            <a:ext cx="1456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weight 1.5</a:t>
            </a:r>
          </a:p>
        </p:txBody>
      </p:sp>
    </p:spTree>
    <p:extLst>
      <p:ext uri="{BB962C8B-B14F-4D97-AF65-F5344CB8AC3E}">
        <p14:creationId xmlns:p14="http://schemas.microsoft.com/office/powerpoint/2010/main" val="115589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E5D2-3687-E747-9BEF-203B816B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Stochastic Logic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04F5-CFB2-7743-A098-95D23091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Associate a </a:t>
            </a:r>
            <a:r>
              <a:rPr lang="en-CN" b="1" dirty="0">
                <a:solidFill>
                  <a:srgbClr val="0000FF"/>
                </a:solidFill>
              </a:rPr>
              <a:t>scalar weight</a:t>
            </a:r>
            <a:r>
              <a:rPr lang="en-CN" dirty="0"/>
              <a:t> to each logic rule</a:t>
            </a:r>
          </a:p>
          <a:p>
            <a:endParaRPr lang="en-CN" dirty="0"/>
          </a:p>
          <a:p>
            <a:r>
              <a:rPr lang="en-CN" dirty="0"/>
              <a:t>For each query, use the given </a:t>
            </a:r>
            <a:r>
              <a:rPr lang="en-CN" b="1" dirty="0">
                <a:solidFill>
                  <a:srgbClr val="0000FF"/>
                </a:solidFill>
              </a:rPr>
              <a:t>logic rules</a:t>
            </a:r>
            <a:r>
              <a:rPr lang="en-CN" dirty="0"/>
              <a:t> and </a:t>
            </a:r>
            <a:r>
              <a:rPr lang="en-CN" b="1" dirty="0">
                <a:solidFill>
                  <a:srgbClr val="0000FF"/>
                </a:solidFill>
              </a:rPr>
              <a:t>backward chaining</a:t>
            </a:r>
            <a:r>
              <a:rPr lang="en-CN" dirty="0"/>
              <a:t> algoritm to build a </a:t>
            </a:r>
            <a:r>
              <a:rPr lang="en-CN" b="1" dirty="0">
                <a:solidFill>
                  <a:srgbClr val="0000FF"/>
                </a:solidFill>
              </a:rPr>
              <a:t>search tree</a:t>
            </a:r>
            <a:r>
              <a:rPr lang="en-CN" dirty="0"/>
              <a:t>.</a:t>
            </a:r>
          </a:p>
          <a:p>
            <a:endParaRPr lang="en-CN" dirty="0"/>
          </a:p>
          <a:p>
            <a:r>
              <a:rPr lang="en-CN" dirty="0"/>
              <a:t>Infer the answer according to </a:t>
            </a:r>
            <a:r>
              <a:rPr lang="en-CN" b="1" dirty="0">
                <a:solidFill>
                  <a:srgbClr val="0000FF"/>
                </a:solidFill>
              </a:rPr>
              <a:t>rule weights</a:t>
            </a:r>
            <a:r>
              <a:rPr lang="en-CN" dirty="0"/>
              <a:t> and </a:t>
            </a:r>
            <a:r>
              <a:rPr lang="en-CN" b="1" dirty="0">
                <a:solidFill>
                  <a:srgbClr val="0000FF"/>
                </a:solidFill>
              </a:rPr>
              <a:t>tree structure</a:t>
            </a:r>
          </a:p>
          <a:p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B4792-BD06-4BC9-9674-1D0E401BDB92}"/>
              </a:ext>
            </a:extLst>
          </p:cNvPr>
          <p:cNvSpPr txBox="1"/>
          <p:nvPr/>
        </p:nvSpPr>
        <p:spPr>
          <a:xfrm>
            <a:off x="838200" y="6031210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James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Cussens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. Parameter estimation in stochastic logic programs. </a:t>
            </a:r>
            <a:r>
              <a:rPr lang="en-US" altLang="zh-CN" i="1" dirty="0">
                <a:solidFill>
                  <a:srgbClr val="222222"/>
                </a:solidFill>
              </a:rPr>
              <a:t>ML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 2001.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74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E5D2-3687-E747-9BEF-203B816B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Stochastic Logic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A04F5-CFB2-7743-A098-95D23091C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N" dirty="0"/>
                  <a:t>Example:</a:t>
                </a:r>
                <a:endParaRPr lang="en-CN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CN" dirty="0"/>
                  <a:t>Rules:</a:t>
                </a:r>
              </a:p>
              <a:p>
                <a:pPr lvl="2"/>
                <a:r>
                  <a:rPr lang="en-US" dirty="0"/>
                  <a:t>R1: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𝑁𝑎𝑡𝑖𝑜𝑛𝑎𝑙𝑖𝑡𝑦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𝐵𝑜𝑟𝑛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CN" i="1" dirty="0"/>
              </a:p>
              <a:p>
                <a:pPr lvl="2"/>
                <a:r>
                  <a:rPr lang="en-US" dirty="0"/>
                  <a:t>R2: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N" i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𝑜𝑟𝑛𝐼𝑛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𝐿𝑖𝑣𝑒𝐼𝑛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R3: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N" i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𝐵𝑜𝑟𝑛𝐼𝑛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𝐺𝑟𝑒𝑤𝑈𝑝𝐼𝑛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CN" i="1" dirty="0"/>
              </a:p>
              <a:p>
                <a:pPr lvl="2"/>
                <a:endParaRPr lang="en-CN" dirty="0"/>
              </a:p>
              <a:p>
                <a:pPr lvl="2"/>
                <a:endParaRPr lang="en-CN" dirty="0"/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A04F5-CFB2-7743-A098-95D23091C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6C1513BE-4F56-4B4E-B739-ECCA40B0F412}"/>
              </a:ext>
            </a:extLst>
          </p:cNvPr>
          <p:cNvGrpSpPr/>
          <p:nvPr/>
        </p:nvGrpSpPr>
        <p:grpSpPr>
          <a:xfrm>
            <a:off x="604048" y="3776045"/>
            <a:ext cx="11520717" cy="2609909"/>
            <a:chOff x="604048" y="3776045"/>
            <a:chExt cx="11520717" cy="2609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D7381CC-65EA-744F-A593-2AD5FE451BFB}"/>
                    </a:ext>
                  </a:extLst>
                </p:cNvPr>
                <p:cNvSpPr txBox="1"/>
                <p:nvPr/>
              </p:nvSpPr>
              <p:spPr>
                <a:xfrm>
                  <a:off x="604048" y="4763387"/>
                  <a:ext cx="228004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Query: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𝑁𝑎𝑡𝑖𝑜𝑛𝑎𝑙𝑖𝑡𝑦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𝐵𝑜𝑏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oMath>
                    </m:oMathPara>
                  </a14:m>
                  <a:endParaRPr lang="en-CN" i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D7381CC-65EA-744F-A593-2AD5FE451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48" y="4763387"/>
                  <a:ext cx="2280048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4717" b="-84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4DF1D3B-CBF0-8045-B056-A4E5EB16113B}"/>
                    </a:ext>
                  </a:extLst>
                </p:cNvPr>
                <p:cNvSpPr txBox="1"/>
                <p:nvPr/>
              </p:nvSpPr>
              <p:spPr>
                <a:xfrm>
                  <a:off x="3408320" y="4899586"/>
                  <a:ext cx="1805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𝐵𝑜𝑟𝑛𝐼𝑛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𝐵𝑜𝑏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oMath>
                    </m:oMathPara>
                  </a14:m>
                  <a:endParaRPr lang="en-CN" i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4DF1D3B-CBF0-8045-B056-A4E5EB16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320" y="4899586"/>
                  <a:ext cx="180555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7ED6101-1388-424A-9EA0-CDC9E2E9D086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884096" y="5084252"/>
              <a:ext cx="524224" cy="23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0EEAE0-1FF9-F34D-B2C7-35D4EB1995D8}"/>
                </a:ext>
              </a:extLst>
            </p:cNvPr>
            <p:cNvSpPr txBox="1"/>
            <p:nvPr/>
          </p:nvSpPr>
          <p:spPr>
            <a:xfrm>
              <a:off x="2699419" y="476993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Apply R1</a:t>
              </a:r>
              <a:endParaRPr lang="en-CN" sz="14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27717C-40C2-A94B-ADE0-628B7E154C50}"/>
                    </a:ext>
                  </a:extLst>
                </p:cNvPr>
                <p:cNvSpPr txBox="1"/>
                <p:nvPr/>
              </p:nvSpPr>
              <p:spPr>
                <a:xfrm>
                  <a:off x="6102910" y="4400127"/>
                  <a:ext cx="1723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𝐿𝑖𝑣𝑒𝐼𝑛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𝐵𝑜𝑏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oMath>
                    </m:oMathPara>
                  </a14:m>
                  <a:endParaRPr lang="en-CN" i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27717C-40C2-A94B-ADE0-628B7E154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910" y="4400127"/>
                  <a:ext cx="1723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B81879E-F97C-3D4C-B2CB-886BFB3A6118}"/>
                    </a:ext>
                  </a:extLst>
                </p:cNvPr>
                <p:cNvSpPr txBox="1"/>
                <p:nvPr/>
              </p:nvSpPr>
              <p:spPr>
                <a:xfrm>
                  <a:off x="6102910" y="5466652"/>
                  <a:ext cx="2103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𝐺𝑟𝑒𝑤𝑈𝑝𝐼𝑛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𝐵𝑜𝑏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oMath>
                    </m:oMathPara>
                  </a14:m>
                  <a:endParaRPr lang="en-CN" i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B81879E-F97C-3D4C-B2CB-886BFB3A6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910" y="5466652"/>
                  <a:ext cx="210371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B9C87D6-2808-7B41-A2CF-06F60DFCA98A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5213878" y="4584793"/>
              <a:ext cx="889032" cy="4994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C4CC6D-0727-9448-B51E-AFF08B37512B}"/>
                </a:ext>
              </a:extLst>
            </p:cNvPr>
            <p:cNvSpPr txBox="1"/>
            <p:nvPr/>
          </p:nvSpPr>
          <p:spPr>
            <a:xfrm>
              <a:off x="5147428" y="4342079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Apply R2</a:t>
              </a:r>
              <a:endParaRPr lang="en-CN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084B46-A23D-E54B-B18C-2B855797484A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5213878" y="5084252"/>
              <a:ext cx="889032" cy="567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19ADC-E639-7A4B-8573-572C05824790}"/>
                </a:ext>
              </a:extLst>
            </p:cNvPr>
            <p:cNvSpPr txBox="1"/>
            <p:nvPr/>
          </p:nvSpPr>
          <p:spPr>
            <a:xfrm>
              <a:off x="5147429" y="5453584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Apply R3</a:t>
              </a:r>
              <a:endParaRPr lang="en-CN" sz="14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412E0AE-3728-C046-A593-08FE12A8CF80}"/>
                    </a:ext>
                  </a:extLst>
                </p:cNvPr>
                <p:cNvSpPr txBox="1"/>
                <p:nvPr/>
              </p:nvSpPr>
              <p:spPr>
                <a:xfrm>
                  <a:off x="7036672" y="4412156"/>
                  <a:ext cx="32304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N" i="1" dirty="0" smtClean="0">
                            <a:latin typeface="Cambria Math" panose="02040503050406030204" pitchFamily="18" charset="0"/>
                          </a:rPr>
                          <m:t>𝐶𝑎𝑛𝑎𝑑𝑎</m:t>
                        </m:r>
                      </m:oMath>
                    </m:oMathPara>
                  </a14:m>
                  <a:endParaRPr lang="en-US" b="0" i="0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Score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=2.4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412E0AE-3728-C046-A593-08FE12A8CF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672" y="4412156"/>
                  <a:ext cx="3230400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9D85551-E91F-144E-A67A-302DFF67C213}"/>
                    </a:ext>
                  </a:extLst>
                </p:cNvPr>
                <p:cNvSpPr txBox="1"/>
                <p:nvPr/>
              </p:nvSpPr>
              <p:spPr>
                <a:xfrm>
                  <a:off x="7227933" y="5462624"/>
                  <a:ext cx="324640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N" i="1" dirty="0" smtClean="0">
                            <a:latin typeface="Cambria Math" panose="02040503050406030204" pitchFamily="18" charset="0"/>
                          </a:rPr>
                          <m:t>𝑈𝑆𝐴</m:t>
                        </m:r>
                      </m:oMath>
                    </m:oMathPara>
                  </a14:m>
                  <a:endParaRPr lang="en-CN" i="1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Score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wt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wt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=3.6</m:t>
                        </m:r>
                      </m:oMath>
                    </m:oMathPara>
                  </a14:m>
                  <a:endParaRPr lang="en-CN" dirty="0"/>
                </a:p>
                <a:p>
                  <a:endParaRPr lang="en-C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9D85551-E91F-144E-A67A-302DFF67C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933" y="5462624"/>
                  <a:ext cx="3246402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586BFC-C606-854D-A536-0DBC0F77654C}"/>
                </a:ext>
              </a:extLst>
            </p:cNvPr>
            <p:cNvCxnSpPr>
              <a:cxnSpLocks/>
            </p:cNvCxnSpPr>
            <p:nvPr/>
          </p:nvCxnSpPr>
          <p:spPr>
            <a:xfrm>
              <a:off x="7742467" y="4613881"/>
              <a:ext cx="38219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B1496D-CD84-2543-B2A6-B42656E8C1F8}"/>
                </a:ext>
              </a:extLst>
            </p:cNvPr>
            <p:cNvCxnSpPr>
              <a:cxnSpLocks/>
            </p:cNvCxnSpPr>
            <p:nvPr/>
          </p:nvCxnSpPr>
          <p:spPr>
            <a:xfrm>
              <a:off x="8124657" y="5627046"/>
              <a:ext cx="38219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23A9162-8A54-8242-9958-E1F41E593A34}"/>
                    </a:ext>
                  </a:extLst>
                </p:cNvPr>
                <p:cNvSpPr txBox="1"/>
                <p:nvPr/>
              </p:nvSpPr>
              <p:spPr>
                <a:xfrm>
                  <a:off x="10560690" y="4444604"/>
                  <a:ext cx="10039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=0.33</m:t>
                        </m:r>
                      </m:oMath>
                    </m:oMathPara>
                  </a14:m>
                  <a:endParaRPr lang="en-CN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23A9162-8A54-8242-9958-E1F41E593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0690" y="4444604"/>
                  <a:ext cx="1003993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9DB16-7E6A-8746-B934-FD90B6DD9CD1}"/>
                    </a:ext>
                  </a:extLst>
                </p:cNvPr>
                <p:cNvSpPr txBox="1"/>
                <p:nvPr/>
              </p:nvSpPr>
              <p:spPr>
                <a:xfrm>
                  <a:off x="10566387" y="5472514"/>
                  <a:ext cx="10039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=0.67</m:t>
                        </m:r>
                      </m:oMath>
                    </m:oMathPara>
                  </a14:m>
                  <a:endParaRPr lang="en-CN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9DB16-7E6A-8746-B934-FD90B6DD9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6387" y="5472514"/>
                  <a:ext cx="1003993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4C35BF-FBD0-174F-9FB2-564126A9E26A}"/>
                </a:ext>
              </a:extLst>
            </p:cNvPr>
            <p:cNvSpPr txBox="1"/>
            <p:nvPr/>
          </p:nvSpPr>
          <p:spPr>
            <a:xfrm>
              <a:off x="6073593" y="3776045"/>
              <a:ext cx="31903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Multiplying the weights of rules in a reasoning path as score</a:t>
              </a:r>
              <a:endParaRPr lang="en-CN" sz="1600" dirty="0">
                <a:solidFill>
                  <a:srgbClr val="0000FF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E4CFDB-0E0F-4A46-A4C9-A290C3B912DB}"/>
                </a:ext>
              </a:extLst>
            </p:cNvPr>
            <p:cNvSpPr txBox="1"/>
            <p:nvPr/>
          </p:nvSpPr>
          <p:spPr>
            <a:xfrm>
              <a:off x="9327777" y="3776045"/>
              <a:ext cx="2796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Normalizing entity scores to get a distribution for the answer</a:t>
              </a:r>
              <a:endParaRPr lang="en-CN" sz="1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FB046C3-B234-47D3-B375-F47C8DE1CF8A}"/>
              </a:ext>
            </a:extLst>
          </p:cNvPr>
          <p:cNvSpPr txBox="1"/>
          <p:nvPr/>
        </p:nvSpPr>
        <p:spPr>
          <a:xfrm>
            <a:off x="838200" y="6158302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James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Cussens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. Parameter estimation in stochastic logic programs. </a:t>
            </a:r>
            <a:r>
              <a:rPr lang="en-US" altLang="zh-CN" i="1" dirty="0">
                <a:solidFill>
                  <a:srgbClr val="222222"/>
                </a:solidFill>
              </a:rPr>
              <a:t>ML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 2001.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2F86A1-031F-470A-A57D-69B690B73843}"/>
              </a:ext>
            </a:extLst>
          </p:cNvPr>
          <p:cNvSpPr txBox="1"/>
          <p:nvPr/>
        </p:nvSpPr>
        <p:spPr>
          <a:xfrm>
            <a:off x="7168470" y="2594710"/>
            <a:ext cx="1456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weight 3.0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8E93714-3856-465E-8242-E18757FD9F6F}"/>
              </a:ext>
            </a:extLst>
          </p:cNvPr>
          <p:cNvSpPr txBox="1"/>
          <p:nvPr/>
        </p:nvSpPr>
        <p:spPr>
          <a:xfrm>
            <a:off x="7168469" y="2962822"/>
            <a:ext cx="1456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weight 0.8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981305-5EA9-4447-B7A9-7B59DD4F9ECD}"/>
              </a:ext>
            </a:extLst>
          </p:cNvPr>
          <p:cNvSpPr txBox="1"/>
          <p:nvPr/>
        </p:nvSpPr>
        <p:spPr>
          <a:xfrm>
            <a:off x="7178956" y="3309812"/>
            <a:ext cx="1456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weight 1.2</a:t>
            </a:r>
          </a:p>
        </p:txBody>
      </p:sp>
    </p:spTree>
    <p:extLst>
      <p:ext uri="{BB962C8B-B14F-4D97-AF65-F5344CB8AC3E}">
        <p14:creationId xmlns:p14="http://schemas.microsoft.com/office/powerpoint/2010/main" val="170923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44756-A8E3-4A06-BC7A-9202567D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TensorLog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BB200D-2A49-416B-A68B-41133365A8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Perform reasoning by using matrix-vector multiplication:</a:t>
                </a:r>
              </a:p>
              <a:p>
                <a:pPr lvl="1"/>
                <a:r>
                  <a:rPr lang="en-US" altLang="zh-CN" sz="2800" dirty="0"/>
                  <a:t>Model each unary relation as a vector: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𝐼𝑛𝑓𝑎𝑛𝑡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𝑖𝑛𝑓𝑎𝑛𝑡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𝑖𝑛𝑓𝑎𝑛𝑡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/>
                  <a:t>, 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is an infant </a:t>
                </a:r>
              </a:p>
              <a:p>
                <a:pPr lvl="1"/>
                <a:endParaRPr lang="en-US" altLang="zh-CN" sz="2800" dirty="0"/>
              </a:p>
              <a:p>
                <a:pPr lvl="1"/>
                <a:r>
                  <a:rPr lang="en-US" altLang="zh-CN" sz="2800" dirty="0"/>
                  <a:t>Model each binary relation as a matrix: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𝐹𝑎𝑡h𝑒𝑟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𝐹𝑎𝑡h𝑒𝑟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𝐹𝑎𝑡h𝑒𝑟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/>
                  <a:t>, 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is the father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BB200D-2A49-416B-A68B-41133365A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F26CE9C-A7F5-42EC-9847-4A7C7303F1DA}"/>
              </a:ext>
            </a:extLst>
          </p:cNvPr>
          <p:cNvSpPr txBox="1"/>
          <p:nvPr/>
        </p:nvSpPr>
        <p:spPr>
          <a:xfrm>
            <a:off x="838199" y="5992297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William W. Cohen.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TensorLog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: A differentiable deductive database.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NIPS 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2016.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49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44756-A8E3-4A06-BC7A-9202567D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B200D-2A49-416B-A68B-41133365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Examples:</a:t>
            </a:r>
            <a:endParaRPr lang="zh-CN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DA9B0-35DC-7B45-904E-1865F1A1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0" y="1690688"/>
            <a:ext cx="5568462" cy="2348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9925A2-FACC-AB48-A692-3740FE553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010" y="4001294"/>
            <a:ext cx="5979821" cy="256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0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2F46-4307-2441-B4CB-7D7319D4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1ADD-5251-6748-85B0-5E84571E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I:</a:t>
            </a:r>
            <a:r>
              <a:rPr lang="zh-CN" altLang="en-US" dirty="0"/>
              <a:t>  </a:t>
            </a:r>
            <a:r>
              <a:rPr lang="en-US" altLang="zh-CN" dirty="0"/>
              <a:t>Neural Methods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Part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II: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Symbolic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Logic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Methods</a:t>
            </a:r>
          </a:p>
          <a:p>
            <a:endParaRPr lang="en-US" altLang="zh-CN" dirty="0"/>
          </a:p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III:</a:t>
            </a:r>
            <a:r>
              <a:rPr lang="zh-CN" altLang="en-US" dirty="0"/>
              <a:t> </a:t>
            </a:r>
            <a:r>
              <a:rPr lang="en-US" altLang="zh-CN" dirty="0"/>
              <a:t>Neural-Symbolic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</a:p>
          <a:p>
            <a:endParaRPr lang="en-US" altLang="zh-CN" dirty="0"/>
          </a:p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IV: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Induction Methods</a:t>
            </a:r>
          </a:p>
          <a:p>
            <a:endParaRPr lang="en-US" altLang="zh-CN" dirty="0"/>
          </a:p>
          <a:p>
            <a:r>
              <a:rPr lang="en-US" altLang="zh-CN" dirty="0"/>
              <a:t>Part V: Summary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242872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F73E-D069-7F4A-AEFC-B361449A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Programming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139A5-C3C2-3347-B5AD-A1DAC1B8C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altLang="zh-CN" dirty="0"/>
                  <a:t>Logic programs consist of clauses</a:t>
                </a:r>
              </a:p>
              <a:p>
                <a:r>
                  <a:rPr lang="en-CA" altLang="zh-CN" dirty="0"/>
                  <a:t>Each clause can be viewed as a </a:t>
                </a:r>
                <a:r>
                  <a:rPr lang="en-CA" altLang="zh-CN" b="1" dirty="0">
                    <a:solidFill>
                      <a:srgbClr val="0000FF"/>
                    </a:solidFill>
                  </a:rPr>
                  <a:t>first-order logic rule</a:t>
                </a:r>
              </a:p>
              <a:p>
                <a:r>
                  <a:rPr lang="en-CA" altLang="zh-CN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𝐺𝑟𝑎𝑛𝑑𝑓𝑎𝑡h𝑒𝑟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𝐹𝑎𝑡h𝑒𝑟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𝐹𝑎𝑡h𝑒𝑟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dirty="0"/>
              </a:p>
              <a:p>
                <a:pPr lvl="1"/>
                <a:endParaRPr lang="en-CA" altLang="zh-CN" sz="2800" dirty="0"/>
              </a:p>
              <a:p>
                <a:pPr lvl="2"/>
                <a:endParaRPr lang="en-CA" altLang="zh-CN" sz="2400" dirty="0"/>
              </a:p>
              <a:p>
                <a:r>
                  <a:rPr lang="en-CA" altLang="zh-CN" dirty="0"/>
                  <a:t>Apply logic rules to existing facts to </a:t>
                </a:r>
                <a:r>
                  <a:rPr lang="en-CA" altLang="zh-CN" b="1" dirty="0">
                    <a:solidFill>
                      <a:srgbClr val="0000FF"/>
                    </a:solidFill>
                  </a:rPr>
                  <a:t>infer new facts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139A5-C3C2-3347-B5AD-A1DAC1B8C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8096219-019F-D54D-8B20-52AC4AEB90E3}"/>
              </a:ext>
            </a:extLst>
          </p:cNvPr>
          <p:cNvSpPr txBox="1"/>
          <p:nvPr/>
        </p:nvSpPr>
        <p:spPr>
          <a:xfrm>
            <a:off x="3447918" y="3926166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>
                <a:solidFill>
                  <a:schemeClr val="accent1"/>
                </a:solidFill>
              </a:rPr>
              <a:t>Rule Head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118E796-5E7B-6F42-AD77-BC53A836DF25}"/>
              </a:ext>
            </a:extLst>
          </p:cNvPr>
          <p:cNvSpPr/>
          <p:nvPr/>
        </p:nvSpPr>
        <p:spPr>
          <a:xfrm rot="5400000">
            <a:off x="3990021" y="2572704"/>
            <a:ext cx="190502" cy="2459355"/>
          </a:xfrm>
          <a:prstGeom prst="rightBrace">
            <a:avLst>
              <a:gd name="adj1" fmla="val 4700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2EFC6C3-45F0-184D-A5E4-233D919F752D}"/>
              </a:ext>
            </a:extLst>
          </p:cNvPr>
          <p:cNvSpPr/>
          <p:nvPr/>
        </p:nvSpPr>
        <p:spPr>
          <a:xfrm rot="5400000">
            <a:off x="7548854" y="1982447"/>
            <a:ext cx="182845" cy="3647525"/>
          </a:xfrm>
          <a:prstGeom prst="rightBrace">
            <a:avLst>
              <a:gd name="adj1" fmla="val 3833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F3ED88-4676-CE4C-915C-6EADCE1399BA}"/>
              </a:ext>
            </a:extLst>
          </p:cNvPr>
          <p:cNvSpPr txBox="1"/>
          <p:nvPr/>
        </p:nvSpPr>
        <p:spPr>
          <a:xfrm>
            <a:off x="6995708" y="3926166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>
                <a:solidFill>
                  <a:schemeClr val="accent1"/>
                </a:solidFill>
              </a:rPr>
              <a:t>Rule Body</a:t>
            </a:r>
          </a:p>
        </p:txBody>
      </p:sp>
    </p:spTree>
    <p:extLst>
      <p:ext uri="{BB962C8B-B14F-4D97-AF65-F5344CB8AC3E}">
        <p14:creationId xmlns:p14="http://schemas.microsoft.com/office/powerpoint/2010/main" val="292828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CBB0-011F-9440-89E9-887F52FF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Inference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3D9B-3225-4848-9BFA-0CB4CDAF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Two fundamental algorithms:</a:t>
            </a:r>
          </a:p>
          <a:p>
            <a:pPr lvl="1"/>
            <a:r>
              <a:rPr lang="en-CN" dirty="0">
                <a:solidFill>
                  <a:srgbClr val="C00000"/>
                </a:solidFill>
              </a:rPr>
              <a:t>Forward chaining </a:t>
            </a:r>
            <a:r>
              <a:rPr lang="en-CN" dirty="0"/>
              <a:t>algorithm:</a:t>
            </a:r>
          </a:p>
          <a:p>
            <a:pPr lvl="2"/>
            <a:r>
              <a:rPr lang="en-CN" sz="2400" dirty="0"/>
              <a:t>Repeatly apply given </a:t>
            </a:r>
            <a:r>
              <a:rPr lang="en-CN" sz="2400" b="1" dirty="0">
                <a:solidFill>
                  <a:srgbClr val="0000FF"/>
                </a:solidFill>
              </a:rPr>
              <a:t>logic rules</a:t>
            </a:r>
            <a:r>
              <a:rPr lang="en-CN" sz="2400" dirty="0"/>
              <a:t> to the </a:t>
            </a:r>
            <a:r>
              <a:rPr lang="en-CN" sz="2400" b="1" dirty="0">
                <a:solidFill>
                  <a:srgbClr val="0000FF"/>
                </a:solidFill>
              </a:rPr>
              <a:t>current set of facts</a:t>
            </a:r>
            <a:r>
              <a:rPr lang="en-CN" sz="2400" dirty="0"/>
              <a:t>, until the fact set converges.</a:t>
            </a:r>
          </a:p>
          <a:p>
            <a:pPr lvl="2"/>
            <a:r>
              <a:rPr lang="en-CN" sz="2400" dirty="0"/>
              <a:t>Strength: able to find a large number of facts every time</a:t>
            </a:r>
          </a:p>
          <a:p>
            <a:pPr lvl="2"/>
            <a:r>
              <a:rPr lang="en-CN" sz="2400" dirty="0"/>
              <a:t>Weakness: inefficient and high memory cost</a:t>
            </a:r>
          </a:p>
          <a:p>
            <a:pPr lvl="1"/>
            <a:r>
              <a:rPr lang="en-CN" dirty="0">
                <a:solidFill>
                  <a:srgbClr val="C00000"/>
                </a:solidFill>
              </a:rPr>
              <a:t>Backward chaining </a:t>
            </a:r>
            <a:r>
              <a:rPr lang="en-CN" dirty="0"/>
              <a:t>algorithm:</a:t>
            </a:r>
          </a:p>
          <a:p>
            <a:pPr lvl="2"/>
            <a:r>
              <a:rPr lang="en-CN" sz="2400" dirty="0"/>
              <a:t>For each query, use the given </a:t>
            </a:r>
            <a:r>
              <a:rPr lang="en-CN" sz="2400" b="1" dirty="0">
                <a:solidFill>
                  <a:srgbClr val="0000FF"/>
                </a:solidFill>
              </a:rPr>
              <a:t>logic rules</a:t>
            </a:r>
            <a:r>
              <a:rPr lang="en-CN" sz="2400" dirty="0"/>
              <a:t> and depth-first search to construct a </a:t>
            </a:r>
            <a:r>
              <a:rPr lang="en-CN" sz="2400" b="1" dirty="0">
                <a:solidFill>
                  <a:srgbClr val="0000FF"/>
                </a:solidFill>
              </a:rPr>
              <a:t>search tree</a:t>
            </a:r>
            <a:r>
              <a:rPr lang="en-CN" sz="2400" dirty="0"/>
              <a:t> to infer the answer.</a:t>
            </a:r>
          </a:p>
          <a:p>
            <a:pPr lvl="2"/>
            <a:r>
              <a:rPr lang="en-CN" sz="2400" dirty="0"/>
              <a:t>Strength: efficient</a:t>
            </a:r>
          </a:p>
          <a:p>
            <a:pPr lvl="2"/>
            <a:r>
              <a:rPr lang="en-CN" sz="2400" dirty="0"/>
              <a:t>Weakness: focus on each individual query</a:t>
            </a:r>
          </a:p>
        </p:txBody>
      </p:sp>
    </p:spTree>
    <p:extLst>
      <p:ext uri="{BB962C8B-B14F-4D97-AF65-F5344CB8AC3E}">
        <p14:creationId xmlns:p14="http://schemas.microsoft.com/office/powerpoint/2010/main" val="137177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CBB0-011F-9440-89E9-887F52FF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Inference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93D9B-3225-4848-9BFA-0CB4CDAF9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N" dirty="0"/>
                  <a:t>Examples:</a:t>
                </a:r>
              </a:p>
              <a:p>
                <a:pPr lvl="1"/>
                <a:r>
                  <a:rPr lang="en-CN" sz="2000" dirty="0"/>
                  <a:t>Given facts: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𝐹𝑎𝑡h𝑒𝑟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𝐹𝑎𝑡h𝑒𝑟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𝐹𝑎𝑡h𝑒𝑟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CN" sz="2000" i="1" dirty="0"/>
              </a:p>
              <a:p>
                <a:pPr lvl="1"/>
                <a:r>
                  <a:rPr lang="en-CN" sz="2000" dirty="0"/>
                  <a:t>Given logic rule: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𝐺𝑟𝑎𝑛𝑑𝑓𝑎𝑡h𝑒𝑟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𝐹𝑎𝑡h𝑒𝑟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𝐹𝑎𝑡h𝑒𝑟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000" dirty="0"/>
              </a:p>
              <a:p>
                <a:pPr lvl="1"/>
                <a:endParaRPr lang="en-C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93D9B-3225-4848-9BFA-0CB4CDAF9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AF183386-EB42-4545-BB02-9A98C017398D}"/>
              </a:ext>
            </a:extLst>
          </p:cNvPr>
          <p:cNvGrpSpPr/>
          <p:nvPr/>
        </p:nvGrpSpPr>
        <p:grpSpPr>
          <a:xfrm>
            <a:off x="1108358" y="3201284"/>
            <a:ext cx="5315174" cy="3002670"/>
            <a:chOff x="741356" y="3026417"/>
            <a:chExt cx="5315174" cy="30026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A99B42-3943-E642-A38A-F586C5FEFC1B}"/>
                </a:ext>
              </a:extLst>
            </p:cNvPr>
            <p:cNvSpPr txBox="1"/>
            <p:nvPr/>
          </p:nvSpPr>
          <p:spPr>
            <a:xfrm>
              <a:off x="2347693" y="3026417"/>
              <a:ext cx="20569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000" dirty="0">
                  <a:solidFill>
                    <a:srgbClr val="0000FF"/>
                  </a:solidFill>
                </a:rPr>
                <a:t>Forward Chaining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6E27E6-D38E-0B41-B635-E11942C91855}"/>
                    </a:ext>
                  </a:extLst>
                </p:cNvPr>
                <p:cNvSpPr txBox="1"/>
                <p:nvPr/>
              </p:nvSpPr>
              <p:spPr>
                <a:xfrm>
                  <a:off x="741357" y="3581099"/>
                  <a:ext cx="53151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N" dirty="0"/>
                    <a:t>Iteration 0: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𝐹𝑎𝑡h𝑒𝑟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𝐹𝑎𝑡h𝑒𝑟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𝐹𝑎𝑡h𝑒𝑟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a14:m>
                  <a:endParaRPr lang="en-CN" i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6E27E6-D38E-0B41-B635-E11942C91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57" y="3581099"/>
                  <a:ext cx="531517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32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2B9FE0-9B74-A246-A44A-1B2F78BD532C}"/>
                    </a:ext>
                  </a:extLst>
                </p:cNvPr>
                <p:cNvSpPr txBox="1"/>
                <p:nvPr/>
              </p:nvSpPr>
              <p:spPr>
                <a:xfrm>
                  <a:off x="741356" y="4155195"/>
                  <a:ext cx="531517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N" dirty="0"/>
                    <a:t>Iteration 1: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𝐹𝑎𝑡h𝑒𝑟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𝐹𝑎𝑡h𝑒𝑟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𝐹𝑎𝑡h𝑒𝑟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a14:m>
                  <a:endParaRPr lang="en-CN" i="1" dirty="0"/>
                </a:p>
                <a:p>
                  <a:r>
                    <a:rPr lang="en-CN" dirty="0"/>
                    <a:t>                  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𝐺𝑟𝑎𝑛𝑑𝑓𝑎𝑡h𝑒𝑟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𝐺𝑟𝑎𝑛𝑑𝑓𝑎𝑡h𝑒𝑟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a14:m>
                  <a:endParaRPr lang="en-CN" i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2B9FE0-9B74-A246-A44A-1B2F78BD5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56" y="4155195"/>
                  <a:ext cx="5315173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032" t="-4717" b="-84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73AFDD6-6BCE-614F-B68B-2EF81C0D250A}"/>
                    </a:ext>
                  </a:extLst>
                </p:cNvPr>
                <p:cNvSpPr txBox="1"/>
                <p:nvPr/>
              </p:nvSpPr>
              <p:spPr>
                <a:xfrm>
                  <a:off x="741356" y="4907475"/>
                  <a:ext cx="526964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N" dirty="0"/>
                    <a:t>Iteration 2: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Father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Father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Father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a14:m>
                  <a:endParaRPr lang="en-CN" dirty="0"/>
                </a:p>
                <a:p>
                  <a:r>
                    <a:rPr lang="en-CN" dirty="0"/>
                    <a:t>                  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𝐺𝑟𝑎𝑛𝑑𝑓𝑎𝑡h𝑒𝑟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𝐺𝑟𝑎𝑛𝑑𝑓𝑎𝑡h𝑒𝑟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a14:m>
                  <a:endParaRPr lang="en-CN" i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73AFDD6-6BCE-614F-B68B-2EF81C0D2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56" y="4907475"/>
                  <a:ext cx="5269648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1042" t="-5660"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3EF316-E24F-3D42-87BD-CAF1C6D271EA}"/>
                </a:ext>
              </a:extLst>
            </p:cNvPr>
            <p:cNvSpPr txBox="1"/>
            <p:nvPr/>
          </p:nvSpPr>
          <p:spPr>
            <a:xfrm>
              <a:off x="2676275" y="5659755"/>
              <a:ext cx="1399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>
                  <a:solidFill>
                    <a:srgbClr val="C00000"/>
                  </a:solidFill>
                </a:rPr>
                <a:t>Convergence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5DEDE5A-2C62-48F2-A302-46455BF2C63E}"/>
              </a:ext>
            </a:extLst>
          </p:cNvPr>
          <p:cNvGrpSpPr/>
          <p:nvPr/>
        </p:nvGrpSpPr>
        <p:grpSpPr>
          <a:xfrm>
            <a:off x="7632722" y="3201284"/>
            <a:ext cx="3148619" cy="3107703"/>
            <a:chOff x="7560507" y="3423887"/>
            <a:chExt cx="3148619" cy="31077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F6C5A1-067F-B345-A705-B35CA5F5388E}"/>
                </a:ext>
              </a:extLst>
            </p:cNvPr>
            <p:cNvSpPr txBox="1"/>
            <p:nvPr/>
          </p:nvSpPr>
          <p:spPr>
            <a:xfrm>
              <a:off x="7948400" y="3423887"/>
              <a:ext cx="22284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000" dirty="0">
                  <a:solidFill>
                    <a:srgbClr val="0000FF"/>
                  </a:solidFill>
                </a:rPr>
                <a:t>Backward Chaining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33124F6-429A-474A-BB02-738EF149D3B3}"/>
                    </a:ext>
                  </a:extLst>
                </p:cNvPr>
                <p:cNvSpPr txBox="1"/>
                <p:nvPr/>
              </p:nvSpPr>
              <p:spPr>
                <a:xfrm>
                  <a:off x="7681310" y="4007009"/>
                  <a:ext cx="2762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Query: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𝐺𝑟𝑎𝑛𝑑𝑓𝑎𝑡h𝑒𝑟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endParaRPr lang="en-CN" i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33124F6-429A-474A-BB02-738EF149D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310" y="4007009"/>
                  <a:ext cx="276267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987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23A101-FEF2-1740-858C-DBE5D79CD00F}"/>
                    </a:ext>
                  </a:extLst>
                </p:cNvPr>
                <p:cNvSpPr txBox="1"/>
                <p:nvPr/>
              </p:nvSpPr>
              <p:spPr>
                <a:xfrm>
                  <a:off x="7560507" y="4726553"/>
                  <a:ext cx="30042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𝐹𝑎𝑡h𝑒𝑟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𝐹𝑎𝑡h𝑒𝑟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n-CN" i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23A101-FEF2-1740-858C-DBE5D79CD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507" y="4726553"/>
                  <a:ext cx="30042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206A5C-667D-2946-8DC0-114D5A76DE73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9062649" y="4376341"/>
              <a:ext cx="1" cy="3502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7644E2-2A35-7D40-ABD2-47657E96333C}"/>
                </a:ext>
              </a:extLst>
            </p:cNvPr>
            <p:cNvSpPr txBox="1"/>
            <p:nvPr/>
          </p:nvSpPr>
          <p:spPr>
            <a:xfrm>
              <a:off x="9062650" y="4375334"/>
              <a:ext cx="1646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Apply the given rule</a:t>
              </a:r>
              <a:endParaRPr lang="en-CN" sz="14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FA242A3-6167-D94A-93E9-795D8295BC00}"/>
                    </a:ext>
                  </a:extLst>
                </p:cNvPr>
                <p:cNvSpPr txBox="1"/>
                <p:nvPr/>
              </p:nvSpPr>
              <p:spPr>
                <a:xfrm>
                  <a:off x="8310808" y="5439131"/>
                  <a:ext cx="15036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𝐹𝑎𝑡h𝑒𝑟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CN" i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FA242A3-6167-D94A-93E9-795D8295B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808" y="5439131"/>
                  <a:ext cx="150368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71A5C3-1AAC-1743-B049-45B0D7F49505}"/>
                    </a:ext>
                  </a:extLst>
                </p:cNvPr>
                <p:cNvSpPr txBox="1"/>
                <p:nvPr/>
              </p:nvSpPr>
              <p:spPr>
                <a:xfrm>
                  <a:off x="9062650" y="5113998"/>
                  <a:ext cx="14129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C00000"/>
                      </a:solidFill>
                    </a:rPr>
                    <a:t>Replace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r>
                    <a:rPr lang="en-CN" sz="1400" dirty="0">
                      <a:solidFill>
                        <a:srgbClr val="C00000"/>
                      </a:solidFill>
                    </a:rPr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CN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71A5C3-1AAC-1743-B049-45B0D7F49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650" y="5113998"/>
                  <a:ext cx="1412951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299"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5765C0-BE91-CF44-9B5B-93F6A5F87BA7}"/>
                </a:ext>
              </a:extLst>
            </p:cNvPr>
            <p:cNvCxnSpPr>
              <a:stCxn id="11" idx="2"/>
              <a:endCxn id="15" idx="0"/>
            </p:cNvCxnSpPr>
            <p:nvPr/>
          </p:nvCxnSpPr>
          <p:spPr>
            <a:xfrm>
              <a:off x="9062649" y="5095885"/>
              <a:ext cx="0" cy="3432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7AF6FE-D069-8D4C-A17F-656FACBD99AF}"/>
                    </a:ext>
                  </a:extLst>
                </p:cNvPr>
                <p:cNvSpPr txBox="1"/>
                <p:nvPr/>
              </p:nvSpPr>
              <p:spPr>
                <a:xfrm>
                  <a:off x="8690176" y="6162258"/>
                  <a:ext cx="7449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?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7AF6FE-D069-8D4C-A17F-656FACBD9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0176" y="6162258"/>
                  <a:ext cx="74494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B450220-A973-4647-AB24-6219B46019AC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>
              <a:off x="9062649" y="5808463"/>
              <a:ext cx="1" cy="3537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5153947-0A7B-5741-A171-998325259563}"/>
                    </a:ext>
                  </a:extLst>
                </p:cNvPr>
                <p:cNvSpPr txBox="1"/>
                <p:nvPr/>
              </p:nvSpPr>
              <p:spPr>
                <a:xfrm>
                  <a:off x="9077045" y="5825819"/>
                  <a:ext cx="13817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C00000"/>
                      </a:solidFill>
                    </a:rPr>
                    <a:t>Replace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r>
                    <a:rPr lang="en-CN" sz="1400" dirty="0">
                      <a:solidFill>
                        <a:srgbClr val="C00000"/>
                      </a:solidFill>
                    </a:rPr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CN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5153947-0A7B-5741-A171-998325259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7045" y="5825819"/>
                  <a:ext cx="138172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22" t="-3922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766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22FFF-2453-43CD-8337-C4C9AE5D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 dirty="0"/>
              <a:t>Logic Programming in Probabilistic Ways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7DED9-CFBA-4861-9F24-1AA9B2DB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altLang="zh-CN" dirty="0"/>
              <a:t>Combine </a:t>
            </a:r>
            <a:r>
              <a:rPr lang="en-CN" altLang="zh-CN" b="1" dirty="0">
                <a:solidFill>
                  <a:srgbClr val="0000FF"/>
                </a:solidFill>
              </a:rPr>
              <a:t>first-order logic</a:t>
            </a:r>
            <a:r>
              <a:rPr lang="en-CN" altLang="zh-CN" dirty="0"/>
              <a:t> with </a:t>
            </a:r>
            <a:r>
              <a:rPr lang="en-CN" altLang="zh-CN" b="1" dirty="0">
                <a:solidFill>
                  <a:srgbClr val="0000FF"/>
                </a:solidFill>
              </a:rPr>
              <a:t>probabilistic models</a:t>
            </a:r>
          </a:p>
          <a:p>
            <a:pPr lvl="1"/>
            <a:r>
              <a:rPr lang="en-CN" altLang="zh-CN" dirty="0"/>
              <a:t>Model logic rules in a probabilistic way, yielding soft rules.</a:t>
            </a:r>
          </a:p>
          <a:p>
            <a:pPr lvl="1"/>
            <a:r>
              <a:rPr lang="en-CN" altLang="zh-CN" dirty="0"/>
              <a:t>Handle the uncertainty of logic rules</a:t>
            </a:r>
          </a:p>
          <a:p>
            <a:pPr lvl="1"/>
            <a:endParaRPr lang="en-CN" altLang="zh-CN" dirty="0"/>
          </a:p>
          <a:p>
            <a:r>
              <a:rPr lang="en-CN" altLang="zh-CN" dirty="0"/>
              <a:t>Representative methods:</a:t>
            </a:r>
          </a:p>
          <a:p>
            <a:pPr lvl="1"/>
            <a:r>
              <a:rPr lang="en-CN" altLang="zh-CN" dirty="0"/>
              <a:t>Bayesian logic programming (</a:t>
            </a:r>
            <a:r>
              <a:rPr lang="en-US" altLang="zh-CN" dirty="0"/>
              <a:t>Jaynes et al. 2003)</a:t>
            </a:r>
            <a:endParaRPr lang="en-CN" altLang="zh-CN" dirty="0"/>
          </a:p>
          <a:p>
            <a:pPr lvl="2"/>
            <a:r>
              <a:rPr lang="en-CN" altLang="zh-CN" sz="2400" dirty="0"/>
              <a:t>ProbLog (</a:t>
            </a:r>
            <a:r>
              <a:rPr lang="en-US" altLang="zh-CN" sz="2400" dirty="0" err="1"/>
              <a:t>Raedt</a:t>
            </a:r>
            <a:r>
              <a:rPr lang="en-US" altLang="zh-CN" sz="2400" dirty="0"/>
              <a:t> et al. 2007)</a:t>
            </a:r>
            <a:endParaRPr lang="en-CN" altLang="zh-CN" sz="2400" dirty="0"/>
          </a:p>
          <a:p>
            <a:pPr lvl="1"/>
            <a:r>
              <a:rPr lang="en-CN" altLang="zh-CN" dirty="0"/>
              <a:t>Markov logic programming </a:t>
            </a:r>
            <a:r>
              <a:rPr lang="en-US" altLang="zh-CN" dirty="0"/>
              <a:t>(Richardson and </a:t>
            </a:r>
            <a:r>
              <a:rPr lang="en-US" altLang="zh-CN" dirty="0" err="1"/>
              <a:t>Domingos</a:t>
            </a:r>
            <a:r>
              <a:rPr lang="en-US" altLang="zh-CN" dirty="0"/>
              <a:t>, 2006)</a:t>
            </a:r>
            <a:r>
              <a:rPr lang="en-CN" altLang="zh-CN" dirty="0"/>
              <a:t>:</a:t>
            </a:r>
          </a:p>
          <a:p>
            <a:pPr lvl="2"/>
            <a:r>
              <a:rPr lang="en-CN" altLang="zh-CN" sz="2400" dirty="0"/>
              <a:t>Markov Logic Networks (</a:t>
            </a:r>
            <a:r>
              <a:rPr lang="en-US" altLang="zh-CN" sz="2400" dirty="0"/>
              <a:t>Richardson and </a:t>
            </a:r>
            <a:r>
              <a:rPr lang="en-US" altLang="zh-CN" sz="2400" dirty="0" err="1"/>
              <a:t>Domingos</a:t>
            </a:r>
            <a:r>
              <a:rPr lang="en-US" altLang="zh-CN" sz="2400" dirty="0"/>
              <a:t>, 2006</a:t>
            </a:r>
            <a:r>
              <a:rPr lang="en-CN" altLang="zh-CN" sz="2400" dirty="0"/>
              <a:t>)</a:t>
            </a:r>
          </a:p>
          <a:p>
            <a:pPr lvl="1"/>
            <a:r>
              <a:rPr lang="en-CN" altLang="zh-CN" dirty="0"/>
              <a:t>Stochastic logic programming </a:t>
            </a:r>
            <a:r>
              <a:rPr lang="en-US" altLang="zh-CN" dirty="0"/>
              <a:t>(</a:t>
            </a:r>
            <a:r>
              <a:rPr lang="en-US" altLang="zh-CN" dirty="0" err="1"/>
              <a:t>Cussens</a:t>
            </a:r>
            <a:r>
              <a:rPr lang="en-US" altLang="zh-CN" dirty="0"/>
              <a:t>, 2001) </a:t>
            </a:r>
            <a:r>
              <a:rPr lang="en-CN" altLang="zh-CN" dirty="0"/>
              <a:t>:</a:t>
            </a:r>
          </a:p>
          <a:p>
            <a:pPr lvl="2"/>
            <a:r>
              <a:rPr lang="en-CN" altLang="zh-CN" sz="2400" dirty="0"/>
              <a:t>TensorLog (Cohen</a:t>
            </a:r>
            <a:r>
              <a:rPr lang="en-US" altLang="zh-CN" sz="2400" dirty="0"/>
              <a:t>,</a:t>
            </a:r>
            <a:r>
              <a:rPr lang="en-CN" altLang="zh-CN" sz="2400" dirty="0"/>
              <a:t> 201</a:t>
            </a:r>
            <a:r>
              <a:rPr lang="en-US" altLang="zh-CN" sz="2400" dirty="0"/>
              <a:t>6</a:t>
            </a:r>
            <a:r>
              <a:rPr lang="en-CN" altLang="zh-CN" sz="2400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54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70DD-06C7-F144-B635-8FF9C5A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Bayesian Logic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8391A-0CEF-8044-B184-63766C46F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N" dirty="0"/>
                  <a:t>Model each rule as a </a:t>
                </a:r>
                <a:r>
                  <a:rPr lang="en-CN" b="1" dirty="0">
                    <a:solidFill>
                      <a:srgbClr val="0000FF"/>
                    </a:solidFill>
                  </a:rPr>
                  <a:t>conditional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𝐶𝑎𝑡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:0.8,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𝑁𝑜𝑡𝐶𝑎𝑡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:0.2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𝐶𝑎𝑡𝐹𝑎𝑚𝑖𝑙𝑦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𝑆𝑚𝑎𝑙𝑙𝑆𝑖𝑧𝑒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CN" sz="2800" i="1" dirty="0"/>
              </a:p>
              <a:p>
                <a:pPr lvl="1"/>
                <a:endParaRPr lang="en-CN" sz="2800" dirty="0"/>
              </a:p>
              <a:p>
                <a:r>
                  <a:rPr lang="en-CN" dirty="0"/>
                  <a:t>Use </a:t>
                </a:r>
                <a:r>
                  <a:rPr lang="en-CN" b="1" dirty="0">
                    <a:solidFill>
                      <a:srgbClr val="0000FF"/>
                    </a:solidFill>
                  </a:rPr>
                  <a:t>combining rules</a:t>
                </a:r>
                <a:r>
                  <a:rPr lang="en-CN" dirty="0"/>
                  <a:t> to solve contradiction</a:t>
                </a:r>
                <a:endParaRPr lang="en-CN" dirty="0">
                  <a:solidFill>
                    <a:srgbClr val="0000FF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𝐶𝑎𝑡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:0.8,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𝑁𝑜𝑡𝐶𝑎𝑡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:0.2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𝐶𝑎𝑡𝐹𝑎𝑚𝑖𝑙𝑦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𝑆𝑚𝑎𝑙𝑙𝑆𝑖𝑧𝑒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CN" sz="280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𝐶𝑎𝑡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:0.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𝑁𝑜𝑡𝐶𝑎𝑡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:0.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𝐶𝑎𝑡𝐹𝑎𝑚𝑖𝑙𝑦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CN" sz="2800" i="1" dirty="0"/>
              </a:p>
              <a:p>
                <a:pPr lvl="1"/>
                <a:r>
                  <a:rPr lang="en-CN" sz="2800" dirty="0"/>
                  <a:t>Use </a:t>
                </a:r>
                <a:r>
                  <a:rPr lang="en-CN" sz="2800" b="1" dirty="0">
                    <a:solidFill>
                      <a:srgbClr val="0000FF"/>
                    </a:solidFill>
                  </a:rPr>
                  <a:t>average</a:t>
                </a:r>
                <a:r>
                  <a:rPr lang="en-CN" sz="2800" dirty="0"/>
                  <a:t> or </a:t>
                </a:r>
                <a:r>
                  <a:rPr lang="en-CN" sz="2800" b="1" dirty="0">
                    <a:solidFill>
                      <a:srgbClr val="0000FF"/>
                    </a:solidFill>
                  </a:rPr>
                  <a:t>noisy-or</a:t>
                </a:r>
              </a:p>
              <a:p>
                <a:pPr lvl="1"/>
                <a:endParaRPr lang="en-CN" sz="2800" b="1" dirty="0">
                  <a:solidFill>
                    <a:srgbClr val="0000FF"/>
                  </a:solidFill>
                </a:endParaRPr>
              </a:p>
              <a:p>
                <a:r>
                  <a:rPr lang="en-CN" dirty="0"/>
                  <a:t>Hard to model </a:t>
                </a:r>
                <a:r>
                  <a:rPr lang="en-CN" b="1" dirty="0">
                    <a:solidFill>
                      <a:srgbClr val="0000FF"/>
                    </a:solidFill>
                  </a:rPr>
                  <a:t>n-ary relations</a:t>
                </a:r>
                <a:endParaRPr lang="en-CN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8391A-0CEF-8044-B184-63766C46F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2E0CE7-1F34-447B-8345-D506E7516472}"/>
              </a:ext>
            </a:extLst>
          </p:cNvPr>
          <p:cNvSpPr txBox="1"/>
          <p:nvPr/>
        </p:nvSpPr>
        <p:spPr>
          <a:xfrm>
            <a:off x="838200" y="6127234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Jaynes, Edwin T.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Probability theory: The logic of science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. Cambridge university press, 2003.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80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70DD-06C7-F144-B635-8FF9C5A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ProbLog </a:t>
            </a:r>
            <a:r>
              <a:rPr lang="en-US" dirty="0"/>
              <a:t>/ </a:t>
            </a:r>
            <a:r>
              <a:rPr lang="en-US" dirty="0" err="1"/>
              <a:t>DeepProbLog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391A-0CEF-8044-B184-63766C46F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CN" dirty="0"/>
              <a:t>Consider a query and some rules</a:t>
            </a:r>
            <a:endParaRPr lang="en-CN" sz="2800" dirty="0"/>
          </a:p>
          <a:p>
            <a:r>
              <a:rPr lang="en-CN" dirty="0"/>
              <a:t>Construct a computational graph with AND and OR operations</a:t>
            </a:r>
            <a:endParaRPr lang="en-CN" sz="2800" dirty="0"/>
          </a:p>
          <a:p>
            <a:r>
              <a:rPr lang="en-CN" dirty="0"/>
              <a:t>Compute the probability that the query is satisfied </a:t>
            </a:r>
            <a:endParaRPr lang="en-C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B883B-6899-7440-A887-4E98344F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73" y="3320250"/>
            <a:ext cx="7590452" cy="22552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F1B4BD-A4ED-44F0-94FF-01968E373DE9}"/>
              </a:ext>
            </a:extLst>
          </p:cNvPr>
          <p:cNvSpPr txBox="1"/>
          <p:nvPr/>
        </p:nvSpPr>
        <p:spPr>
          <a:xfrm>
            <a:off x="838200" y="5655166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Luc De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Raedt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, et al. Statistical relational artificial intelligence: Logic, probability, and computation.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Synthesis lectures on artificial intelligence and machine learning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altLang="zh-CN" dirty="0">
                <a:solidFill>
                  <a:srgbClr val="222222"/>
                </a:solidFill>
              </a:rPr>
              <a:t>2016</a:t>
            </a:r>
            <a:endParaRPr lang="en-US" altLang="zh-CN" b="0" i="0" dirty="0">
              <a:solidFill>
                <a:srgbClr val="222222"/>
              </a:solidFill>
              <a:effectLst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Robin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Manhaeve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, et al.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Deepproblog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: Neural probabilistic logic programming.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NIPS</a:t>
            </a:r>
            <a:r>
              <a:rPr lang="en-US" altLang="zh-CN" b="0" dirty="0">
                <a:solidFill>
                  <a:srgbClr val="222222"/>
                </a:solidFill>
                <a:effectLst/>
              </a:rPr>
              <a:t> 2018.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11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70DD-06C7-F144-B635-8FF9C5A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Markov Logic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391A-0CEF-8044-B184-63766C46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Associate a </a:t>
            </a:r>
            <a:r>
              <a:rPr lang="en-CN" b="1" dirty="0">
                <a:solidFill>
                  <a:srgbClr val="0000FF"/>
                </a:solidFill>
              </a:rPr>
              <a:t>scalar weight</a:t>
            </a:r>
            <a:r>
              <a:rPr lang="en-CN" dirty="0"/>
              <a:t> to each logic rule</a:t>
            </a:r>
          </a:p>
          <a:p>
            <a:endParaRPr lang="en-CN" dirty="0"/>
          </a:p>
          <a:p>
            <a:r>
              <a:rPr lang="en-CN" dirty="0"/>
              <a:t>Apply the given </a:t>
            </a:r>
            <a:r>
              <a:rPr lang="en-CN" b="1" dirty="0">
                <a:solidFill>
                  <a:srgbClr val="0000FF"/>
                </a:solidFill>
              </a:rPr>
              <a:t>logic rules</a:t>
            </a:r>
            <a:r>
              <a:rPr lang="en-CN" dirty="0"/>
              <a:t> to the given facts, and use the </a:t>
            </a:r>
            <a:r>
              <a:rPr lang="en-CN" b="1" dirty="0">
                <a:solidFill>
                  <a:srgbClr val="0000FF"/>
                </a:solidFill>
              </a:rPr>
              <a:t>forward chaining</a:t>
            </a:r>
            <a:r>
              <a:rPr lang="en-CN" dirty="0"/>
              <a:t> algorithm to find </a:t>
            </a:r>
            <a:r>
              <a:rPr lang="en-CN" b="1" dirty="0">
                <a:solidFill>
                  <a:srgbClr val="0000FF"/>
                </a:solidFill>
              </a:rPr>
              <a:t>a collection of relevant facts</a:t>
            </a:r>
            <a:r>
              <a:rPr lang="en-CN" dirty="0"/>
              <a:t>.</a:t>
            </a:r>
          </a:p>
          <a:p>
            <a:endParaRPr lang="en-CN" dirty="0"/>
          </a:p>
          <a:p>
            <a:r>
              <a:rPr lang="en-CN" dirty="0"/>
              <a:t>Build a </a:t>
            </a:r>
            <a:r>
              <a:rPr lang="en-CN" b="1" dirty="0">
                <a:solidFill>
                  <a:srgbClr val="0000FF"/>
                </a:solidFill>
              </a:rPr>
              <a:t>Markov network</a:t>
            </a:r>
            <a:r>
              <a:rPr lang="en-CN" dirty="0"/>
              <a:t> and perform inference to predict the value of each fact (true/false)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905D01-861C-42C6-8390-9B3D4887EE85}"/>
              </a:ext>
            </a:extLst>
          </p:cNvPr>
          <p:cNvSpPr txBox="1"/>
          <p:nvPr/>
        </p:nvSpPr>
        <p:spPr>
          <a:xfrm>
            <a:off x="838200" y="6028329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Matthew Richardson, and Pedro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Domingos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. Markov logic networks.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ML</a:t>
            </a:r>
            <a:r>
              <a:rPr lang="en-US" altLang="zh-CN" b="0" dirty="0">
                <a:solidFill>
                  <a:srgbClr val="222222"/>
                </a:solidFill>
                <a:effectLst/>
              </a:rPr>
              <a:t> 2006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31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Microsoft Macintosh PowerPoint</Application>
  <PresentationFormat>Widescreen</PresentationFormat>
  <Paragraphs>160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Reasoning on Knowledge Graphs: Symbolic or Neural?</vt:lpstr>
      <vt:lpstr>Roadmap</vt:lpstr>
      <vt:lpstr>Logic Programming</vt:lpstr>
      <vt:lpstr>Inference Algorithms</vt:lpstr>
      <vt:lpstr>Inference Algorithms</vt:lpstr>
      <vt:lpstr>Logic Programming in Probabilistic Ways</vt:lpstr>
      <vt:lpstr>Bayesian Logic Programming</vt:lpstr>
      <vt:lpstr>ProbLog / DeepProbLog</vt:lpstr>
      <vt:lpstr>Markov Logic Programming</vt:lpstr>
      <vt:lpstr>Markov Logic Programming</vt:lpstr>
      <vt:lpstr>Stochastic Logic Programming</vt:lpstr>
      <vt:lpstr>Stochastic Logic Programming</vt:lpstr>
      <vt:lpstr>TensorLog</vt:lpstr>
      <vt:lpstr>TensorLog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Reasoning on Knowledge Graphs: Symbolic or Neural?</dc:title>
  <dc:creator>瞿 锰</dc:creator>
  <cp:lastModifiedBy>瞿 锰</cp:lastModifiedBy>
  <cp:revision>1</cp:revision>
  <dcterms:created xsi:type="dcterms:W3CDTF">2022-02-22T21:36:32Z</dcterms:created>
  <dcterms:modified xsi:type="dcterms:W3CDTF">2022-02-22T21:37:03Z</dcterms:modified>
</cp:coreProperties>
</file>