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852" r:id="rId3"/>
    <p:sldId id="853" r:id="rId4"/>
    <p:sldId id="398" r:id="rId5"/>
    <p:sldId id="740" r:id="rId6"/>
    <p:sldId id="395" r:id="rId7"/>
    <p:sldId id="741" r:id="rId8"/>
    <p:sldId id="396" r:id="rId9"/>
    <p:sldId id="742" r:id="rId10"/>
    <p:sldId id="743" r:id="rId11"/>
    <p:sldId id="854" r:id="rId12"/>
    <p:sldId id="744" r:id="rId13"/>
    <p:sldId id="855" r:id="rId14"/>
    <p:sldId id="745" r:id="rId15"/>
    <p:sldId id="798" r:id="rId16"/>
    <p:sldId id="856" r:id="rId17"/>
    <p:sldId id="857" r:id="rId18"/>
    <p:sldId id="858" r:id="rId19"/>
    <p:sldId id="771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6C3DC-8363-334D-8B9C-F23874A64DA4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BC76-77A5-8047-B0F4-59E7D2EF4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3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26D2-A312-E64E-B2B9-C0C6D684C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5FE8C-DFD3-AA48-8D06-9A6FB017F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2630-4CE4-3B44-9584-E9BBD1A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B9C5-1518-C145-8FD8-4DF98629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DE03-48B4-EC41-9C9D-CC518B46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22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82B5-0931-3844-9AA5-FDBC962B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9E476-3617-3B49-A391-0B2E065EE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736C-7FFD-5045-B32F-01D1BD5C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46A47-29D6-674D-BD8B-28B4DA12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04BA-6930-5C49-9648-CA01DA19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33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6D10-2974-B944-BABC-313EF4366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8A81C-0E52-9C4B-B558-4D8DADCC8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B6C9-7B60-044B-9555-B04D017C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27C6-FFC7-C44B-A7D1-74D39418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0854-B87A-2141-B52D-AA1092A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13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BD62-7500-4944-ADED-BCA14292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F45A-A65D-3C44-8025-AAEDCF34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2C60-5739-8E4F-BFA0-F92A4E22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E34C-B607-9940-A23D-EFCAAD7C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AC30-8A83-654F-8001-78A18D5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04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9232-B42E-EB4F-A2A0-273B9B46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ACD1-68DD-AC49-A407-E60578B6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1CA0-9CAC-7647-B243-D95C9761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CBF4-4780-9145-B966-1F3D6429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09CD-81E6-C347-99C3-495677BA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444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88BF-9883-D742-9069-3ED0D18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2949-A6EB-AF43-81AB-19586B5C5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7E01-0DB6-5741-8750-A8F0ED9F7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29681-9BE4-834E-95EF-050B2812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4D5C-8252-A545-8934-9F249EE2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572BC-6FB7-A54F-9515-6E2F9D94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925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C93F-EF4C-214F-B1DF-47CDDC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20E4-177F-4842-910D-A1C659F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53270-D385-AC44-B1EE-C4EB2AE63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EBE72-9AFA-334A-BBAB-2E37DC3E6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58131-6193-5B4D-B6C6-5D0D426C0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C607-7D93-CC42-8A90-5B701664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CDC15-1EC6-304A-9317-29AB1E58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DC883-F775-A042-B8EE-820332E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26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E099-A238-0244-AA3F-84A0D85B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17DF8-435E-414E-A330-0E96C43A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5DB9D-007D-2146-A957-8F9AC409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ED794-6CEF-F845-B6C8-051BD37C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48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450CF-78F7-D641-953D-DD931BF1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A4A7C-46EE-1E43-B83F-B5EEF72D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7B0E-A814-0942-A739-2AD27AE5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03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5B40-7031-7F41-9D0D-7EF0F49F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1528-73CE-0D41-A66D-06016673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11E8-C8DB-C54D-8681-22673331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B8391-4387-EE42-9C94-95750FB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D94B5-B058-E44D-A0CB-21B21FE5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A73B-CC0F-804A-BB85-D4694CF2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52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356C-58D7-4F48-BD5B-A8FA116A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BA079-4689-8046-88A9-BD9424B1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62584-756E-B148-B5C6-70CE35DFE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A9C28-A900-CE4E-A70A-DC02B625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514F-5FCA-3546-B410-BDD79D8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0C2C5-8742-BB4B-A470-A4BCE500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74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A61F3-558A-B943-9A12-1108C2D3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4F4C-2DCC-3F4D-8DF4-DACA9C01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E2A6-1D09-9A4B-884B-5C030DADA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DF44-5628-B54D-BEB6-C3953905156C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3F48-C246-9646-A578-31535ADA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A4FA-9FCD-0D4A-8ED2-52C61697B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AA1-0A4F-C44E-8E99-EBEAFB8B3EC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55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Cohen/ProPPR" TargetMode="External"/><Relationship Id="rId2" Type="http://schemas.openxmlformats.org/officeDocument/2006/relationships/hyperlink" Target="https://github.com/DeepGraphLearning/pLogic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.emf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D9AC-0A48-5C41-84B3-605D2ED0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193" y="494241"/>
            <a:ext cx="11141614" cy="165383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on Knowledge Graphs: Symbolic or Neural?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7F857-EA1C-A54A-AEA4-25926C54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423" y="2508599"/>
            <a:ext cx="9358809" cy="2412845"/>
          </a:xfrm>
        </p:spPr>
        <p:txBody>
          <a:bodyPr>
            <a:normAutofit/>
          </a:bodyPr>
          <a:lstStyle/>
          <a:p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 Qu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Zhaocheng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Jian Tang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1,3,4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Mila-Quebec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Montreal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 AI Chair</a:t>
            </a:r>
            <a:r>
              <a:rPr lang="en-US" altLang="zh-Han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Montreal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 23, 2022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93B392-D06E-4C6B-81F4-512CE1B40C14}"/>
              </a:ext>
            </a:extLst>
          </p:cNvPr>
          <p:cNvGrpSpPr/>
          <p:nvPr/>
        </p:nvGrpSpPr>
        <p:grpSpPr>
          <a:xfrm>
            <a:off x="2266981" y="5062354"/>
            <a:ext cx="7658037" cy="1380590"/>
            <a:chOff x="2146046" y="4675022"/>
            <a:chExt cx="7658037" cy="1380590"/>
          </a:xfrm>
        </p:grpSpPr>
        <p:pic>
          <p:nvPicPr>
            <p:cNvPr id="12" name="图片 11" descr="形状&#10;&#10;描述已自动生成">
              <a:extLst>
                <a:ext uri="{FF2B5EF4-FFF2-40B4-BE49-F238E27FC236}">
                  <a16:creationId xmlns:a16="http://schemas.microsoft.com/office/drawing/2014/main" id="{B5D5C59C-EFE7-42C5-8CD1-A36951B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046" y="4675022"/>
              <a:ext cx="2749708" cy="1380590"/>
            </a:xfrm>
            <a:prstGeom prst="rect">
              <a:avLst/>
            </a:prstGeom>
          </p:spPr>
        </p:pic>
        <p:pic>
          <p:nvPicPr>
            <p:cNvPr id="13" name="图片 12" descr="文本&#10;&#10;低可信度描述已自动生成">
              <a:extLst>
                <a:ext uri="{FF2B5EF4-FFF2-40B4-BE49-F238E27FC236}">
                  <a16:creationId xmlns:a16="http://schemas.microsoft.com/office/drawing/2014/main" id="{61D95034-F6CB-4693-BFBB-0A38E1E8B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1341" y="4866553"/>
              <a:ext cx="2608594" cy="997525"/>
            </a:xfrm>
            <a:prstGeom prst="rect">
              <a:avLst/>
            </a:prstGeom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6593253B-C903-4CF7-A0F5-439568ED8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666"/>
            <a:stretch/>
          </p:blipFill>
          <p:spPr>
            <a:xfrm>
              <a:off x="7934804" y="4764032"/>
              <a:ext cx="1869279" cy="1202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63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54BF-F06E-ED42-8E08-BAA8094C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19119-185B-AE49-B52C-09D0D458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Amortized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</a:t>
                </a:r>
                <a:r>
                  <a:rPr lang="en-US" dirty="0"/>
                  <a:t>ean</a:t>
                </a:r>
                <a:r>
                  <a:rPr lang="en-US" altLang="zh-CN" dirty="0"/>
                  <a:t>-field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inference</a:t>
                </a:r>
              </a:p>
              <a:p>
                <a:pPr lvl="1"/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knowledge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19119-185B-AE49-B52C-09D0D458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231E4-7E19-4045-B75A-6E5E5866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2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AC95-DE64-1F42-BB01-E9D6234F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Inference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200A7-11B0-9949-9AA5-674610FB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65" y="2044226"/>
            <a:ext cx="5446418" cy="1492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166E3-C7EB-2D44-B87B-668223BE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9" y="4255938"/>
            <a:ext cx="5446417" cy="1492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F201E-32F5-E844-BCF0-B61528F2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47" y="2044226"/>
            <a:ext cx="5446418" cy="14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07E5-F847-8D46-ADFD-8F86018E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43C87-F5B0-614C-A759-249493151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Optimize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pseudo-likelihood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</a:p>
              <a:p>
                <a:pPr lvl="1"/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logic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𝒪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ℋ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∖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𝑀𝐵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is the Markov blanket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43C87-F5B0-614C-A759-249493151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9E153-8404-1D4B-B45C-854CB966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20" y="4395166"/>
            <a:ext cx="6436559" cy="20977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1FA3-55FD-BF42-AD0D-C06D7C6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E1221-EDCD-0447-9797-FAB9ACA7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9" y="4255938"/>
            <a:ext cx="5446417" cy="1492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4505E0-8F25-0F48-9B73-D529F5E0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5" y="2040013"/>
            <a:ext cx="5446418" cy="1492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F201E-32F5-E844-BCF0-B61528F2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17" y="2040011"/>
            <a:ext cx="5464348" cy="1497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9AC95-DE64-1F42-BB01-E9D6234F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5527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932-DCC5-854B-BDB9-B6DAF042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02718-66C7-224F-AA00-B7EADA60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37" y="3531231"/>
            <a:ext cx="10032326" cy="28771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5D6895-F9BA-AC4B-A612-303630C2902A}"/>
              </a:ext>
            </a:extLst>
          </p:cNvPr>
          <p:cNvSpPr/>
          <p:nvPr/>
        </p:nvSpPr>
        <p:spPr>
          <a:xfrm>
            <a:off x="938708" y="1284462"/>
            <a:ext cx="100323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432FF"/>
                </a:solidFill>
              </a:rPr>
              <a:t>Datasets:</a:t>
            </a:r>
            <a:r>
              <a:rPr lang="zh-CN" altLang="en-US" sz="2000" b="1" dirty="0">
                <a:solidFill>
                  <a:srgbClr val="0432FF"/>
                </a:solidFill>
              </a:rPr>
              <a:t> </a:t>
            </a:r>
            <a:r>
              <a:rPr lang="en-US" altLang="zh-CN" sz="2000" dirty="0"/>
              <a:t>benchmark</a:t>
            </a:r>
            <a:r>
              <a:rPr lang="zh-CN" altLang="en-US" sz="2000" dirty="0"/>
              <a:t> </a:t>
            </a:r>
            <a:r>
              <a:rPr lang="en-US" altLang="zh-CN" sz="2000" dirty="0"/>
              <a:t>knowledge</a:t>
            </a:r>
            <a:r>
              <a:rPr lang="zh-CN" altLang="en-US" sz="2000" dirty="0"/>
              <a:t> </a:t>
            </a:r>
            <a:r>
              <a:rPr lang="en-US" altLang="zh-CN" sz="2000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FB15K,</a:t>
            </a:r>
            <a:r>
              <a:rPr lang="zh-CN" altLang="en-US" sz="2000" dirty="0"/>
              <a:t> </a:t>
            </a:r>
            <a:r>
              <a:rPr lang="en-US" altLang="zh-CN" sz="2000" dirty="0"/>
              <a:t>WN18,</a:t>
            </a:r>
            <a:r>
              <a:rPr lang="zh-CN" altLang="en-US" sz="2000" dirty="0"/>
              <a:t> </a:t>
            </a:r>
            <a:r>
              <a:rPr lang="en-US" altLang="zh-CN" sz="2000" dirty="0"/>
              <a:t>FB15K-237,</a:t>
            </a:r>
            <a:r>
              <a:rPr lang="zh-CN" altLang="en-US" sz="2000" dirty="0"/>
              <a:t> </a:t>
            </a:r>
            <a:r>
              <a:rPr lang="en-US" altLang="zh-CN" sz="2000" dirty="0"/>
              <a:t>WN18-RR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Logic</a:t>
            </a:r>
            <a:r>
              <a:rPr lang="zh-CN" altLang="en-US" sz="2000" dirty="0"/>
              <a:t> </a:t>
            </a:r>
            <a:r>
              <a:rPr lang="en-US" altLang="zh-CN" sz="2000" dirty="0"/>
              <a:t>rules: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Composition</a:t>
            </a:r>
            <a:r>
              <a:rPr lang="zh-CN" altLang="en-US" sz="2000" dirty="0"/>
              <a:t> </a:t>
            </a:r>
            <a:r>
              <a:rPr lang="en-US" altLang="zh-CN" sz="2000" dirty="0"/>
              <a:t>rules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Father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Father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GrandFather</a:t>
            </a:r>
            <a:r>
              <a:rPr lang="en-US" altLang="zh-CN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Inverse</a:t>
            </a:r>
            <a:r>
              <a:rPr lang="zh-CN" altLang="en-US" sz="2000" dirty="0"/>
              <a:t> </a:t>
            </a:r>
            <a:r>
              <a:rPr lang="en-US" altLang="zh-CN" sz="2000" dirty="0"/>
              <a:t>rules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Husband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Wife)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Symmetric</a:t>
            </a:r>
            <a:r>
              <a:rPr lang="zh-CN" altLang="en-US" sz="2000" dirty="0"/>
              <a:t> </a:t>
            </a:r>
            <a:r>
              <a:rPr lang="en-US" altLang="zh-CN" sz="2000" dirty="0"/>
              <a:t>rules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Similar)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Subrelation</a:t>
            </a:r>
            <a:r>
              <a:rPr lang="zh-CN" altLang="en-US" sz="2000" dirty="0"/>
              <a:t> </a:t>
            </a:r>
            <a:r>
              <a:rPr lang="en-US" altLang="zh-CN" sz="2000" dirty="0"/>
              <a:t>rules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Man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Person)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1AE1B-F6D7-094A-96F5-9C99870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44756-A8E3-4A06-BC7A-9202567D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Logic Programming 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200D-2A49-416B-A68B-41133365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Idea:</a:t>
            </a:r>
          </a:p>
          <a:p>
            <a:pPr lvl="1"/>
            <a:r>
              <a:rPr lang="en-US" sz="2800" dirty="0"/>
              <a:t>Use a collection of </a:t>
            </a:r>
            <a:r>
              <a:rPr lang="en-US" sz="2800" b="1" dirty="0">
                <a:solidFill>
                  <a:srgbClr val="0000FF"/>
                </a:solidFill>
              </a:rPr>
              <a:t>logic rules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00FF"/>
                </a:solidFill>
              </a:rPr>
              <a:t>backward chaining</a:t>
            </a:r>
            <a:r>
              <a:rPr lang="en-US" sz="2800" dirty="0"/>
              <a:t> to build a </a:t>
            </a:r>
            <a:r>
              <a:rPr lang="en-US" sz="2800" b="1" dirty="0">
                <a:solidFill>
                  <a:srgbClr val="0000FF"/>
                </a:solidFill>
              </a:rPr>
              <a:t>reasoning graph</a:t>
            </a:r>
          </a:p>
          <a:p>
            <a:pPr lvl="1"/>
            <a:r>
              <a:rPr lang="en-US" sz="2800" dirty="0"/>
              <a:t>Use </a:t>
            </a:r>
            <a:r>
              <a:rPr lang="en-US" sz="2800" b="1" dirty="0">
                <a:solidFill>
                  <a:srgbClr val="0000FF"/>
                </a:solidFill>
              </a:rPr>
              <a:t>neural methods</a:t>
            </a:r>
            <a:r>
              <a:rPr lang="en-US" sz="2800" dirty="0"/>
              <a:t> to aggregate relational paths for reasoning</a:t>
            </a:r>
          </a:p>
          <a:p>
            <a:pPr lvl="1"/>
            <a:endParaRPr lang="en-US" sz="2800" dirty="0"/>
          </a:p>
          <a:p>
            <a:r>
              <a:rPr lang="en-US" altLang="zh-CN" dirty="0"/>
              <a:t>Strength:</a:t>
            </a:r>
          </a:p>
          <a:p>
            <a:pPr lvl="1"/>
            <a:r>
              <a:rPr lang="en-US" sz="2800" dirty="0"/>
              <a:t>Better handle each query with better efficiency</a:t>
            </a:r>
          </a:p>
          <a:p>
            <a:pPr lvl="1"/>
            <a:endParaRPr lang="en-US" sz="2800" b="1" dirty="0">
              <a:solidFill>
                <a:srgbClr val="0000FF"/>
              </a:solidFill>
            </a:endParaRP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37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9BE4-47B5-D34F-9976-9E6873B8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TensorLog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17248-62C8-0140-A94B-8DA6D8A84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End-to-end method to model relational paths:</a:t>
                </a:r>
              </a:p>
              <a:p>
                <a:pPr lvl="1"/>
                <a:r>
                  <a:rPr lang="en-US" sz="2800" dirty="0"/>
                  <a:t>Model each unary relation with a vector</a:t>
                </a:r>
              </a:p>
              <a:p>
                <a:pPr lvl="1"/>
                <a:r>
                  <a:rPr lang="en-US" sz="2800" dirty="0"/>
                  <a:t>Model each binary relation with a matrix</a:t>
                </a:r>
              </a:p>
              <a:p>
                <a:pPr lvl="1"/>
                <a:endParaRPr lang="en-US" sz="2800" dirty="0"/>
              </a:p>
              <a:p>
                <a:r>
                  <a:rPr lang="en-US" dirty="0"/>
                  <a:t>Able to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r>
                  <a:rPr lang="en-US" dirty="0"/>
                  <a:t> query with a single rule</a:t>
                </a:r>
              </a:p>
              <a:p>
                <a:endParaRPr lang="en-US" dirty="0"/>
              </a:p>
              <a:p>
                <a:r>
                  <a:rPr lang="en-US" dirty="0"/>
                  <a:t>How to deal with multiple rules?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17248-62C8-0140-A94B-8DA6D8A84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89F60-BF6D-C54B-9017-10ECC23E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03B77-0FDF-8348-9DBB-D02641A8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87" y="4183247"/>
            <a:ext cx="5153358" cy="21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8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5D2-3687-E747-9BEF-203B816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ProPPR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04F5-CFB2-7743-A098-95D23091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r>
              <a:rPr lang="en-CN" altLang="zh-CN"/>
              <a:t>Consider multiple rules</a:t>
            </a:r>
          </a:p>
          <a:p>
            <a:endParaRPr lang="en-CN" altLang="zh-CN"/>
          </a:p>
          <a:p>
            <a:r>
              <a:rPr lang="en-CN" altLang="zh-CN"/>
              <a:t>Build the inference graph with </a:t>
            </a:r>
            <a:r>
              <a:rPr lang="en-CN" altLang="zh-CN" b="1">
                <a:solidFill>
                  <a:srgbClr val="0000FF"/>
                </a:solidFill>
              </a:rPr>
              <a:t>backward chaining</a:t>
            </a:r>
          </a:p>
          <a:p>
            <a:endParaRPr lang="en-CN" altLang="zh-CN"/>
          </a:p>
          <a:p>
            <a:r>
              <a:rPr lang="en-CN" altLang="zh-CN"/>
              <a:t>The transition probability from a node to its children is decided by </a:t>
            </a:r>
            <a:r>
              <a:rPr lang="en-CN" altLang="zh-CN" b="1">
                <a:solidFill>
                  <a:srgbClr val="0000FF"/>
                </a:solidFill>
              </a:rPr>
              <a:t>rule weights</a:t>
            </a:r>
            <a:endParaRPr lang="en-CN" altLang="zh-CN" b="1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EB6DD-83D6-5E42-AD25-7775E516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65" y="1566161"/>
            <a:ext cx="4770804" cy="39644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0309F2-DAE4-4F84-A41F-8515322BC58C}"/>
              </a:ext>
            </a:extLst>
          </p:cNvPr>
          <p:cNvSpPr txBox="1"/>
          <p:nvPr/>
        </p:nvSpPr>
        <p:spPr>
          <a:xfrm>
            <a:off x="838201" y="584654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William Yang Wang, Kathryn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Mazaitis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and William W. Cohen. Programming with personalized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pagerank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a locally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groundable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first-order probabilistic logic.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CIKM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2013.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2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5D2-3687-E747-9BEF-203B816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ProPPR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04F5-CFB2-7743-A098-95D23091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r>
              <a:rPr lang="en-CN" altLang="zh-CN" dirty="0"/>
              <a:t>Apply </a:t>
            </a:r>
            <a:r>
              <a:rPr lang="en-CN" altLang="zh-CN" b="1" dirty="0">
                <a:solidFill>
                  <a:srgbClr val="0000FF"/>
                </a:solidFill>
              </a:rPr>
              <a:t>personalized page rank</a:t>
            </a:r>
            <a:r>
              <a:rPr lang="en-CN" altLang="zh-CN" dirty="0"/>
              <a:t> to the inference graph</a:t>
            </a:r>
          </a:p>
          <a:p>
            <a:endParaRPr lang="en-CN" altLang="zh-CN" b="1" dirty="0">
              <a:solidFill>
                <a:srgbClr val="0000FF"/>
              </a:solidFill>
            </a:endParaRPr>
          </a:p>
          <a:p>
            <a:r>
              <a:rPr lang="en-CN" altLang="zh-CN" dirty="0"/>
              <a:t>Predict the answer as the entity with the </a:t>
            </a:r>
            <a:r>
              <a:rPr lang="en-CN" altLang="zh-CN" b="1" dirty="0">
                <a:solidFill>
                  <a:srgbClr val="0000FF"/>
                </a:solidFill>
              </a:rPr>
              <a:t>highest stationary probability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F5EB2-86A7-4F33-B61E-4CD240D9DEC3}"/>
              </a:ext>
            </a:extLst>
          </p:cNvPr>
          <p:cNvSpPr txBox="1"/>
          <p:nvPr/>
        </p:nvSpPr>
        <p:spPr>
          <a:xfrm>
            <a:off x="838201" y="584654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William Yang Wang, Kathryn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Mazaitis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and William W. Cohen. Programming with personalized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pagerank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a locally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groundable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first-order probabilistic logic.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CIKM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2013.</a:t>
            </a:r>
            <a:endParaRPr lang="zh-CN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549BAE6-4E75-4CDD-895C-C7C5638A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65" y="1566161"/>
            <a:ext cx="4770804" cy="39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3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EE99-DAF6-0A4A-912B-BE7ED99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5569-2F90-C44D-873C-6FCE0B89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pLogicNet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A" altLang="zh-CN" dirty="0">
                <a:hlinkClick r:id="rId2"/>
              </a:rPr>
              <a:t>https://github.com/DeepGraphLearning/pLogicNet</a:t>
            </a:r>
            <a:endParaRPr lang="en-CA" altLang="zh-CN" dirty="0"/>
          </a:p>
          <a:p>
            <a:r>
              <a:rPr lang="en-CA" altLang="zh-CN" dirty="0" err="1"/>
              <a:t>ProPPR</a:t>
            </a:r>
            <a:r>
              <a:rPr lang="en-CA" altLang="zh-CN" dirty="0"/>
              <a:t>: </a:t>
            </a:r>
            <a:r>
              <a:rPr lang="en-CA" altLang="zh-CN" dirty="0">
                <a:hlinkClick r:id="rId3"/>
              </a:rPr>
              <a:t>https://github.com/TeamCohen/ProPPR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740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2F46-4307-2441-B4CB-7D7319D4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1ADD-5251-6748-85B0-5E84571E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I:</a:t>
            </a:r>
            <a:r>
              <a:rPr lang="zh-CN" altLang="en-US" dirty="0"/>
              <a:t>  </a:t>
            </a:r>
            <a:r>
              <a:rPr lang="en-US" altLang="zh-CN" dirty="0"/>
              <a:t>Neural Methods</a:t>
            </a:r>
          </a:p>
          <a:p>
            <a:endParaRPr lang="en-US" altLang="zh-CN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II:</a:t>
            </a:r>
            <a:r>
              <a:rPr lang="zh-CN" altLang="en-US" dirty="0"/>
              <a:t> </a:t>
            </a:r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Part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III: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Neural-Symbolic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Methods</a:t>
            </a:r>
          </a:p>
          <a:p>
            <a:endParaRPr lang="en-US" altLang="zh-CN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IV: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Induction Methods</a:t>
            </a:r>
          </a:p>
          <a:p>
            <a:endParaRPr lang="en-US" altLang="zh-CN" dirty="0"/>
          </a:p>
          <a:p>
            <a:r>
              <a:rPr lang="en-US" altLang="zh-CN" dirty="0"/>
              <a:t>Part V: Summary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48504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C0E-B0BA-1E49-94F4-EE2C69A6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Logic Programming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F5A3-3EFD-3448-88F3-4B32EB73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sz="2800" dirty="0"/>
              <a:t>Use a collection of </a:t>
            </a:r>
            <a:r>
              <a:rPr lang="en-US" sz="2800" b="1" dirty="0">
                <a:solidFill>
                  <a:srgbClr val="0000FF"/>
                </a:solidFill>
              </a:rPr>
              <a:t>logic rules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00FF"/>
                </a:solidFill>
              </a:rPr>
              <a:t>forward chaining</a:t>
            </a:r>
            <a:r>
              <a:rPr lang="en-US" sz="2800" dirty="0"/>
              <a:t> to build a </a:t>
            </a:r>
            <a:r>
              <a:rPr lang="en-US" sz="2800" b="1" dirty="0">
                <a:solidFill>
                  <a:srgbClr val="0000FF"/>
                </a:solidFill>
              </a:rPr>
              <a:t>Markov logic network</a:t>
            </a:r>
          </a:p>
          <a:p>
            <a:pPr lvl="1"/>
            <a:r>
              <a:rPr lang="en-US" sz="2800" dirty="0"/>
              <a:t>Use </a:t>
            </a:r>
            <a:r>
              <a:rPr lang="en-US" sz="2800" b="1" dirty="0">
                <a:solidFill>
                  <a:srgbClr val="0000FF"/>
                </a:solidFill>
              </a:rPr>
              <a:t>neural methods</a:t>
            </a:r>
            <a:r>
              <a:rPr lang="en-US" sz="2800" dirty="0"/>
              <a:t> to improve inference and learning of MLN</a:t>
            </a:r>
          </a:p>
          <a:p>
            <a:pPr lvl="1"/>
            <a:endParaRPr lang="en-US" sz="2800" dirty="0"/>
          </a:p>
          <a:p>
            <a:r>
              <a:rPr lang="en-US" dirty="0"/>
              <a:t>Strength:</a:t>
            </a:r>
          </a:p>
          <a:p>
            <a:pPr lvl="1"/>
            <a:r>
              <a:rPr lang="en-US" sz="2800" b="1" dirty="0"/>
              <a:t>Symbolic</a:t>
            </a:r>
            <a:r>
              <a:rPr lang="en-US" sz="2800" dirty="0"/>
              <a:t>: ability of using domain knowledge, interpretability</a:t>
            </a:r>
          </a:p>
          <a:p>
            <a:pPr lvl="1"/>
            <a:r>
              <a:rPr lang="en-US" sz="2800" b="1" dirty="0"/>
              <a:t>Neural</a:t>
            </a:r>
            <a:r>
              <a:rPr lang="en-US" sz="2800" dirty="0"/>
              <a:t>: efficiency, capacity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C6848-969F-A14F-AB35-6BE89528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F73E-D069-7F4A-AEFC-B361449A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Logic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39A5-C3C2-3347-B5AD-A1DAC1B8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Combines</a:t>
            </a:r>
            <a:r>
              <a:rPr lang="zh-CN" altLang="en-US" dirty="0"/>
              <a:t> </a:t>
            </a:r>
            <a:r>
              <a:rPr lang="en-US" altLang="zh-CN" dirty="0"/>
              <a:t>first-order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probabilistic</a:t>
            </a:r>
            <a:r>
              <a:rPr lang="zh-CN" altLang="en-US" dirty="0"/>
              <a:t> </a:t>
            </a:r>
            <a:r>
              <a:rPr lang="en-US" altLang="zh-CN" dirty="0"/>
              <a:t>graphical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endParaRPr lang="en-CA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DDD0D-6BAE-0C43-836E-AA404CD59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36" y="2266512"/>
            <a:ext cx="6279047" cy="20463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3EFF9-62B1-7E4A-BEAE-4D56F2016845}"/>
              </a:ext>
            </a:extLst>
          </p:cNvPr>
          <p:cNvGrpSpPr/>
          <p:nvPr/>
        </p:nvGrpSpPr>
        <p:grpSpPr>
          <a:xfrm>
            <a:off x="357305" y="2669520"/>
            <a:ext cx="5593776" cy="1303422"/>
            <a:chOff x="1026388" y="2616842"/>
            <a:chExt cx="5593776" cy="1303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DF7831-0A47-6A42-B5D8-93AE5E9C26C4}"/>
                    </a:ext>
                  </a:extLst>
                </p:cNvPr>
                <p:cNvSpPr txBox="1"/>
                <p:nvPr/>
              </p:nvSpPr>
              <p:spPr>
                <a:xfrm>
                  <a:off x="1580323" y="2616842"/>
                  <a:ext cx="3379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𝐿𝑖𝑣𝑒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𝑁𝑎𝑡𝑖𝑜𝑛𝑎𝑙𝑖𝑡𝑦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DF7831-0A47-6A42-B5D8-93AE5E9C2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323" y="2616842"/>
                  <a:ext cx="337983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8245C0-8EA7-BA49-96F7-E9B8A97AD196}"/>
                    </a:ext>
                  </a:extLst>
                </p:cNvPr>
                <p:cNvSpPr txBox="1"/>
                <p:nvPr/>
              </p:nvSpPr>
              <p:spPr>
                <a:xfrm>
                  <a:off x="1580323" y="3053642"/>
                  <a:ext cx="4302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𝑃𝑜𝑙𝑖𝑡𝑖𝑐𝑖𝑎𝑛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𝑁𝑎𝑡𝑖𝑜𝑛𝑎𝑙𝑖𝑡𝑦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8245C0-8EA7-BA49-96F7-E9B8A97AD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323" y="3053642"/>
                  <a:ext cx="430239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AC99C2-2B2A-3D44-8BE6-130D4BAFC3C7}"/>
                    </a:ext>
                  </a:extLst>
                </p:cNvPr>
                <p:cNvSpPr txBox="1"/>
                <p:nvPr/>
              </p:nvSpPr>
              <p:spPr>
                <a:xfrm>
                  <a:off x="1580323" y="3543551"/>
                  <a:ext cx="50398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𝐵𝑜𝑟𝑛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𝐶𝑖𝑡𝑦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𝑁𝑎𝑡𝑖𝑜𝑛𝑎𝑙𝑖𝑡𝑦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AC99C2-2B2A-3D44-8BE6-130D4BAFC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323" y="3543551"/>
                  <a:ext cx="50398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F7B89C-20C3-5A42-9455-B0B4BA82D5B5}"/>
                </a:ext>
              </a:extLst>
            </p:cNvPr>
            <p:cNvSpPr txBox="1"/>
            <p:nvPr/>
          </p:nvSpPr>
          <p:spPr>
            <a:xfrm>
              <a:off x="1040963" y="262075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C1F0A1-8DE8-EF4D-9984-E351A53E1DEC}"/>
                </a:ext>
              </a:extLst>
            </p:cNvPr>
            <p:cNvSpPr txBox="1"/>
            <p:nvPr/>
          </p:nvSpPr>
          <p:spPr>
            <a:xfrm>
              <a:off x="1026388" y="30695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2.6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68339-E48A-4D44-AD02-3941DB710AFB}"/>
                </a:ext>
              </a:extLst>
            </p:cNvPr>
            <p:cNvSpPr txBox="1"/>
            <p:nvPr/>
          </p:nvSpPr>
          <p:spPr>
            <a:xfrm>
              <a:off x="1028045" y="35509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1.5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BB30-181A-CF42-B88C-B43EFC42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61FD4E-DD14-4C47-9AF9-C81AC5FFBB87}"/>
              </a:ext>
            </a:extLst>
          </p:cNvPr>
          <p:cNvGrpSpPr/>
          <p:nvPr/>
        </p:nvGrpSpPr>
        <p:grpSpPr>
          <a:xfrm>
            <a:off x="1456763" y="4380171"/>
            <a:ext cx="9350005" cy="1808116"/>
            <a:chOff x="1515034" y="4233188"/>
            <a:chExt cx="9350005" cy="18081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C8140D-EC3A-204A-900A-384C924BBD48}"/>
                </a:ext>
              </a:extLst>
            </p:cNvPr>
            <p:cNvSpPr txBox="1"/>
            <p:nvPr/>
          </p:nvSpPr>
          <p:spPr>
            <a:xfrm>
              <a:off x="1581795" y="5401378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6CFF1BA-0074-2341-A5C8-B98C4273BD5D}"/>
                    </a:ext>
                  </a:extLst>
                </p:cNvPr>
                <p:cNvSpPr txBox="1"/>
                <p:nvPr/>
              </p:nvSpPr>
              <p:spPr>
                <a:xfrm>
                  <a:off x="1515034" y="5366938"/>
                  <a:ext cx="20305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</m:oMath>
                  </a14:m>
                  <a:r>
                    <a:rPr lang="en-US" dirty="0"/>
                    <a:t>: observed facts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6CFF1BA-0074-2341-A5C8-B98C4273B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034" y="5366938"/>
                  <a:ext cx="203050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F9F5A6-CD82-8246-ABB2-19DBD5DD8DAE}"/>
                    </a:ext>
                  </a:extLst>
                </p:cNvPr>
                <p:cNvSpPr txBox="1"/>
                <p:nvPr/>
              </p:nvSpPr>
              <p:spPr>
                <a:xfrm>
                  <a:off x="1581795" y="5764305"/>
                  <a:ext cx="2668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</m:oMath>
                  </a14:m>
                  <a:r>
                    <a:rPr lang="en-US" dirty="0"/>
                    <a:t>: </a:t>
                  </a:r>
                  <a:r>
                    <a:rPr lang="en-US" altLang="zh-CN" dirty="0"/>
                    <a:t>unobserved/hidden facts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F9F5A6-CD82-8246-ABB2-19DBD5DD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795" y="5764305"/>
                  <a:ext cx="26684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83" t="-28889" r="-5023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E38859B-10C8-EF48-B4E9-DC11324D2F44}"/>
                    </a:ext>
                  </a:extLst>
                </p:cNvPr>
                <p:cNvSpPr/>
                <p:nvPr/>
              </p:nvSpPr>
              <p:spPr>
                <a:xfrm>
                  <a:off x="5601354" y="5368624"/>
                  <a:ext cx="25528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dirty="0"/>
                    <a:t>: weight of logic rule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E38859B-10C8-EF48-B4E9-DC11324D2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354" y="5368624"/>
                  <a:ext cx="255281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5B96E24-3467-924F-AD59-2E68538BE4D3}"/>
                    </a:ext>
                  </a:extLst>
                </p:cNvPr>
                <p:cNvSpPr/>
                <p:nvPr/>
              </p:nvSpPr>
              <p:spPr>
                <a:xfrm>
                  <a:off x="5601354" y="5665504"/>
                  <a:ext cx="52636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: number of true grounds of the logic rule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5B96E24-3467-924F-AD59-2E68538BE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354" y="5665504"/>
                  <a:ext cx="5263685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8F78422-95AE-4127-B67F-4FBD031A111B}"/>
                    </a:ext>
                  </a:extLst>
                </p:cNvPr>
                <p:cNvSpPr txBox="1"/>
                <p:nvPr/>
              </p:nvSpPr>
              <p:spPr>
                <a:xfrm>
                  <a:off x="2234453" y="4233188"/>
                  <a:ext cx="7965142" cy="984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𝑡𝑟𝑢𝑒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𝒪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8F78422-95AE-4127-B67F-4FBD031A1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53" y="4233188"/>
                  <a:ext cx="7965142" cy="9840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28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C0E-B0BA-1E49-94F4-EE2C69A6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F5A3-3EFD-3448-88F3-4B32EB73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Effectively leverage domain knowledge with logic rules</a:t>
            </a:r>
          </a:p>
          <a:p>
            <a:pPr lvl="1"/>
            <a:r>
              <a:rPr lang="en-US" dirty="0"/>
              <a:t>Handle the uncertainty</a:t>
            </a:r>
          </a:p>
          <a:p>
            <a:pPr lvl="1"/>
            <a:endParaRPr lang="en-US" dirty="0"/>
          </a:p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Inference is difficult due to complicated graph structures</a:t>
            </a:r>
          </a:p>
          <a:p>
            <a:pPr lvl="1"/>
            <a:r>
              <a:rPr lang="en-US" dirty="0"/>
              <a:t>Recall is low since many facts are not covered by any logic rules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C6848-969F-A14F-AB35-6BE89528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9BE4-47B5-D34F-9976-9E6873B8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17248-62C8-0140-A94B-8DA6D8A84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Learning the entity and relation embeddings for predicting the missing facts (e.g., </a:t>
                </a:r>
                <a:r>
                  <a:rPr lang="en-US" dirty="0" err="1"/>
                  <a:t>TransE</a:t>
                </a:r>
                <a:r>
                  <a:rPr lang="en-US" dirty="0"/>
                  <a:t>, </a:t>
                </a:r>
                <a:r>
                  <a:rPr lang="en-US" dirty="0" err="1"/>
                  <a:t>DisMult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ComplEx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RotatE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Defining the joint distribution of all the facts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𝒪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32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>
                    <a:latin typeface="Cambria Math" panose="02040503050406030204" pitchFamily="18" charset="0"/>
                  </a:rPr>
                  <a:t>𝜎 is the sigmoid function, 𝛾 is a fixed margin </a:t>
                </a:r>
              </a:p>
              <a:p>
                <a:endParaRPr lang="en-US" dirty="0"/>
              </a:p>
              <a:p>
                <a:r>
                  <a:rPr lang="en-US" dirty="0"/>
                  <a:t>Trained by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sub>
                    </m:sSub>
                  </m:oMath>
                </a14:m>
                <a:r>
                  <a:rPr lang="en-US" dirty="0"/>
                  <a:t> as positive facts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r>
                  <a:rPr lang="en-US" dirty="0"/>
                  <a:t> as negative facts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17248-62C8-0140-A94B-8DA6D8A84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r="-1333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89F60-BF6D-C54B-9017-10ECC23E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1457-58E5-4941-A74E-95B3690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614D-D552-424E-B20F-717EA6C2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be effectively and efficiently trained by SGD</a:t>
            </a:r>
          </a:p>
          <a:p>
            <a:pPr lvl="1"/>
            <a:r>
              <a:rPr lang="en-US" dirty="0"/>
              <a:t>High recall of missing link prediction with entity and relation embeddings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 to leverage domain knowledge (logic rules)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AB5AD-D322-7243-9721-D2CE7D4E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332B-D804-A34B-A4D0-52226163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Probabilistic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4C3D-DD2E-FA47-ABAC-4547FE70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Towards combining </a:t>
            </a:r>
            <a:r>
              <a:rPr lang="en-US" altLang="zh-CN" dirty="0"/>
              <a:t>Markov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dirty="0"/>
              <a:t>and </a:t>
            </a:r>
            <a:r>
              <a:rPr lang="en-US" altLang="zh-CN" dirty="0"/>
              <a:t>k</a:t>
            </a:r>
            <a:r>
              <a:rPr lang="en-US" dirty="0"/>
              <a:t>nowledge graph embedding</a:t>
            </a:r>
          </a:p>
          <a:p>
            <a:pPr lvl="1"/>
            <a:r>
              <a:rPr lang="en-US" dirty="0"/>
              <a:t>Leverage log</a:t>
            </a:r>
            <a:r>
              <a:rPr lang="en-US" altLang="zh-CN" dirty="0"/>
              <a:t>ic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uncertainty</a:t>
            </a:r>
          </a:p>
          <a:p>
            <a:pPr lvl="1"/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</a:p>
          <a:p>
            <a:endParaRPr lang="en-US" altLang="zh-CN" dirty="0"/>
          </a:p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facts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Markov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EM</a:t>
            </a:r>
          </a:p>
          <a:p>
            <a:pPr lvl="1"/>
            <a:r>
              <a:rPr lang="en-US" altLang="zh-CN" dirty="0"/>
              <a:t>Parametrize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8A10-5FC1-5E47-AFEC-F444B973F26D}"/>
              </a:ext>
            </a:extLst>
          </p:cNvPr>
          <p:cNvSpPr txBox="1"/>
          <p:nvPr/>
        </p:nvSpPr>
        <p:spPr>
          <a:xfrm>
            <a:off x="838200" y="608199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Meng Qu and Jian Tang. Probabilistic logic neural networks for reasoning. </a:t>
            </a:r>
            <a:r>
              <a:rPr lang="en-US" altLang="zh-CN" b="0" i="1" dirty="0" err="1">
                <a:solidFill>
                  <a:srgbClr val="222222"/>
                </a:solidFill>
                <a:effectLst/>
              </a:rPr>
              <a:t>NeurIPS</a:t>
            </a:r>
            <a:r>
              <a:rPr lang="en-US" altLang="zh-CN" dirty="0">
                <a:solidFill>
                  <a:srgbClr val="222222"/>
                </a:solidFill>
              </a:rPr>
              <a:t> 2019.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5037-B3BD-874C-A5B8-0CC2A0BE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8836-FA8F-7A46-9BBD-432F7BB9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pLogicNet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47DC3-E07C-234E-843E-098D54B13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joint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facts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MLN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lower-bound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log-likelihood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facts</a:t>
                </a:r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47DC3-E07C-234E-843E-098D54B13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C37332-AEDD-B84B-A346-8A8F6774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5" y="2260275"/>
            <a:ext cx="5993919" cy="19534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031D9-A94E-7F47-B17F-DE8321E0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2E77-168A-5F41-8026-74F8473F840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47042B-4892-4C2D-B103-091131B495BB}"/>
                  </a:ext>
                </a:extLst>
              </p:cNvPr>
              <p:cNvSpPr txBox="1"/>
              <p:nvPr/>
            </p:nvSpPr>
            <p:spPr>
              <a:xfrm>
                <a:off x="6419180" y="2646632"/>
                <a:ext cx="5569110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𝒪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47042B-4892-4C2D-B103-091131B49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80" y="2646632"/>
                <a:ext cx="5569110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>
            <a:extLst>
              <a:ext uri="{FF2B5EF4-FFF2-40B4-BE49-F238E27FC236}">
                <a16:creationId xmlns:a16="http://schemas.microsoft.com/office/drawing/2014/main" id="{476D045E-175A-4280-84F5-3DF40F4B29C7}"/>
              </a:ext>
            </a:extLst>
          </p:cNvPr>
          <p:cNvSpPr txBox="1"/>
          <p:nvPr/>
        </p:nvSpPr>
        <p:spPr>
          <a:xfrm>
            <a:off x="838200" y="608199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Meng Qu and Jian Tang. Probabilistic logic neural networks for reasoning. </a:t>
            </a:r>
            <a:r>
              <a:rPr lang="en-US" altLang="zh-CN" b="0" i="1" dirty="0" err="1">
                <a:solidFill>
                  <a:srgbClr val="222222"/>
                </a:solidFill>
                <a:effectLst/>
              </a:rPr>
              <a:t>NeurIPS</a:t>
            </a:r>
            <a:r>
              <a:rPr lang="en-US" altLang="zh-CN" dirty="0">
                <a:solidFill>
                  <a:srgbClr val="222222"/>
                </a:solidFill>
              </a:rPr>
              <a:t> 2019.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33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Macintosh PowerPoint</Application>
  <PresentationFormat>Widescreen</PresentationFormat>
  <Paragraphs>149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Reasoning on Knowledge Graphs: Symbolic or Neural?</vt:lpstr>
      <vt:lpstr>Roadmap</vt:lpstr>
      <vt:lpstr>Markov Logic Programming Based</vt:lpstr>
      <vt:lpstr>Markov Logic Networks</vt:lpstr>
      <vt:lpstr>Pros and Cons</vt:lpstr>
      <vt:lpstr>Knowledge Graph Embeddings</vt:lpstr>
      <vt:lpstr>Pros and Cons</vt:lpstr>
      <vt:lpstr>Probabilistic Logic Neural Networks for Reasoning</vt:lpstr>
      <vt:lpstr>pLogicNet</vt:lpstr>
      <vt:lpstr>Inference</vt:lpstr>
      <vt:lpstr>Inference</vt:lpstr>
      <vt:lpstr>Learning</vt:lpstr>
      <vt:lpstr>Learning</vt:lpstr>
      <vt:lpstr>Performance of Link Prediction</vt:lpstr>
      <vt:lpstr>Stochastic Logic Programming Based</vt:lpstr>
      <vt:lpstr>TensorLog</vt:lpstr>
      <vt:lpstr>ProPPR</vt:lpstr>
      <vt:lpstr>ProPPR</vt:lpstr>
      <vt:lpstr>Source Codes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 on Knowledge Graphs: Symbolic or Neural?</dc:title>
  <dc:creator>瞿 锰</dc:creator>
  <cp:lastModifiedBy>瞿 锰</cp:lastModifiedBy>
  <cp:revision>1</cp:revision>
  <dcterms:created xsi:type="dcterms:W3CDTF">2022-02-22T21:37:12Z</dcterms:created>
  <dcterms:modified xsi:type="dcterms:W3CDTF">2022-02-22T21:37:48Z</dcterms:modified>
</cp:coreProperties>
</file>