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9" r:id="rId2"/>
    <p:sldId id="260" r:id="rId3"/>
    <p:sldId id="261" r:id="rId4"/>
    <p:sldId id="262" r:id="rId5"/>
    <p:sldId id="264" r:id="rId6"/>
    <p:sldId id="263" r:id="rId7"/>
    <p:sldId id="271" r:id="rId8"/>
    <p:sldId id="268" r:id="rId9"/>
    <p:sldId id="272" r:id="rId10"/>
    <p:sldId id="269" r:id="rId11"/>
    <p:sldId id="270" r:id="rId12"/>
    <p:sldId id="267" r:id="rId13"/>
    <p:sldId id="273" r:id="rId14"/>
    <p:sldId id="275" r:id="rId15"/>
    <p:sldId id="276" r:id="rId16"/>
    <p:sldId id="277" r:id="rId17"/>
    <p:sldId id="278" r:id="rId18"/>
    <p:sldId id="274" r:id="rId19"/>
    <p:sldId id="279" r:id="rId20"/>
    <p:sldId id="281" r:id="rId21"/>
    <p:sldId id="284" r:id="rId22"/>
    <p:sldId id="280" r:id="rId23"/>
    <p:sldId id="282" r:id="rId24"/>
    <p:sldId id="283" r:id="rId2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01A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35955"/>
  </p:normalViewPr>
  <p:slideViewPr>
    <p:cSldViewPr snapToGrid="0" snapToObjects="1">
      <p:cViewPr varScale="1">
        <p:scale>
          <a:sx n="40" d="100"/>
          <a:sy n="40" d="100"/>
        </p:scale>
        <p:origin x="3352" y="184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31B2F-B9A1-8B41-9292-772B45C528AD}" type="datetimeFigureOut">
              <a:rPr kumimoji="1" lang="ko-Kore-KR" altLang="en-US" smtClean="0"/>
              <a:t>2021. 10. 5.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B6669-FD07-494E-99BC-6FDB59A262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443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사칙연산으로 했을 때 정확도가 낮아서 앙상블을 적용해서 성능 확인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8066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서바이벌 모델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 err="1"/>
              <a:t>개앙상블</a:t>
            </a:r>
            <a:r>
              <a:rPr kumimoji="1" lang="en-US" altLang="ko-KR" dirty="0"/>
              <a:t>]</a:t>
            </a:r>
          </a:p>
          <a:p>
            <a:r>
              <a:rPr kumimoji="1" lang="en-US" altLang="ko-KR" dirty="0"/>
              <a:t>5</a:t>
            </a:r>
            <a:r>
              <a:rPr kumimoji="1" lang="ko-KR" altLang="en-US" dirty="0" err="1"/>
              <a:t>개모델을</a:t>
            </a:r>
            <a:r>
              <a:rPr kumimoji="1" lang="ko-KR" altLang="en-US" dirty="0"/>
              <a:t> 사용한 서바이벌 버전 성능 측정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</a:t>
            </a:r>
            <a:r>
              <a:rPr kumimoji="1" lang="ko-KR" altLang="en-US" dirty="0" err="1"/>
              <a:t>낮게나왔는데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알고보니</a:t>
            </a:r>
            <a:r>
              <a:rPr kumimoji="1" lang="ko-KR" altLang="en-US" dirty="0"/>
              <a:t> 테스트데이터를 잘못 </a:t>
            </a:r>
            <a:r>
              <a:rPr kumimoji="1" lang="ko-KR" altLang="en-US" dirty="0" err="1"/>
              <a:t>넣엇더라구요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그래서 저는 제가 테스트데이터를 잘 </a:t>
            </a:r>
            <a:r>
              <a:rPr kumimoji="1" lang="ko-KR" altLang="en-US" dirty="0" err="1"/>
              <a:t>못넣은지</a:t>
            </a:r>
            <a:r>
              <a:rPr kumimoji="1" lang="ko-KR" altLang="en-US" dirty="0"/>
              <a:t> 모르고</a:t>
            </a:r>
            <a:r>
              <a:rPr kumimoji="1" lang="en-US" altLang="ko-KR" dirty="0"/>
              <a:t>,,</a:t>
            </a:r>
            <a:r>
              <a:rPr kumimoji="1" lang="ko-KR" altLang="en-US" dirty="0"/>
              <a:t>모델 수가 적어서 그런가 하고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모델 서바이벌을 먼저 돌려보았습니다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모델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좋게 나옴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에폭당</a:t>
            </a:r>
            <a:r>
              <a:rPr kumimoji="1" lang="ko-KR" altLang="en-US" dirty="0"/>
              <a:t> 정확도 파일이 날아가서 정확한 수치는 </a:t>
            </a:r>
            <a:r>
              <a:rPr kumimoji="1" lang="ko-KR" altLang="en-US" dirty="0" err="1"/>
              <a:t>못봣는데</a:t>
            </a:r>
            <a:r>
              <a:rPr kumimoji="1" lang="ko-KR" altLang="en-US" dirty="0"/>
              <a:t> 그래프 상으로는 거의 </a:t>
            </a:r>
            <a:r>
              <a:rPr kumimoji="1" lang="en-US" altLang="ko-KR" dirty="0"/>
              <a:t>99</a:t>
            </a:r>
            <a:r>
              <a:rPr kumimoji="1" lang="ko-KR" altLang="en-US" dirty="0"/>
              <a:t>에 가깝게 나옴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그리고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버전은 아직 돌아가는 중이라 확인은 못하지만 현재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에폭까지는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89%</a:t>
            </a:r>
            <a:r>
              <a:rPr kumimoji="1" lang="ko-KR" altLang="en-US" dirty="0"/>
              <a:t> 까지 오른 것을 확인하 </a:t>
            </a:r>
            <a:r>
              <a:rPr kumimoji="1" lang="ko-KR" altLang="en-US" dirty="0" err="1"/>
              <a:t>ㄹ수</a:t>
            </a:r>
            <a:r>
              <a:rPr kumimoji="1" lang="ko-KR" altLang="en-US" dirty="0"/>
              <a:t> 있었다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에폭까지</a:t>
            </a:r>
            <a:r>
              <a:rPr kumimoji="1" lang="ko-KR" altLang="en-US" dirty="0"/>
              <a:t> 가면 더 오를 것 같습니다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개 돌린 것보다 성능이 살짝 낮을 것으로 예상이 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0693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3426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2313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소프트보팅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서바이벌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다수결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981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모델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서바이벌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낮음</a:t>
            </a:r>
            <a:r>
              <a:rPr kumimoji="1" lang="en-US" altLang="ko-KR" dirty="0"/>
              <a:t>….(</a:t>
            </a:r>
            <a:r>
              <a:rPr kumimoji="1" lang="ko-KR" altLang="en-US" dirty="0"/>
              <a:t>모델을 잘못 </a:t>
            </a:r>
            <a:r>
              <a:rPr kumimoji="1" lang="ko-KR" altLang="en-US" dirty="0" err="1"/>
              <a:t>짠건가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아니면 모델 수가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개라 서바이벌 효과가 나타나지 않는건지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지금 다 다르게 답하면 배열의 가장 첫번째 모델만 살아남거든</a:t>
            </a:r>
            <a:endParaRPr kumimoji="1" lang="en-US" altLang="ko-KR" dirty="0"/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성능이 </a:t>
            </a:r>
            <a:r>
              <a:rPr kumimoji="1" lang="ko-KR" altLang="en-US" dirty="0" err="1"/>
              <a:t>낮게나온다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</a:t>
            </a:r>
            <a:r>
              <a:rPr kumimoji="1" lang="ko-KR" altLang="en-US" dirty="0"/>
              <a:t> </a:t>
            </a:r>
            <a:r>
              <a:rPr kumimoji="1" lang="en-US" altLang="ko-KR" dirty="0"/>
              <a:t>46.860%</a:t>
            </a:r>
          </a:p>
          <a:p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 err="1">
                <a:sym typeface="Wingdings" pitchFamily="2" charset="2"/>
              </a:rPr>
              <a:t>알았따</a:t>
            </a:r>
            <a:r>
              <a:rPr kumimoji="1" lang="en-US" altLang="ko-KR" dirty="0">
                <a:sym typeface="Wingdings" pitchFamily="2" charset="2"/>
              </a:rPr>
              <a:t>..</a:t>
            </a:r>
            <a:r>
              <a:rPr kumimoji="1" lang="ko-KR" altLang="en-US" dirty="0">
                <a:sym typeface="Wingdings" pitchFamily="2" charset="2"/>
              </a:rPr>
              <a:t>이건</a:t>
            </a:r>
            <a:r>
              <a:rPr kumimoji="1" lang="en-US" altLang="ko-KR" dirty="0">
                <a:sym typeface="Wingdings" pitchFamily="2" charset="2"/>
              </a:rPr>
              <a:t>..</a:t>
            </a:r>
            <a:r>
              <a:rPr kumimoji="1" lang="ko-KR" altLang="en-US" dirty="0">
                <a:sym typeface="Wingdings" pitchFamily="2" charset="2"/>
              </a:rPr>
              <a:t>테스트 데이터 </a:t>
            </a:r>
            <a:r>
              <a:rPr kumimoji="1" lang="en-US" altLang="ko-KR" dirty="0">
                <a:sym typeface="Wingdings" pitchFamily="2" charset="2"/>
              </a:rPr>
              <a:t>10</a:t>
            </a:r>
            <a:r>
              <a:rPr kumimoji="1" lang="ko-KR" altLang="en-US" dirty="0">
                <a:sym typeface="Wingdings" pitchFamily="2" charset="2"/>
              </a:rPr>
              <a:t>개밖에 테스트를  안해서 그래</a:t>
            </a:r>
            <a:r>
              <a:rPr kumimoji="1" lang="en-US" altLang="ko-KR" dirty="0">
                <a:sym typeface="Wingdings" pitchFamily="2" charset="2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6099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저번에</a:t>
            </a:r>
            <a:r>
              <a:rPr kumimoji="1" lang="ko-KR" altLang="en-US" dirty="0"/>
              <a:t> 서바이벌  모델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버전 </a:t>
            </a:r>
            <a:r>
              <a:rPr kumimoji="1" lang="ko-KR" altLang="en-US" dirty="0" err="1"/>
              <a:t>돌린거</a:t>
            </a:r>
            <a:r>
              <a:rPr kumimoji="1" lang="ko-KR" altLang="en-US" dirty="0"/>
              <a:t> 결과를 확인했는데</a:t>
            </a:r>
            <a:endParaRPr kumimoji="1" lang="en-US" altLang="ko-KR" dirty="0"/>
          </a:p>
          <a:p>
            <a:r>
              <a:rPr kumimoji="1" lang="ko-KR" altLang="en-US" dirty="0"/>
              <a:t>다수결보다 성능이 </a:t>
            </a:r>
            <a:r>
              <a:rPr kumimoji="1" lang="ko-KR" altLang="en-US" dirty="0" err="1"/>
              <a:t>높을것</a:t>
            </a:r>
            <a:r>
              <a:rPr kumimoji="1" lang="ko-KR" altLang="en-US" dirty="0"/>
              <a:t> 같았는데 생각보다 많이 높지 않았고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에폭만</a:t>
            </a:r>
            <a:r>
              <a:rPr kumimoji="1" lang="ko-KR" altLang="en-US" dirty="0"/>
              <a:t> 비교했을 때 성능은 서바이벌버전 보다 다수결 버전이 높았다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근데 서바이벌의 경우 </a:t>
            </a:r>
            <a:r>
              <a:rPr kumimoji="1" lang="en-US" altLang="ko-KR" dirty="0"/>
              <a:t>195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97</a:t>
            </a:r>
            <a:r>
              <a:rPr kumimoji="1" lang="ko-KR" altLang="en-US" dirty="0"/>
              <a:t>퍼센트로 다수결보다 높게 나와서</a:t>
            </a:r>
            <a:endParaRPr kumimoji="1" lang="en-US" altLang="ko-KR" dirty="0"/>
          </a:p>
          <a:p>
            <a:r>
              <a:rPr kumimoji="1" lang="ko-Kore-KR" altLang="en-US" dirty="0"/>
              <a:t>일단은</a:t>
            </a:r>
            <a:r>
              <a:rPr kumimoji="1" lang="ko-KR" altLang="en-US" dirty="0"/>
              <a:t> 평균 내서 </a:t>
            </a:r>
            <a:r>
              <a:rPr kumimoji="1" lang="ko-KR" altLang="en-US" dirty="0" err="1"/>
              <a:t>한번더</a:t>
            </a:r>
            <a:r>
              <a:rPr kumimoji="1" lang="ko-KR" altLang="en-US" dirty="0"/>
              <a:t> 확인을 해봐야 할 것 같다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현재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개정도 평균 내려고 돌리는 중입니다</a:t>
            </a:r>
            <a:r>
              <a:rPr kumimoji="1" lang="en-US" altLang="ko-KR"/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772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서바이벌 모델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 err="1"/>
              <a:t>개앙상블</a:t>
            </a:r>
            <a:r>
              <a:rPr kumimoji="1" lang="en-US" altLang="ko-KR" dirty="0"/>
              <a:t>]</a:t>
            </a:r>
          </a:p>
          <a:p>
            <a:r>
              <a:rPr kumimoji="1" lang="en-US" altLang="ko-KR" dirty="0"/>
              <a:t>5</a:t>
            </a:r>
            <a:r>
              <a:rPr kumimoji="1" lang="ko-KR" altLang="en-US" dirty="0" err="1"/>
              <a:t>개모델을</a:t>
            </a:r>
            <a:r>
              <a:rPr kumimoji="1" lang="ko-KR" altLang="en-US" dirty="0"/>
              <a:t> 사용한 서바이벌 버전 성능 측정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</a:t>
            </a:r>
            <a:r>
              <a:rPr kumimoji="1" lang="ko-KR" altLang="en-US" dirty="0" err="1"/>
              <a:t>낮게나왔는데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알고보니</a:t>
            </a:r>
            <a:r>
              <a:rPr kumimoji="1" lang="ko-KR" altLang="en-US" dirty="0"/>
              <a:t> 테스트데이터를 잘못 </a:t>
            </a:r>
            <a:r>
              <a:rPr kumimoji="1" lang="ko-KR" altLang="en-US" dirty="0" err="1"/>
              <a:t>넣엇더라구요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그래서 저는 제가 테스트데이터를 잘 </a:t>
            </a:r>
            <a:r>
              <a:rPr kumimoji="1" lang="ko-KR" altLang="en-US" dirty="0" err="1"/>
              <a:t>못넣은지</a:t>
            </a:r>
            <a:r>
              <a:rPr kumimoji="1" lang="ko-KR" altLang="en-US" dirty="0"/>
              <a:t> 모르고</a:t>
            </a:r>
            <a:r>
              <a:rPr kumimoji="1" lang="en-US" altLang="ko-KR" dirty="0"/>
              <a:t>,,</a:t>
            </a:r>
            <a:r>
              <a:rPr kumimoji="1" lang="ko-KR" altLang="en-US" dirty="0"/>
              <a:t>모델 수가 적어서 그런가 하고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모델 서바이벌을 먼저 돌려보았습니다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모델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좋게 나옴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에폭당</a:t>
            </a:r>
            <a:r>
              <a:rPr kumimoji="1" lang="ko-KR" altLang="en-US" dirty="0"/>
              <a:t> 정확도 파일이 날아가서 정확한 수치는 </a:t>
            </a:r>
            <a:r>
              <a:rPr kumimoji="1" lang="ko-KR" altLang="en-US" dirty="0" err="1"/>
              <a:t>못봣는데</a:t>
            </a:r>
            <a:r>
              <a:rPr kumimoji="1" lang="ko-KR" altLang="en-US" dirty="0"/>
              <a:t> 그래프 상으로는 거의 </a:t>
            </a:r>
            <a:r>
              <a:rPr kumimoji="1" lang="en-US" altLang="ko-KR" dirty="0"/>
              <a:t>99</a:t>
            </a:r>
            <a:r>
              <a:rPr kumimoji="1" lang="ko-KR" altLang="en-US" dirty="0"/>
              <a:t>에 가깝게 나옴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그리고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버전은 아직 돌아가는 중이라 확인은 못하지만 현재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에폭까지는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89%</a:t>
            </a:r>
            <a:r>
              <a:rPr kumimoji="1" lang="ko-KR" altLang="en-US" dirty="0"/>
              <a:t> 까지 오른 것을 확인하 </a:t>
            </a:r>
            <a:r>
              <a:rPr kumimoji="1" lang="ko-KR" altLang="en-US" dirty="0" err="1"/>
              <a:t>ㄹ수</a:t>
            </a:r>
            <a:r>
              <a:rPr kumimoji="1" lang="ko-KR" altLang="en-US" dirty="0"/>
              <a:t> 있었다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에폭까지</a:t>
            </a:r>
            <a:r>
              <a:rPr kumimoji="1" lang="ko-KR" altLang="en-US" dirty="0"/>
              <a:t> 가면 더 오를 것 같습니다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개 돌린 것보다 성능이 살짝 낮을 것으로 예상이 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5846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서바이벌 모델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 err="1"/>
              <a:t>개앙상블</a:t>
            </a:r>
            <a:r>
              <a:rPr kumimoji="1" lang="en-US" altLang="ko-KR" dirty="0"/>
              <a:t>]</a:t>
            </a:r>
          </a:p>
          <a:p>
            <a:r>
              <a:rPr kumimoji="1" lang="en-US" altLang="ko-KR" dirty="0"/>
              <a:t>5</a:t>
            </a:r>
            <a:r>
              <a:rPr kumimoji="1" lang="ko-KR" altLang="en-US" dirty="0" err="1"/>
              <a:t>개모델을</a:t>
            </a:r>
            <a:r>
              <a:rPr kumimoji="1" lang="ko-KR" altLang="en-US" dirty="0"/>
              <a:t> 사용한 서바이벌 버전 성능 측정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</a:t>
            </a:r>
            <a:r>
              <a:rPr kumimoji="1" lang="ko-KR" altLang="en-US" dirty="0" err="1"/>
              <a:t>낮게나왔는데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알고보니</a:t>
            </a:r>
            <a:r>
              <a:rPr kumimoji="1" lang="ko-KR" altLang="en-US" dirty="0"/>
              <a:t> 테스트데이터를 잘못 </a:t>
            </a:r>
            <a:r>
              <a:rPr kumimoji="1" lang="ko-KR" altLang="en-US" dirty="0" err="1"/>
              <a:t>넣엇더라구요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그래서 저는 제가 테스트데이터를 잘 </a:t>
            </a:r>
            <a:r>
              <a:rPr kumimoji="1" lang="ko-KR" altLang="en-US" dirty="0" err="1"/>
              <a:t>못넣은지</a:t>
            </a:r>
            <a:r>
              <a:rPr kumimoji="1" lang="ko-KR" altLang="en-US" dirty="0"/>
              <a:t> 모르고</a:t>
            </a:r>
            <a:r>
              <a:rPr kumimoji="1" lang="en-US" altLang="ko-KR" dirty="0"/>
              <a:t>,,</a:t>
            </a:r>
            <a:r>
              <a:rPr kumimoji="1" lang="ko-KR" altLang="en-US" dirty="0"/>
              <a:t>모델 수가 적어서 그런가 하고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모델 서바이벌을 먼저 돌려보았습니다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모델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좋게 나옴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에폭당</a:t>
            </a:r>
            <a:r>
              <a:rPr kumimoji="1" lang="ko-KR" altLang="en-US" dirty="0"/>
              <a:t> 정확도 파일이 날아가서 정확한 수치는 </a:t>
            </a:r>
            <a:r>
              <a:rPr kumimoji="1" lang="ko-KR" altLang="en-US" dirty="0" err="1"/>
              <a:t>못봣는데</a:t>
            </a:r>
            <a:r>
              <a:rPr kumimoji="1" lang="ko-KR" altLang="en-US" dirty="0"/>
              <a:t> 그래프 상으로는 거의 </a:t>
            </a:r>
            <a:r>
              <a:rPr kumimoji="1" lang="en-US" altLang="ko-KR" dirty="0"/>
              <a:t>99</a:t>
            </a:r>
            <a:r>
              <a:rPr kumimoji="1" lang="ko-KR" altLang="en-US" dirty="0"/>
              <a:t>에 가깝게 나옴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그리고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버전은 아직 돌아가는 중이라 확인은 못하지만 현재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에폭까지는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89%</a:t>
            </a:r>
            <a:r>
              <a:rPr kumimoji="1" lang="ko-KR" altLang="en-US" dirty="0"/>
              <a:t> 까지 오른 것을 확인하 </a:t>
            </a:r>
            <a:r>
              <a:rPr kumimoji="1" lang="ko-KR" altLang="en-US" dirty="0" err="1"/>
              <a:t>ㄹ수</a:t>
            </a:r>
            <a:r>
              <a:rPr kumimoji="1" lang="ko-KR" altLang="en-US" dirty="0"/>
              <a:t> 있었다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에폭까지</a:t>
            </a:r>
            <a:r>
              <a:rPr kumimoji="1" lang="ko-KR" altLang="en-US" dirty="0"/>
              <a:t> 가면 더 오를 것 같습니다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개 돌린 것보다 성능이 살짝 낮을 것으로 예상이 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4803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서바이벌 모델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 err="1"/>
              <a:t>개앙상블</a:t>
            </a:r>
            <a:r>
              <a:rPr kumimoji="1" lang="en-US" altLang="ko-KR" dirty="0"/>
              <a:t>]</a:t>
            </a:r>
          </a:p>
          <a:p>
            <a:r>
              <a:rPr kumimoji="1" lang="en-US" altLang="ko-KR" dirty="0"/>
              <a:t>5</a:t>
            </a:r>
            <a:r>
              <a:rPr kumimoji="1" lang="ko-KR" altLang="en-US" dirty="0" err="1"/>
              <a:t>개모델을</a:t>
            </a:r>
            <a:r>
              <a:rPr kumimoji="1" lang="ko-KR" altLang="en-US" dirty="0"/>
              <a:t> 사용한 서바이벌 버전 성능 측정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</a:t>
            </a:r>
            <a:r>
              <a:rPr kumimoji="1" lang="ko-KR" altLang="en-US" dirty="0" err="1"/>
              <a:t>낮게나왔는데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알고보니</a:t>
            </a:r>
            <a:r>
              <a:rPr kumimoji="1" lang="ko-KR" altLang="en-US" dirty="0"/>
              <a:t> 테스트데이터를 잘못 </a:t>
            </a:r>
            <a:r>
              <a:rPr kumimoji="1" lang="ko-KR" altLang="en-US" dirty="0" err="1"/>
              <a:t>넣엇더라구요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그래서 저는 제가 테스트데이터를 잘 </a:t>
            </a:r>
            <a:r>
              <a:rPr kumimoji="1" lang="ko-KR" altLang="en-US" dirty="0" err="1"/>
              <a:t>못넣은지</a:t>
            </a:r>
            <a:r>
              <a:rPr kumimoji="1" lang="ko-KR" altLang="en-US" dirty="0"/>
              <a:t> 모르고</a:t>
            </a:r>
            <a:r>
              <a:rPr kumimoji="1" lang="en-US" altLang="ko-KR" dirty="0"/>
              <a:t>,,</a:t>
            </a:r>
            <a:r>
              <a:rPr kumimoji="1" lang="ko-KR" altLang="en-US" dirty="0"/>
              <a:t>모델 수가 적어서 그런가 하고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모델 서바이벌을 먼저 돌려보았습니다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모델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좋게 나옴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에폭당</a:t>
            </a:r>
            <a:r>
              <a:rPr kumimoji="1" lang="ko-KR" altLang="en-US" dirty="0"/>
              <a:t> 정확도 파일이 날아가서 정확한 수치는 </a:t>
            </a:r>
            <a:r>
              <a:rPr kumimoji="1" lang="ko-KR" altLang="en-US" dirty="0" err="1"/>
              <a:t>못봣는데</a:t>
            </a:r>
            <a:r>
              <a:rPr kumimoji="1" lang="ko-KR" altLang="en-US" dirty="0"/>
              <a:t> 그래프 상으로는 거의 </a:t>
            </a:r>
            <a:r>
              <a:rPr kumimoji="1" lang="en-US" altLang="ko-KR" dirty="0"/>
              <a:t>99</a:t>
            </a:r>
            <a:r>
              <a:rPr kumimoji="1" lang="ko-KR" altLang="en-US" dirty="0"/>
              <a:t>에 가깝게 나옴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그리고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버전은 아직 돌아가는 중이라 확인은 못하지만 현재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에폭까지는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89%</a:t>
            </a:r>
            <a:r>
              <a:rPr kumimoji="1" lang="ko-KR" altLang="en-US" dirty="0"/>
              <a:t> 까지 오른 것을 확인하 </a:t>
            </a:r>
            <a:r>
              <a:rPr kumimoji="1" lang="ko-KR" altLang="en-US" dirty="0" err="1"/>
              <a:t>ㄹ수</a:t>
            </a:r>
            <a:r>
              <a:rPr kumimoji="1" lang="ko-KR" altLang="en-US" dirty="0"/>
              <a:t> 있었다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에폭까지</a:t>
            </a:r>
            <a:r>
              <a:rPr kumimoji="1" lang="ko-KR" altLang="en-US" dirty="0"/>
              <a:t> 가면 더 오를 것 같습니다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개 돌린 것보다 성능이 살짝 낮을 것으로 예상이 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9760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ko-KR" altLang="en-US" dirty="0"/>
              <a:t>오른쪽 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연산자가 있는 경우도 고려해봐야 하는지</a:t>
            </a:r>
            <a:r>
              <a:rPr kumimoji="1" lang="en-US" altLang="ko-KR" dirty="0"/>
              <a:t>?</a:t>
            </a:r>
          </a:p>
          <a:p>
            <a:pPr marL="171450" indent="-171450">
              <a:buFontTx/>
              <a:buChar char="-"/>
            </a:pPr>
            <a:endParaRPr kumimoji="1" lang="en-US" altLang="ko-Kore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날씨</a:t>
            </a:r>
            <a:r>
              <a:rPr kumimoji="1" lang="en-US" altLang="ko-KR" dirty="0"/>
              <a:t> </a:t>
            </a:r>
            <a:r>
              <a:rPr kumimoji="1" lang="ko-KR" altLang="en-US" dirty="0"/>
              <a:t>예측 코드 수정이 생각보다 </a:t>
            </a:r>
            <a:r>
              <a:rPr kumimoji="1" lang="ko-KR" altLang="en-US" dirty="0" err="1"/>
              <a:t>오래걸려서</a:t>
            </a:r>
            <a:r>
              <a:rPr kumimoji="1" lang="ko-KR" altLang="en-US" dirty="0"/>
              <a:t> 아직 수정 중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kumimoji="1" lang="en-US" altLang="ko-Kore-KR"/>
          </a:p>
          <a:p>
            <a:pPr marL="171450" indent="-171450">
              <a:buFontTx/>
              <a:buChar char="-"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649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그래서</a:t>
            </a:r>
            <a:r>
              <a:rPr kumimoji="1" lang="ko-KR" altLang="en-US" dirty="0"/>
              <a:t> 앙상블을 할 때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모델을 다 합쳐서 </a:t>
            </a:r>
            <a:r>
              <a:rPr kumimoji="1" lang="en-US" altLang="ko-KR" dirty="0"/>
              <a:t>soft voting</a:t>
            </a:r>
            <a:r>
              <a:rPr kumimoji="1" lang="ko-KR" altLang="en-US" dirty="0"/>
              <a:t>을 하는 방법을 택해야 하는지</a:t>
            </a:r>
            <a:endParaRPr kumimoji="1" lang="en-US" altLang="ko-KR" dirty="0"/>
          </a:p>
          <a:p>
            <a:r>
              <a:rPr kumimoji="1" lang="ko-KR" altLang="en-US" dirty="0"/>
              <a:t>아니면 </a:t>
            </a:r>
            <a:r>
              <a:rPr kumimoji="1" lang="ko-KR" altLang="en-US" dirty="0" err="1"/>
              <a:t>번역때처럼</a:t>
            </a:r>
            <a:r>
              <a:rPr kumimoji="1" lang="ko-KR" altLang="en-US" dirty="0"/>
              <a:t> </a:t>
            </a:r>
            <a:r>
              <a:rPr kumimoji="1" lang="en-US" altLang="ko-KR" dirty="0"/>
              <a:t>time-step </a:t>
            </a:r>
            <a:r>
              <a:rPr kumimoji="1" lang="ko-KR" altLang="en-US" dirty="0"/>
              <a:t>별로 앙상블을 적용하기 위해서 모델을 그에 알맞게 변경을 해야할지 고민이 됩니다</a:t>
            </a:r>
            <a:r>
              <a:rPr kumimoji="1"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181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앙상블을</a:t>
            </a:r>
            <a:r>
              <a:rPr kumimoji="1" lang="ko-KR" altLang="en-US" dirty="0"/>
              <a:t> 적용하는 방법에 대해서 조금 고민</a:t>
            </a:r>
            <a:endParaRPr kumimoji="1" lang="en-US" altLang="ko-KR" dirty="0"/>
          </a:p>
          <a:p>
            <a:r>
              <a:rPr kumimoji="1" lang="ko-KR" altLang="en-US" dirty="0"/>
              <a:t>그전에 구현했던 번역에 대한 앙상블은 단어를 </a:t>
            </a:r>
            <a:r>
              <a:rPr kumimoji="1" lang="ko-KR" altLang="en-US" dirty="0" err="1"/>
              <a:t>출력할때마다</a:t>
            </a:r>
            <a:r>
              <a:rPr kumimoji="1" lang="ko-KR" altLang="en-US" dirty="0"/>
              <a:t> 앙상블을 해왔음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사칙연산 예제는 인풋 </a:t>
            </a:r>
            <a:r>
              <a:rPr kumimoji="1" lang="en-US" altLang="ko-KR" dirty="0"/>
              <a:t>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넣어서 </a:t>
            </a:r>
            <a:r>
              <a:rPr kumimoji="1" lang="en-US" altLang="ko-KR" dirty="0"/>
              <a:t>predict </a:t>
            </a:r>
            <a:r>
              <a:rPr kumimoji="1" lang="ko-KR" altLang="en-US" dirty="0"/>
              <a:t>했을 때 정답 </a:t>
            </a:r>
            <a:r>
              <a:rPr kumimoji="1" lang="en-US" altLang="ko-KR" dirty="0"/>
              <a:t>6</a:t>
            </a:r>
            <a:r>
              <a:rPr kumimoji="1" lang="ko-KR" altLang="en-US" dirty="0"/>
              <a:t>자리에 대한 숫자가 한번에 나온다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다음 </a:t>
            </a:r>
            <a:r>
              <a:rPr kumimoji="1" lang="en-US" altLang="ko-KR" dirty="0"/>
              <a:t>Ppt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2878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kumimoji="1" lang="ko-KR" altLang="en-US" dirty="0"/>
              <a:t>저번에 말씀드린 덧셈 앙상블 결과 말씀드리겠습니다</a:t>
            </a:r>
            <a:r>
              <a:rPr kumimoji="1" lang="en-US" altLang="ko-KR" dirty="0"/>
              <a:t>.</a:t>
            </a:r>
          </a:p>
          <a:p>
            <a:pPr marL="0" indent="0" algn="l">
              <a:buFontTx/>
              <a:buNone/>
            </a:pPr>
            <a:endParaRPr kumimoji="1" lang="en-US" altLang="ko-KR" dirty="0"/>
          </a:p>
          <a:p>
            <a:pPr marL="0" indent="0" algn="l">
              <a:buFontTx/>
              <a:buNone/>
            </a:pPr>
            <a:r>
              <a:rPr kumimoji="1" lang="ko-KR" altLang="en-US" dirty="0"/>
              <a:t>저번에 덧셈 성능이 </a:t>
            </a:r>
            <a:r>
              <a:rPr kumimoji="1" lang="en-US" altLang="ko-KR" dirty="0"/>
              <a:t>68%</a:t>
            </a:r>
            <a:r>
              <a:rPr kumimoji="1" lang="ko-KR" altLang="en-US" dirty="0"/>
              <a:t> 정도로 나왔는데요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여기에 소프트 </a:t>
            </a:r>
            <a:r>
              <a:rPr kumimoji="1" lang="ko-KR" altLang="en-US" dirty="0" err="1"/>
              <a:t>보팅</a:t>
            </a:r>
            <a:r>
              <a:rPr kumimoji="1" lang="ko-KR" altLang="en-US" dirty="0"/>
              <a:t> 앙상블을 적용한 결과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다음장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8418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kumimoji="1" lang="en-US" altLang="ko-KR" dirty="0"/>
              <a:t>100</a:t>
            </a:r>
            <a:r>
              <a:rPr kumimoji="1" lang="ko-KR" altLang="en-US" dirty="0" err="1"/>
              <a:t>에폭때는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94%,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99%</a:t>
            </a:r>
            <a:r>
              <a:rPr kumimoji="1" lang="ko-KR" altLang="en-US" dirty="0" err="1"/>
              <a:t>까지올라간</a:t>
            </a:r>
            <a:r>
              <a:rPr kumimoji="1" lang="ko-KR" altLang="en-US" dirty="0"/>
              <a:t> 것을 확인할 수 있었습니다</a:t>
            </a:r>
            <a:r>
              <a:rPr kumimoji="1" lang="en-US" altLang="ko-KR" dirty="0"/>
              <a:t>.</a:t>
            </a:r>
          </a:p>
          <a:p>
            <a:pPr marL="0" indent="0" algn="l">
              <a:buFontTx/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169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사칙연산의 경우도 </a:t>
            </a:r>
            <a:r>
              <a:rPr kumimoji="1" lang="ko-KR" altLang="en-US" dirty="0" err="1"/>
              <a:t>다시만든</a:t>
            </a:r>
            <a:r>
              <a:rPr kumimoji="1" lang="ko-KR" altLang="en-US" dirty="0"/>
              <a:t> 모델의 성능이 너무 낮아서 앙상블이 소용없긴 하지만</a:t>
            </a:r>
            <a:endParaRPr kumimoji="1" lang="en-US" altLang="ko-KR" dirty="0"/>
          </a:p>
          <a:p>
            <a:r>
              <a:rPr kumimoji="1" lang="ko-KR" altLang="en-US" dirty="0"/>
              <a:t>일단은 같이 돌리는 김에 돌려봤는데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다음장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151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역시나 성능이 좋지 않았습니다</a:t>
            </a:r>
            <a:r>
              <a:rPr kumimoji="1" lang="en-US" altLang="ko-KR" dirty="0"/>
              <a:t>.</a:t>
            </a:r>
            <a:r>
              <a:rPr kumimoji="1" lang="ko-KR" altLang="en-US" dirty="0" err="1"/>
              <a:t>ㅁ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ㅎ핳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다음장은</a:t>
            </a:r>
            <a:r>
              <a:rPr kumimoji="1" lang="ko-KR" altLang="en-US" dirty="0"/>
              <a:t> 덧셈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8949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덧셈</a:t>
            </a:r>
            <a:r>
              <a:rPr kumimoji="1" lang="en-US" altLang="ko-KR" dirty="0"/>
              <a:t>/</a:t>
            </a:r>
            <a:r>
              <a:rPr kumimoji="1" lang="ko-KR" altLang="en-US" dirty="0"/>
              <a:t>곱셈 예제인데요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 err="1"/>
              <a:t>케라스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50%</a:t>
            </a:r>
            <a:r>
              <a:rPr kumimoji="1" lang="ko-KR" altLang="en-US" dirty="0"/>
              <a:t> 정도로 나왔고</a:t>
            </a:r>
            <a:endParaRPr kumimoji="1" lang="en-US" altLang="ko-KR" dirty="0"/>
          </a:p>
          <a:p>
            <a:r>
              <a:rPr kumimoji="1" lang="ko-KR" altLang="en-US" dirty="0"/>
              <a:t>오른쪽 모델은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27,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51</a:t>
            </a:r>
            <a:r>
              <a:rPr kumimoji="1" lang="ko-KR" altLang="en-US" dirty="0"/>
              <a:t>로 나왔습니다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서버끊겨서돌려보지</a:t>
            </a:r>
            <a:r>
              <a:rPr kumimoji="1" lang="ko-KR" altLang="en-US" dirty="0"/>
              <a:t> 못함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554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6B7A7-20BA-7A45-9004-EB7F4DF83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FF2F2-C204-6F4B-9ABC-DFF755FF2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77C4A-9513-E943-98FF-AC2AD627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E5ED0-94C6-2242-B2A6-E33973EA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8BF32-D475-5241-8823-008A7D98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653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89966-93A0-B344-A33A-4A6B542D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49FAF5-8D5B-BB46-9C35-85202FF9E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AC2C1-A78C-8041-957C-1F4E03D8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19EBE-3707-F549-845D-AB329C03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89231-2AE2-4546-8120-4D9DE58F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82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A8935A-471F-9043-8EBE-BFF4E0DDB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EADAA-AEDD-D449-93E3-C4BF663EE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8176A-D4E4-0F46-9818-5A1B08B9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22586-C7FE-D949-8818-4FF98395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3A49C-C4BE-014A-9110-A3D2F282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558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C9740-D9DB-BC4A-ADB8-1913D925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ABBE8-D7C7-0D42-9D49-0AE35E46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C9159-E974-614B-BDF6-7458B320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3C8D1-C6C3-3948-8A6F-B3F7C638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41C53-4AE0-0B47-8038-D164B265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4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1DB63-0A9C-CD41-AFF0-FC8C614F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0A1664-D587-4442-9927-D6E8416C9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A38A5-13EB-B941-9A02-35BD400B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1B03F-084E-B043-A63E-D1E34108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EAE45-253B-C64D-AB2B-B48CD391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425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42A93-AAA2-A946-9DCA-79662D64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A1398-79B3-AB4D-BDC1-07B4D6C99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EAF69-B87A-6A4C-8216-085E3C7C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D7C21-A52E-9A45-9695-226D6572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992833-D904-844B-9F53-9BCA51D9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DA1F8-94B5-C94A-A38A-F499F9B3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899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4B257-22E5-2A4D-93E8-91764B51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6C3DE-2BD9-EA47-A815-2F9618AF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A87AAF-27AC-D94A-878C-3B73493CB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15CC03-08DF-4449-9CEB-F67557660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81E051-344B-C941-AD82-BCBEB81D3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9425D2-6510-3143-AD71-FC58770A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8E41A5-58BC-9941-BF4C-E931CCB8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1A2DE3-46EF-EE45-B28E-F78963AB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50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1F863-6579-6A47-BDE7-04D3A7F0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914848-87BF-5F48-B80B-A4CB5B9F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CA47D3-C925-1143-B0EA-56AD0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182E0A-5894-DD4B-A068-ABBBEADA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766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D750C-C338-814B-A6BD-9E399DBE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6692F3-ADD9-5E4A-A147-CE5D9EB7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22CFC8-60F9-6943-AE70-C00DA4D8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890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D6FA0-E506-E743-8D2C-621F5326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4F759-7069-4245-BDDB-377C5B1E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AF6EFB-C4AE-6441-A8E8-3A4A35592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B689E-B6A1-F54A-993A-87978BB9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16FA40-E3CC-0041-A6A7-C529336E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044664-54FA-6049-A421-3763B073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438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E186-FA08-EF4B-A600-A1029791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1B8920-17DE-3E44-8F97-37CF59ED4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0460A-619B-8D46-8097-916BE9138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0EC3F-FC29-DF4F-9B5E-932C9CB0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B28EF-AAF2-454E-8D52-627E071B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C45D16-5948-9E45-9330-4147B47E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662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3A2D1E-9435-9243-A470-E7F7BE98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BC3F93-CB6E-C54B-A23E-44228CB4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FEADE-8A65-C744-9F2C-E40F0B0E5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950EB-5035-BF40-82AA-6C9039F9D37B}" type="datetimeFigureOut">
              <a:rPr kumimoji="1" lang="ko-Kore-KR" altLang="en-US" smtClean="0"/>
              <a:t>2021. 10. 5.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D46F3-7ED2-7547-B228-2159CC698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05D0E-5F97-BA4B-B6B6-585871CD4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903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26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덧셈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 : </a:t>
            </a:r>
            <a:r>
              <a:rPr kumimoji="1" lang="en-US" altLang="ko-KR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addition.ipynb</a:t>
            </a:r>
            <a:endParaRPr kumimoji="1" lang="en-US" altLang="ko-KR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Two digits inverted + One layer LSTM (128 HN), 5k training examples = 99% train/test accuracy in 55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Three digits inverted + One layer LSTM (128 HN), 50k training examples = 99% train/test accuracy in 100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Four digits inverted + One layer LSTM (128 HN), 400k training examples = 99% train/test accuracy in 20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Five digits inverted + One layer LSTM (128 HN), 550k training examples = 99% train/test accuracy in 30 epochs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4909458" y="3547438"/>
            <a:ext cx="158931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16+75  _91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52+607 _659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75+22  _97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63+22  _85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795+3  _798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706+796_1502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8+4    _12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84+317 _401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9+3    _12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6+2    _8 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18+8   _26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85+52  _137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9+1    _10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8+20   _28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5627A-D9E5-4048-8D7B-7E07110475F0}"/>
              </a:ext>
            </a:extLst>
          </p:cNvPr>
          <p:cNvSpPr txBox="1"/>
          <p:nvPr/>
        </p:nvSpPr>
        <p:spPr>
          <a:xfrm>
            <a:off x="151134" y="3310562"/>
            <a:ext cx="11889731" cy="14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50,000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(train:45,000, validate:5,000)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93FDC6-2365-0743-969E-963500FC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771" y="3321713"/>
            <a:ext cx="4902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7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365317" y="5464463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0.5460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7207012" y="5523739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18.240%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6520A4-8D3B-5F40-9BC2-93B397E3A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03" y="1577648"/>
            <a:ext cx="5387017" cy="37027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4C1590-A351-934F-8EB5-0161FB590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997" y="108296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7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F4164F-70C1-B14A-906D-01C371D5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44" y="1159436"/>
            <a:ext cx="3301960" cy="22695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FF3DBAC-3B49-E64B-BF23-54A0499C03C2}"/>
              </a:ext>
            </a:extLst>
          </p:cNvPr>
          <p:cNvSpPr/>
          <p:nvPr/>
        </p:nvSpPr>
        <p:spPr>
          <a:xfrm>
            <a:off x="7326994" y="5344781"/>
            <a:ext cx="3699277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 앙상블 적용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20.020%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16.680%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2C45EA-8447-2C4B-A1A2-14F2A9CD0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57" y="3752164"/>
            <a:ext cx="3813368" cy="28600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4C0699-3F4C-2345-BD5D-D286CFA9EDA0}"/>
              </a:ext>
            </a:extLst>
          </p:cNvPr>
          <p:cNvSpPr/>
          <p:nvPr/>
        </p:nvSpPr>
        <p:spPr>
          <a:xfrm>
            <a:off x="3239061" y="5174291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18.240%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D375E0-25B3-2B41-993E-4FA540DD1A67}"/>
              </a:ext>
            </a:extLst>
          </p:cNvPr>
          <p:cNvSpPr/>
          <p:nvPr/>
        </p:nvSpPr>
        <p:spPr>
          <a:xfrm>
            <a:off x="3147656" y="186074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0.5460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F2D163-5393-584C-A7EB-5D28D291D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277" y="1872002"/>
            <a:ext cx="4151995" cy="311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68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284804" y="5652807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50.660%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3A9526-D98E-8847-B318-47B34811E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81" y="1736954"/>
            <a:ext cx="5362635" cy="36859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BCB3795-233A-6845-87EE-1B8643DB8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057" y="1145485"/>
            <a:ext cx="5842000" cy="43815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6BCDC2-0A98-DF44-8D8B-9676711EBC82}"/>
              </a:ext>
            </a:extLst>
          </p:cNvPr>
          <p:cNvSpPr/>
          <p:nvPr/>
        </p:nvSpPr>
        <p:spPr>
          <a:xfrm>
            <a:off x="7501549" y="5652807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27.120%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51.540%</a:t>
            </a:r>
          </a:p>
        </p:txBody>
      </p:sp>
    </p:spTree>
    <p:extLst>
      <p:ext uri="{BB962C8B-B14F-4D97-AF65-F5344CB8AC3E}">
        <p14:creationId xmlns:p14="http://schemas.microsoft.com/office/powerpoint/2010/main" val="166798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215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2B12C8-A2A6-334B-89AB-D54DD825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076252"/>
            <a:ext cx="5842000" cy="43815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E3F4B3B-DB02-2446-A98E-931DF70A72CF}"/>
              </a:ext>
            </a:extLst>
          </p:cNvPr>
          <p:cNvSpPr/>
          <p:nvPr/>
        </p:nvSpPr>
        <p:spPr>
          <a:xfrm>
            <a:off x="1395239" y="5625250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7247648" y="5625250"/>
            <a:ext cx="3567708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6D3941-CBDA-8A49-9286-944D6B042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191" y="1076252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68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32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C64E32-97A8-A74B-A545-5C81E358428F}"/>
              </a:ext>
            </a:extLst>
          </p:cNvPr>
          <p:cNvSpPr/>
          <p:nvPr/>
        </p:nvSpPr>
        <p:spPr>
          <a:xfrm>
            <a:off x="957918" y="5585391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36DF0D-B320-524A-8DC3-D8B09748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135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앙상블</a:t>
            </a:r>
            <a:r>
              <a:rPr kumimoji="1" lang="en-US" altLang="ko-KR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sz="2800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CCD722-76D1-EF49-A5A0-038D68FAC94B}"/>
              </a:ext>
            </a:extLst>
          </p:cNvPr>
          <p:cNvSpPr/>
          <p:nvPr/>
        </p:nvSpPr>
        <p:spPr>
          <a:xfrm>
            <a:off x="965841" y="5625250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254000" y="1061150"/>
            <a:ext cx="5842000" cy="4381500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205216" y="960191"/>
              <a:ext cx="1011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646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569F464-69E5-024A-8ACA-89193A4B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104" y="706824"/>
            <a:ext cx="3101451" cy="2326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0" y="1620809"/>
            <a:ext cx="4311639" cy="2985946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192315" y="955471"/>
              <a:ext cx="1011936" cy="37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793F985-DEED-9948-8426-1525AA098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748" y="1620809"/>
            <a:ext cx="3981261" cy="298594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9041A4-96A4-CD4F-A4B7-612F6FDDEAD3}"/>
              </a:ext>
            </a:extLst>
          </p:cNvPr>
          <p:cNvSpPr/>
          <p:nvPr/>
        </p:nvSpPr>
        <p:spPr>
          <a:xfrm>
            <a:off x="5787418" y="343791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757DFB-AD32-C648-917B-CB25A5E41FEF}"/>
              </a:ext>
            </a:extLst>
          </p:cNvPr>
          <p:cNvSpPr/>
          <p:nvPr/>
        </p:nvSpPr>
        <p:spPr>
          <a:xfrm>
            <a:off x="-55716" y="4990313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D5440F-C8BA-344D-8605-A16BEA2DBD1D}"/>
              </a:ext>
            </a:extLst>
          </p:cNvPr>
          <p:cNvSpPr/>
          <p:nvPr/>
        </p:nvSpPr>
        <p:spPr>
          <a:xfrm>
            <a:off x="8263748" y="4990312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EF8A1A-F8CA-C641-A859-906B10786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118" y="2900947"/>
            <a:ext cx="3216245" cy="241218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1CE76-37D0-654A-97BE-97F9BEF4B122}"/>
              </a:ext>
            </a:extLst>
          </p:cNvPr>
          <p:cNvSpPr/>
          <p:nvPr/>
        </p:nvSpPr>
        <p:spPr>
          <a:xfrm>
            <a:off x="4585286" y="5205667"/>
            <a:ext cx="3449086" cy="1353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195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accuracy : 97% </a:t>
            </a:r>
          </a:p>
        </p:txBody>
      </p:sp>
    </p:spTree>
    <p:extLst>
      <p:ext uri="{BB962C8B-B14F-4D97-AF65-F5344CB8AC3E}">
        <p14:creationId xmlns:p14="http://schemas.microsoft.com/office/powerpoint/2010/main" val="859660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26C895-176C-E34D-BAF5-D3DACBCF5793}"/>
              </a:ext>
            </a:extLst>
          </p:cNvPr>
          <p:cNvSpPr/>
          <p:nvPr/>
        </p:nvSpPr>
        <p:spPr>
          <a:xfrm>
            <a:off x="1487424" y="1559433"/>
            <a:ext cx="6096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400" dirty="0"/>
              <a:t>=============== 0 번째 자리===============</a:t>
            </a:r>
          </a:p>
          <a:p>
            <a:r>
              <a:rPr lang="ko-Kore-KR" altLang="en-US" sz="1400" dirty="0"/>
              <a:t>참가한 모델의 예측:  [3, 3, 4, 8, 2]</a:t>
            </a:r>
          </a:p>
          <a:p>
            <a:r>
              <a:rPr lang="ko-Kore-KR" altLang="en-US" sz="1400" dirty="0"/>
              <a:t>다수결 결과:  3</a:t>
            </a:r>
          </a:p>
          <a:p>
            <a:r>
              <a:rPr lang="ko-Kore-KR" altLang="en-US" sz="1400" dirty="0"/>
              <a:t>살아남은 모델:  [0, 1]</a:t>
            </a:r>
          </a:p>
          <a:p>
            <a:r>
              <a:rPr lang="ko-Kore-KR" altLang="en-US" sz="1400" dirty="0"/>
              <a:t>탈락한 모델:  [2, 3, 4]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1 번째 자리===============</a:t>
            </a:r>
          </a:p>
          <a:p>
            <a:r>
              <a:rPr lang="ko-Kore-KR" altLang="en-US" sz="1400" dirty="0"/>
              <a:t>참가한 모델의 예측:  [12, 7]</a:t>
            </a:r>
          </a:p>
          <a:p>
            <a:r>
              <a:rPr lang="ko-Kore-KR" altLang="en-US" sz="1400" dirty="0"/>
              <a:t>다수결 결과:  12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2 번째 자리===============</a:t>
            </a:r>
          </a:p>
          <a:p>
            <a:r>
              <a:rPr lang="ko-Kore-KR" altLang="en-US" sz="1400" dirty="0"/>
              <a:t>최후 1개 모델의 예측:  12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3 번째 자리===============</a:t>
            </a:r>
          </a:p>
          <a:p>
            <a:r>
              <a:rPr lang="ko-Kore-KR" altLang="en-US" sz="1400" dirty="0"/>
              <a:t>최후 1개 모델의 예측:  5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서바이벌 결과:  [3, 12, 12, 5]</a:t>
            </a:r>
          </a:p>
          <a:p>
            <a:r>
              <a:rPr lang="ko-Kore-KR" altLang="en-US" sz="1400" dirty="0"/>
              <a:t>문자열로 변환한 결과:  744 </a:t>
            </a:r>
          </a:p>
          <a:p>
            <a:r>
              <a:rPr lang="ko-Kore-KR" altLang="en-US" sz="1400" dirty="0"/>
              <a:t>Q 703+16 </a:t>
            </a:r>
          </a:p>
          <a:p>
            <a:r>
              <a:rPr lang="ko-Kore-KR" altLang="en-US" sz="1400" dirty="0"/>
              <a:t>T 719 </a:t>
            </a:r>
          </a:p>
          <a:p>
            <a:r>
              <a:rPr lang="ko-Kore-KR" altLang="en-US" sz="1400" dirty="0"/>
              <a:t>☒ 744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5A3D19-AC54-6140-9086-FD402555BFB1}"/>
              </a:ext>
            </a:extLst>
          </p:cNvPr>
          <p:cNvSpPr/>
          <p:nvPr/>
        </p:nvSpPr>
        <p:spPr>
          <a:xfrm>
            <a:off x="6992112" y="1559433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sz="1400" dirty="0"/>
              <a:t>=============== 0 번째 자리===============</a:t>
            </a:r>
          </a:p>
          <a:p>
            <a:r>
              <a:rPr lang="ko-Kore-KR" altLang="en-US" sz="1400" dirty="0"/>
              <a:t>참가한 모델의 예측:  [0, 3, 9, 8, 2]</a:t>
            </a:r>
          </a:p>
          <a:p>
            <a:r>
              <a:rPr lang="ko-Kore-KR" altLang="en-US" sz="1400" dirty="0"/>
              <a:t>다수결 결과:  0</a:t>
            </a:r>
          </a:p>
          <a:p>
            <a:r>
              <a:rPr lang="ko-Kore-KR" altLang="en-US" sz="1400" dirty="0"/>
              <a:t>살아남은 모델:  [0]</a:t>
            </a:r>
          </a:p>
          <a:p>
            <a:r>
              <a:rPr lang="ko-Kore-KR" altLang="en-US" sz="1400" dirty="0"/>
              <a:t>탈락한 모델:  [1, 2, 3, 4]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1 번째 자리===============</a:t>
            </a:r>
          </a:p>
          <a:p>
            <a:r>
              <a:rPr lang="ko-Kore-KR" altLang="en-US" sz="1400" dirty="0"/>
              <a:t>최후 1개 모델의 예측:  4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2 번째 자리===============</a:t>
            </a:r>
          </a:p>
          <a:p>
            <a:r>
              <a:rPr lang="ko-Kore-KR" altLang="en-US" sz="1400" dirty="0"/>
              <a:t>최후 1개 모델의 예측:  0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3 번째 자리===============</a:t>
            </a:r>
          </a:p>
          <a:p>
            <a:r>
              <a:rPr lang="ko-Kore-KR" altLang="en-US" sz="1400" dirty="0"/>
              <a:t>최후 1개 모델의 예측:  5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서바이벌 결과:  [0, 4, 0, 5]</a:t>
            </a:r>
          </a:p>
          <a:p>
            <a:r>
              <a:rPr lang="ko-Kore-KR" altLang="en-US" sz="1400" dirty="0"/>
              <a:t>문자열로 변환한 결과:  151 </a:t>
            </a:r>
          </a:p>
          <a:p>
            <a:r>
              <a:rPr lang="ko-Kore-KR" altLang="en-US" sz="1400" dirty="0"/>
              <a:t>Q 108+23 </a:t>
            </a:r>
          </a:p>
          <a:p>
            <a:r>
              <a:rPr lang="ko-Kore-KR" altLang="en-US" sz="1400" dirty="0"/>
              <a:t>T 131 </a:t>
            </a:r>
          </a:p>
          <a:p>
            <a:r>
              <a:rPr lang="ko-Kore-KR" altLang="en-US" sz="1400" dirty="0"/>
              <a:t>☒ 151 </a:t>
            </a:r>
          </a:p>
          <a:p>
            <a:r>
              <a:rPr lang="ko-Kore-KR" altLang="en-US" sz="1400" dirty="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3646598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화요일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50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26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Three digits inverted + One layer LSTM (128 HN), 50k training examples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Dataset : 45,000(train), 5,000(validate)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 epoch : train accuracy(0.6234),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val_accuracy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(0.5460)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 epoch : train accuracy( 0.6833),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val_accuracy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(0.5276)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331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569F464-69E5-024A-8ACA-89193A4B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104" y="706824"/>
            <a:ext cx="3101451" cy="2326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0" y="1620809"/>
            <a:ext cx="4311639" cy="2985946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192315" y="955471"/>
              <a:ext cx="1011936" cy="37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793F985-DEED-9948-8426-1525AA098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748" y="1620809"/>
            <a:ext cx="3981261" cy="298594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9041A4-96A4-CD4F-A4B7-612F6FDDEAD3}"/>
              </a:ext>
            </a:extLst>
          </p:cNvPr>
          <p:cNvSpPr/>
          <p:nvPr/>
        </p:nvSpPr>
        <p:spPr>
          <a:xfrm>
            <a:off x="5787418" y="343791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757DFB-AD32-C648-917B-CB25A5E41FEF}"/>
              </a:ext>
            </a:extLst>
          </p:cNvPr>
          <p:cNvSpPr/>
          <p:nvPr/>
        </p:nvSpPr>
        <p:spPr>
          <a:xfrm>
            <a:off x="-55716" y="4990313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D5440F-C8BA-344D-8605-A16BEA2DBD1D}"/>
              </a:ext>
            </a:extLst>
          </p:cNvPr>
          <p:cNvSpPr/>
          <p:nvPr/>
        </p:nvSpPr>
        <p:spPr>
          <a:xfrm>
            <a:off x="8263748" y="4990312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EF8A1A-F8CA-C641-A859-906B10786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118" y="2900947"/>
            <a:ext cx="3216245" cy="241218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1CE76-37D0-654A-97BE-97F9BEF4B122}"/>
              </a:ext>
            </a:extLst>
          </p:cNvPr>
          <p:cNvSpPr/>
          <p:nvPr/>
        </p:nvSpPr>
        <p:spPr>
          <a:xfrm>
            <a:off x="4585286" y="5205667"/>
            <a:ext cx="3449086" cy="1353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195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accuracy : 97% </a:t>
            </a:r>
          </a:p>
        </p:txBody>
      </p:sp>
    </p:spTree>
    <p:extLst>
      <p:ext uri="{BB962C8B-B14F-4D97-AF65-F5344CB8AC3E}">
        <p14:creationId xmlns:p14="http://schemas.microsoft.com/office/powerpoint/2010/main" val="3739670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화요일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859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2B12C8-A2A6-334B-89AB-D54DD825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076252"/>
            <a:ext cx="5842000" cy="43815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924907" y="5625250"/>
            <a:ext cx="3567708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</p:txBody>
      </p:sp>
    </p:spTree>
    <p:extLst>
      <p:ext uri="{BB962C8B-B14F-4D97-AF65-F5344CB8AC3E}">
        <p14:creationId xmlns:p14="http://schemas.microsoft.com/office/powerpoint/2010/main" val="3120280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2B12C8-A2A6-334B-89AB-D54DD825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076252"/>
            <a:ext cx="5842000" cy="43815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924907" y="5625250"/>
            <a:ext cx="3567708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</p:txBody>
      </p:sp>
    </p:spTree>
    <p:extLst>
      <p:ext uri="{BB962C8B-B14F-4D97-AF65-F5344CB8AC3E}">
        <p14:creationId xmlns:p14="http://schemas.microsoft.com/office/powerpoint/2010/main" val="776790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2B12C8-A2A6-334B-89AB-D54DD825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076252"/>
            <a:ext cx="5842000" cy="43815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924907" y="5625250"/>
            <a:ext cx="3567708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</p:txBody>
      </p:sp>
    </p:spTree>
    <p:extLst>
      <p:ext uri="{BB962C8B-B14F-4D97-AF65-F5344CB8AC3E}">
        <p14:creationId xmlns:p14="http://schemas.microsoft.com/office/powerpoint/2010/main" val="249795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6FB4CF-33DE-8C42-B9D1-E5814E3A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3" y="1041400"/>
            <a:ext cx="4041199" cy="27776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53719D-CE3F-8543-A60E-64DAA2E25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068" y="1041400"/>
            <a:ext cx="4041198" cy="277767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8BC6AE-6406-3441-B3F6-C9662FCA3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068" y="3878310"/>
            <a:ext cx="4041198" cy="27776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BDDF74-5584-9B46-AE9F-3D789811A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5714" y="3878310"/>
            <a:ext cx="4041198" cy="277767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ED8CA0-5A26-AA4B-9963-90E6D8062ACE}"/>
              </a:ext>
            </a:extLst>
          </p:cNvPr>
          <p:cNvSpPr/>
          <p:nvPr/>
        </p:nvSpPr>
        <p:spPr>
          <a:xfrm>
            <a:off x="100135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11867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B3B38B-0BDE-B64E-A409-F0E7500F5961}"/>
              </a:ext>
            </a:extLst>
          </p:cNvPr>
          <p:cNvSpPr/>
          <p:nvPr/>
        </p:nvSpPr>
        <p:spPr>
          <a:xfrm>
            <a:off x="3875315" y="1730828"/>
            <a:ext cx="2601685" cy="4822371"/>
          </a:xfrm>
          <a:prstGeom prst="rect">
            <a:avLst/>
          </a:prstGeom>
          <a:solidFill>
            <a:schemeClr val="tx2">
              <a:lumMod val="60000"/>
              <a:lumOff val="40000"/>
              <a:alpha val="159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  <a:p>
            <a:pPr algn="ctr"/>
            <a:endParaRPr kumimoji="1" lang="en-US" altLang="ko-Kore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722DC9-08B0-9947-8BC8-0FA8418C4084}"/>
              </a:ext>
            </a:extLst>
          </p:cNvPr>
          <p:cNvSpPr/>
          <p:nvPr/>
        </p:nvSpPr>
        <p:spPr>
          <a:xfrm>
            <a:off x="544286" y="1730829"/>
            <a:ext cx="2601685" cy="4822371"/>
          </a:xfrm>
          <a:prstGeom prst="rect">
            <a:avLst/>
          </a:prstGeom>
          <a:solidFill>
            <a:schemeClr val="tx2">
              <a:lumMod val="60000"/>
              <a:lumOff val="40000"/>
              <a:alpha val="159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E0111B-D4ED-DB47-B793-4A7AA3B8DC5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30F363-B3BE-A540-B9B0-53455A566771}"/>
              </a:ext>
            </a:extLst>
          </p:cNvPr>
          <p:cNvSpPr/>
          <p:nvPr/>
        </p:nvSpPr>
        <p:spPr>
          <a:xfrm>
            <a:off x="100135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9933F8-8B05-D44F-8A41-9517F559AA41}"/>
              </a:ext>
            </a:extLst>
          </p:cNvPr>
          <p:cNvSpPr/>
          <p:nvPr/>
        </p:nvSpPr>
        <p:spPr>
          <a:xfrm>
            <a:off x="4305300" y="3191443"/>
            <a:ext cx="1714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+3</a:t>
            </a:r>
            <a:r>
              <a:rPr lang="ko-KR" altLang="en-US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64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4/32</a:t>
            </a:r>
            <a:r>
              <a:rPr lang="ko-KR" altLang="en-US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1/81+3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109-19/58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  <a:endParaRPr lang="ko-Kore-KR" altLang="en-US" sz="16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019FA-969D-2E43-B24B-AB0528DD146B}"/>
              </a:ext>
            </a:extLst>
          </p:cNvPr>
          <p:cNvSpPr/>
          <p:nvPr/>
        </p:nvSpPr>
        <p:spPr>
          <a:xfrm>
            <a:off x="3496478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57672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52F10-1C42-8D46-A9D3-19729990A19B}"/>
              </a:ext>
            </a:extLst>
          </p:cNvPr>
          <p:cNvSpPr txBox="1"/>
          <p:nvPr/>
        </p:nvSpPr>
        <p:spPr>
          <a:xfrm>
            <a:off x="151135" y="901899"/>
            <a:ext cx="5944866" cy="4044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0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[0.00328712 0.01040982 0.00250921 0.07801242 0.00370838 0.0057945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0.03074975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0.17882    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0.11104372 0.10531794 0.09069938 0.09010811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0.07793643 0.08565635 0.06361447 0.06233243]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[0.03208502 0.01066033 0.00322899 0.02875633 0.00997998 0.00729733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0.10295287 0.08912309 0.09223779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0.10574469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0.08666393 0.07697677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0.08277073 0.10134668 0.08409566 0.08607976]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[0.10858469 0.01163775 0.00423595 0.02842874 0.01762321 0.00840278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0.11831083 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0.0740054  0.07701864 0.08139259 0.0861578  0.07301943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0.07555605 0.0838332  0.08066989 0.07112308]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0.13732617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0.01173694 0.00444255 0.02820975 0.01964721 0.00840919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0.11717934 0.07120747 0.07371544 0.07515988 0.08500534 0.07185827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0.07311054 0.07847446 0.07837784 0.06613963]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0.14206174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0.01174856 0.00447233 0.02816152 0.01995862 0.00839907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0.11684387 0.07078402 0.0732156  0.07422715 0.08479594 0.07166676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0.0727182  0.07762042 0.07798221 0.06534401]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0.14272696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0.01175029 0.0044766  0.02815364 0.02000295 0.00839724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0.11679425 0.07072076 0.07314683 0.07410143 0.08476607 0.0716407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0.07266514 0.07749902 0.07792679 0.06523135]</a:t>
            </a: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F3416-C968-D145-A048-F0DF47E0A4D3}"/>
              </a:ext>
            </a:extLst>
          </p:cNvPr>
          <p:cNvSpPr txBox="1"/>
          <p:nvPr/>
        </p:nvSpPr>
        <p:spPr>
          <a:xfrm>
            <a:off x="4194815" y="855733"/>
            <a:ext cx="5944866" cy="4091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ko-KR" sz="10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10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0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Predict(x’)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[0.00237405 0.00394534 0.00489424 0.12119741 0.0071691  0.0068986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0.03965246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0.16831505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0.10021397 0.10696267 0.09317624 0.07771087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0.07773681 0.07002123 0.0671893  0.05254271]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[0.03116519 0.0048738  0.0087889  0.02284491 0.01458962 0.00624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0.0867254  0.09201845 0.09547549 0.08940296 0.10490132 0.09342261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0.11199707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0.07906023 0.0877929  0.07070117]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0.14840424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0.00637709 0.01754234 0.01420438 0.02000511 0.00682819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0.08613324 0.06856984 0.08452497 0.07027523 0.08789676 0.0817075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0.09114017 0.06767745 0.0886781  0.06003534]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0.20408836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0.00673148 0.02058805 0.01278268 0.02113691 0.00706649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0.08016612 0.06089    0.07887751 0.0655196  0.08187553 0.07574559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0.08112285 0.06251208 0.0865055  0.05439126]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0.2137988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0.00679158 0.02112257 0.01256196 0.02134247 0.00712313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0.07912103 0.05952717 0.07781151 0.06487249 0.08084916 0.07466778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0.07938103 0.06161129 0.08596898 0.05344904]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0.2151755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0.00680025 0.02119962 0.01253102 0.02137323 0.00713193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0.07897375 0.05933278 0.0776563  0.06478682 0.08070297 0.0745123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0.07913539 0.06148394 0.08588821 0.05331598]</a:t>
            </a: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D573FC-82DC-BB45-AA18-380FE20B46B7}"/>
              </a:ext>
            </a:extLst>
          </p:cNvPr>
          <p:cNvSpPr/>
          <p:nvPr/>
        </p:nvSpPr>
        <p:spPr>
          <a:xfrm>
            <a:off x="4589938" y="5286002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classes_x2: [[ 7 12 0 0 0 0]]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1D9851-D4A4-354A-A382-8B884A2E8B05}"/>
              </a:ext>
            </a:extLst>
          </p:cNvPr>
          <p:cNvSpPr/>
          <p:nvPr/>
        </p:nvSpPr>
        <p:spPr>
          <a:xfrm>
            <a:off x="645350" y="5286002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212121"/>
                </a:solidFill>
                <a:latin typeface="Courier New" panose="02070309020205020404" pitchFamily="49" charset="0"/>
              </a:rPr>
              <a:t>classes_x</a:t>
            </a:r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: [[7 9 6 0 0 0]]</a:t>
            </a:r>
            <a:endParaRPr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6BDDE3A-D785-7142-9EB2-D5E0BF46DA28}"/>
              </a:ext>
            </a:extLst>
          </p:cNvPr>
          <p:cNvCxnSpPr/>
          <p:nvPr/>
        </p:nvCxnSpPr>
        <p:spPr>
          <a:xfrm>
            <a:off x="2433145" y="4946789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0AB2B13-5ADD-FF4B-A3B2-1E1559D7C795}"/>
              </a:ext>
            </a:extLst>
          </p:cNvPr>
          <p:cNvCxnSpPr/>
          <p:nvPr/>
        </p:nvCxnSpPr>
        <p:spPr>
          <a:xfrm>
            <a:off x="6721681" y="4946789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74F131-95F6-DE4A-B5F7-5D9CA8C9BB1A}"/>
              </a:ext>
            </a:extLst>
          </p:cNvPr>
          <p:cNvSpPr/>
          <p:nvPr/>
        </p:nvSpPr>
        <p:spPr>
          <a:xfrm>
            <a:off x="8564879" y="305966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989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52F10-1C42-8D46-A9D3-19729990A19B}"/>
              </a:ext>
            </a:extLst>
          </p:cNvPr>
          <p:cNvSpPr txBox="1"/>
          <p:nvPr/>
        </p:nvSpPr>
        <p:spPr>
          <a:xfrm>
            <a:off x="151135" y="901899"/>
            <a:ext cx="5944866" cy="5377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[0.00328712 0.01040982 0.00250921 0.07801242 0.00370838 0.0057945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0.03074975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0.17882    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0.11104372 0.10531794 0.09069938 0.09010811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0.07793643 0.08565635 0.06361447 0.06233243]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[0.03208502 0.01066033 0.00322899 0.02875633 0.00997998 0.00729733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0.10295287 0.08912309 0.09223779 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0.10574469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0.08666393 0.07697677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0.08277073 0.10134668 0.08409566 0.08607976]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[0.10858469 0.01163775 0.00423595 0.02842874 0.01762321 0.00840278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0.11831083 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0.0740054  0.07701864 0.08139259 0.0861578  0.07301943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0.07555605 0.0838332  0.08066989 0.07112308]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0.13732617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0.01173694 0.00444255 0.02820975 0.01964721 0.00840919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0.11717934 0.07120747 0.07371544 0.07515988 0.08500534 0.07185827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0.07311054 0.07847446 0.07837784 0.06613963]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0.14206174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0.01174856 0.00447233 0.02816152 0.01995862 0.00839907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0.11684387 0.07078402 0.0732156  0.07422715 0.08479594 0.07166676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0.0727182  0.07762042 0.07798221 0.06534401]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0.14272696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0.01175029 0.0044766  0.02815364 0.02000295 0.00839724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0.11679425 0.07072076 0.07314683 0.07410143 0.08476607 0.0716407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0.07266514 0.07749902 0.07792679 0.06523135]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63E884-1C5E-9A49-9990-C7DCA985B914}"/>
              </a:ext>
            </a:extLst>
          </p:cNvPr>
          <p:cNvSpPr/>
          <p:nvPr/>
        </p:nvSpPr>
        <p:spPr>
          <a:xfrm>
            <a:off x="7838630" y="1805484"/>
            <a:ext cx="28700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 err="1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classes_x</a:t>
            </a:r>
            <a:r>
              <a:rPr lang="en" altLang="ko-Kore-KR" sz="1600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[[7 9 6 0 0 0]]</a:t>
            </a:r>
            <a:endParaRPr lang="ko-Kore-KR" altLang="en-US" sz="16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6093E0-D3EB-0144-A2D7-CC27EE5ABF99}"/>
              </a:ext>
            </a:extLst>
          </p:cNvPr>
          <p:cNvSpPr/>
          <p:nvPr/>
        </p:nvSpPr>
        <p:spPr>
          <a:xfrm>
            <a:off x="6025981" y="1774706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488E58-6C91-3C46-812C-0516FA4F505B}"/>
              </a:ext>
            </a:extLst>
          </p:cNvPr>
          <p:cNvSpPr/>
          <p:nvPr/>
        </p:nvSpPr>
        <p:spPr>
          <a:xfrm>
            <a:off x="6025981" y="2556600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D27745-FFC8-614C-A49D-B548A0E52B33}"/>
              </a:ext>
            </a:extLst>
          </p:cNvPr>
          <p:cNvSpPr/>
          <p:nvPr/>
        </p:nvSpPr>
        <p:spPr>
          <a:xfrm>
            <a:off x="6025981" y="3338494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BCAB6C-9E5E-094C-9E6A-665415A891F1}"/>
              </a:ext>
            </a:extLst>
          </p:cNvPr>
          <p:cNvSpPr/>
          <p:nvPr/>
        </p:nvSpPr>
        <p:spPr>
          <a:xfrm>
            <a:off x="6025981" y="5684178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AC6B18-3E5C-C24E-A6E5-EFC8DA0C9A81}"/>
              </a:ext>
            </a:extLst>
          </p:cNvPr>
          <p:cNvSpPr/>
          <p:nvPr/>
        </p:nvSpPr>
        <p:spPr>
          <a:xfrm>
            <a:off x="6025981" y="4902282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9FE449-856B-CC43-9321-ECA715CBDC77}"/>
              </a:ext>
            </a:extLst>
          </p:cNvPr>
          <p:cNvSpPr/>
          <p:nvPr/>
        </p:nvSpPr>
        <p:spPr>
          <a:xfrm>
            <a:off x="6025981" y="4120388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018D89-0CA6-B34D-9F05-C73AD6E08029}"/>
              </a:ext>
            </a:extLst>
          </p:cNvPr>
          <p:cNvSpPr/>
          <p:nvPr/>
        </p:nvSpPr>
        <p:spPr>
          <a:xfrm>
            <a:off x="5313286" y="59795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Q 56+234 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D62C77-FE83-6D4A-86A0-73A870C596F8}"/>
              </a:ext>
            </a:extLst>
          </p:cNvPr>
          <p:cNvSpPr/>
          <p:nvPr/>
        </p:nvSpPr>
        <p:spPr>
          <a:xfrm>
            <a:off x="5313286" y="104978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T 290_ _ _ 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49F140-E3C0-4A41-907C-63DEC0D8BEE1}"/>
              </a:ext>
            </a:extLst>
          </p:cNvPr>
          <p:cNvSpPr/>
          <p:nvPr/>
        </p:nvSpPr>
        <p:spPr>
          <a:xfrm>
            <a:off x="8228089" y="255660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guess: 130</a:t>
            </a:r>
            <a:endParaRPr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6B34C3-AB9D-FC4C-8965-99FB5A14788A}"/>
              </a:ext>
            </a:extLst>
          </p:cNvPr>
          <p:cNvCxnSpPr/>
          <p:nvPr/>
        </p:nvCxnSpPr>
        <p:spPr>
          <a:xfrm>
            <a:off x="8989393" y="2204998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5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22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80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32CD7-92DB-6145-9EAC-98E34524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91" y="1032262"/>
            <a:ext cx="5842000" cy="4381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6834-C3E4-654A-9BAD-0117FE62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89" y="1597489"/>
            <a:ext cx="5315511" cy="36630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539050" y="5480529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7326997" y="546937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</p:spTree>
    <p:extLst>
      <p:ext uri="{BB962C8B-B14F-4D97-AF65-F5344CB8AC3E}">
        <p14:creationId xmlns:p14="http://schemas.microsoft.com/office/powerpoint/2010/main" val="167150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32CD7-92DB-6145-9EAC-98E34524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05" y="3706917"/>
            <a:ext cx="3878086" cy="29085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6834-C3E4-654A-9BAD-0117FE62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05" y="1145971"/>
            <a:ext cx="3716259" cy="25609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3627552" y="1921779"/>
            <a:ext cx="2468448" cy="796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05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3739168" y="5136294"/>
            <a:ext cx="3465499" cy="575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CABE30-C27F-354C-BA95-B98DD512711E}"/>
              </a:ext>
            </a:extLst>
          </p:cNvPr>
          <p:cNvSpPr/>
          <p:nvPr/>
        </p:nvSpPr>
        <p:spPr>
          <a:xfrm>
            <a:off x="7061841" y="5424161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3DD78D-23F9-BE4F-88D4-7E1A319BE007}"/>
              </a:ext>
            </a:extLst>
          </p:cNvPr>
          <p:cNvGrpSpPr/>
          <p:nvPr/>
        </p:nvGrpSpPr>
        <p:grpSpPr>
          <a:xfrm>
            <a:off x="6350000" y="733014"/>
            <a:ext cx="5842000" cy="4381500"/>
            <a:chOff x="6350000" y="733014"/>
            <a:chExt cx="5842000" cy="43815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D278889-9B58-0B40-B415-42196E56C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142E50-537C-4748-9124-42F1818368FF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B79E48-D19B-E94E-A83F-40683D957265}"/>
                </a:ext>
              </a:extLst>
            </p:cNvPr>
            <p:cNvSpPr txBox="1"/>
            <p:nvPr/>
          </p:nvSpPr>
          <p:spPr>
            <a:xfrm>
              <a:off x="8205216" y="960191"/>
              <a:ext cx="1011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91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16408</TotalTime>
  <Words>2347</Words>
  <Application>Microsoft Macintosh PowerPoint</Application>
  <PresentationFormat>와이드스크린</PresentationFormat>
  <Paragraphs>392</Paragraphs>
  <Slides>24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NanumSquareRound Regular</vt:lpstr>
      <vt:lpstr>Arial</vt:lpstr>
      <vt:lpstr>Calibri</vt:lpstr>
      <vt:lpstr>Calibri Light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ParkAhjeong</dc:creator>
  <cp:lastModifiedBy>ParkAhjeong</cp:lastModifiedBy>
  <cp:revision>78</cp:revision>
  <dcterms:created xsi:type="dcterms:W3CDTF">2021-08-30T14:06:47Z</dcterms:created>
  <dcterms:modified xsi:type="dcterms:W3CDTF">2021-10-05T06:25:49Z</dcterms:modified>
</cp:coreProperties>
</file>