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73" r:id="rId7"/>
    <p:sldId id="267" r:id="rId8"/>
    <p:sldId id="274" r:id="rId9"/>
    <p:sldId id="262" r:id="rId10"/>
    <p:sldId id="263" r:id="rId11"/>
    <p:sldId id="264" r:id="rId12"/>
    <p:sldId id="261" r:id="rId13"/>
    <p:sldId id="265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  <a:srgbClr val="1AF68D"/>
    <a:srgbClr val="E43434"/>
    <a:srgbClr val="16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8DA4E-873B-4BE2-8EA4-3AAE0B4E1D33}" v="135" dt="2021-04-19T21:43:2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55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9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57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E29B06-0D5F-4283-A209-3E53F12EBE9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CF57A6-69D6-4C07-9832-8E2D6658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anh" TargetMode="External"/><Relationship Id="rId2" Type="http://schemas.openxmlformats.org/officeDocument/2006/relationships/hyperlink" Target="mailto:anhhoang.nguyen@concordia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oanganh.tech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vscode://file/C:/Users/Hoang%20Anh/edu/w2021/coen_244/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jrc/sites/jrcsh/files/fairness_pb2019_taxevasio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shoreleaks-data.icij.org/offshoreleaks/csv/csv_panama_papers.2018-02-14.zip#_ga=2.181200676.208090824.1618778303-1172881103.1618778303" TargetMode="External"/><Relationship Id="rId2" Type="http://schemas.openxmlformats.org/officeDocument/2006/relationships/hyperlink" Target="https://offshoreleaks.icij.org/pages/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2DA-69CE-4C9F-BFCF-F1C1800E0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109" y="870975"/>
            <a:ext cx="9418320" cy="4041648"/>
          </a:xfrm>
        </p:spPr>
        <p:txBody>
          <a:bodyPr/>
          <a:lstStyle/>
          <a:p>
            <a:pPr algn="ctr"/>
            <a:r>
              <a:rPr lang="en-US" dirty="0"/>
              <a:t>COEN 244 </a:t>
            </a:r>
            <a:br>
              <a:rPr lang="en-US" dirty="0"/>
            </a:br>
            <a:r>
              <a:rPr lang="en-US" dirty="0"/>
              <a:t>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E477-6D98-4CE3-AF73-40AEA284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750" y="4404306"/>
            <a:ext cx="3795037" cy="18049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Nguyen Hoang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Anh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algn="ctr"/>
            <a:r>
              <a:rPr lang="en-US" sz="1500" dirty="0">
                <a:hlinkClick r:id="rId2"/>
              </a:rPr>
              <a:t>anhhoang.nguyen@concordia.ca</a:t>
            </a:r>
            <a:endParaRPr lang="en-US" sz="1500" dirty="0"/>
          </a:p>
          <a:p>
            <a:pPr algn="ctr"/>
            <a:r>
              <a:rPr lang="en-US" sz="1800" dirty="0">
                <a:hlinkClick r:id="rId3"/>
              </a:rPr>
              <a:t>https://github.com/aaanh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>
                <a:hlinkClick r:id="rId4"/>
              </a:rPr>
              <a:t>https://hoanganh.tech</a:t>
            </a:r>
            <a:r>
              <a:rPr lang="en-US" sz="1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B535C-2DD0-4A15-B592-BC9B87B74A85}"/>
              </a:ext>
            </a:extLst>
          </p:cNvPr>
          <p:cNvSpPr txBox="1"/>
          <p:nvPr/>
        </p:nvSpPr>
        <p:spPr>
          <a:xfrm>
            <a:off x="2932269" y="2461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AF68D"/>
                </a:solidFill>
              </a:rPr>
              <a:t>Monday, April 19, 2021</a:t>
            </a:r>
          </a:p>
          <a:p>
            <a:pPr algn="ctr"/>
            <a:r>
              <a:rPr lang="en-US" dirty="0">
                <a:solidFill>
                  <a:srgbClr val="E43434"/>
                </a:solidFill>
              </a:rPr>
              <a:t>Concordia University</a:t>
            </a:r>
          </a:p>
          <a:p>
            <a:pPr algn="ctr"/>
            <a:r>
              <a:rPr lang="en-US" dirty="0">
                <a:solidFill>
                  <a:srgbClr val="E43434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Montreal, QC.</a:t>
            </a:r>
            <a:endParaRPr lang="en-US" dirty="0">
              <a:solidFill>
                <a:srgbClr val="E43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4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D8C3039-FA95-402D-BAD3-186AB5A1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" y="1476693"/>
            <a:ext cx="9819640" cy="5169933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394D4175-BC48-4EF9-8310-9A0C4B80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3" y="151130"/>
            <a:ext cx="9691687" cy="1325563"/>
          </a:xfrm>
        </p:spPr>
        <p:txBody>
          <a:bodyPr/>
          <a:lstStyle/>
          <a:p>
            <a:r>
              <a:rPr lang="en-US" dirty="0"/>
              <a:t>From dataset to graph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the UML model</a:t>
            </a:r>
          </a:p>
        </p:txBody>
      </p:sp>
    </p:spTree>
    <p:extLst>
      <p:ext uri="{BB962C8B-B14F-4D97-AF65-F5344CB8AC3E}">
        <p14:creationId xmlns:p14="http://schemas.microsoft.com/office/powerpoint/2010/main" val="24491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60" y="207697"/>
            <a:ext cx="9692640" cy="1325562"/>
          </a:xfrm>
        </p:spPr>
        <p:txBody>
          <a:bodyPr/>
          <a:lstStyle/>
          <a:p>
            <a:pPr algn="r"/>
            <a:r>
              <a:rPr lang="en-US" dirty="0"/>
              <a:t>From dataset to graph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utilities in </a:t>
            </a:r>
            <a:r>
              <a:rPr lang="en-US" dirty="0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“</a:t>
            </a:r>
            <a:r>
              <a:rPr lang="en-US" dirty="0" err="1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utils.h</a:t>
            </a:r>
            <a:r>
              <a:rPr lang="en-US" dirty="0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818ED-628C-474A-97A4-33A7CD658A9F}"/>
              </a:ext>
            </a:extLst>
          </p:cNvPr>
          <p:cNvSpPr txBox="1"/>
          <p:nvPr/>
        </p:nvSpPr>
        <p:spPr>
          <a:xfrm>
            <a:off x="1866554" y="2902588"/>
            <a:ext cx="13004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D430C-55E9-4539-B291-0E4E24AF518F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>
            <a:off x="3167034" y="3087254"/>
            <a:ext cx="125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132908-49D5-4A46-BAEE-EDAA0CB87B85}"/>
              </a:ext>
            </a:extLst>
          </p:cNvPr>
          <p:cNvSpPr txBox="1"/>
          <p:nvPr/>
        </p:nvSpPr>
        <p:spPr>
          <a:xfrm>
            <a:off x="4419254" y="2902588"/>
            <a:ext cx="17830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path to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3758B-1B51-4A84-9061-F0ADADCFDCC0}"/>
              </a:ext>
            </a:extLst>
          </p:cNvPr>
          <p:cNvSpPr txBox="1"/>
          <p:nvPr/>
        </p:nvSpPr>
        <p:spPr>
          <a:xfrm>
            <a:off x="3345745" y="271792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queries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A682A1A-8424-42C0-8FA3-27E63D66582A}"/>
              </a:ext>
            </a:extLst>
          </p:cNvPr>
          <p:cNvCxnSpPr>
            <a:cxnSpLocks/>
            <a:stCxn id="43" idx="3"/>
            <a:endCxn id="19" idx="0"/>
          </p:cNvCxnSpPr>
          <p:nvPr/>
        </p:nvCxnSpPr>
        <p:spPr>
          <a:xfrm flipH="1" flipV="1">
            <a:off x="2516794" y="2902588"/>
            <a:ext cx="3685540" cy="184666"/>
          </a:xfrm>
          <a:prstGeom prst="bentConnector4">
            <a:avLst>
              <a:gd name="adj1" fmla="val -6203"/>
              <a:gd name="adj2" fmla="val 474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449EF8-1E86-432D-8629-066151176312}"/>
              </a:ext>
            </a:extLst>
          </p:cNvPr>
          <p:cNvSpPr txBox="1"/>
          <p:nvPr/>
        </p:nvSpPr>
        <p:spPr>
          <a:xfrm>
            <a:off x="3872892" y="183871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fed into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FD98B4-82FC-408E-8542-78C632595EC6}"/>
              </a:ext>
            </a:extLst>
          </p:cNvPr>
          <p:cNvSpPr txBox="1"/>
          <p:nvPr/>
        </p:nvSpPr>
        <p:spPr>
          <a:xfrm>
            <a:off x="1626946" y="4846243"/>
            <a:ext cx="17796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A46E27-409A-42DF-99E5-9F30EC117C5F}"/>
              </a:ext>
            </a:extLst>
          </p:cNvPr>
          <p:cNvCxnSpPr>
            <a:cxnSpLocks/>
            <a:stCxn id="19" idx="2"/>
            <a:endCxn id="110" idx="0"/>
          </p:cNvCxnSpPr>
          <p:nvPr/>
        </p:nvCxnSpPr>
        <p:spPr>
          <a:xfrm rot="5400000">
            <a:off x="2234100" y="3554614"/>
            <a:ext cx="5653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4469CF1-0046-4147-BB5D-D650E6627EC9}"/>
              </a:ext>
            </a:extLst>
          </p:cNvPr>
          <p:cNvSpPr txBox="1"/>
          <p:nvPr/>
        </p:nvSpPr>
        <p:spPr>
          <a:xfrm>
            <a:off x="2048320" y="33824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indexes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77AC1B-1A07-41BC-86AE-98C21BB3243C}"/>
              </a:ext>
            </a:extLst>
          </p:cNvPr>
          <p:cNvSpPr txBox="1"/>
          <p:nvPr/>
        </p:nvSpPr>
        <p:spPr>
          <a:xfrm>
            <a:off x="4892178" y="375173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initializes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09067-D31A-48B4-B1BC-D6ACC6AFFB8D}"/>
              </a:ext>
            </a:extLst>
          </p:cNvPr>
          <p:cNvSpPr txBox="1"/>
          <p:nvPr/>
        </p:nvSpPr>
        <p:spPr>
          <a:xfrm>
            <a:off x="6202334" y="3922344"/>
            <a:ext cx="17796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Graph object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739811-C021-4D78-B5D9-BE3F2243A8FD}"/>
              </a:ext>
            </a:extLst>
          </p:cNvPr>
          <p:cNvSpPr txBox="1"/>
          <p:nvPr/>
        </p:nvSpPr>
        <p:spPr>
          <a:xfrm>
            <a:off x="6202334" y="4846243"/>
            <a:ext cx="17796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instances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8D8EA4C-D55D-4969-8DDE-6A54D55D01EC}"/>
              </a:ext>
            </a:extLst>
          </p:cNvPr>
          <p:cNvCxnSpPr>
            <a:stCxn id="51" idx="3"/>
            <a:endCxn id="60" idx="1"/>
          </p:cNvCxnSpPr>
          <p:nvPr/>
        </p:nvCxnSpPr>
        <p:spPr>
          <a:xfrm flipV="1">
            <a:off x="3406639" y="4107010"/>
            <a:ext cx="2795695" cy="923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8C9366C-E750-46D1-A39C-5F9DF1484A85}"/>
              </a:ext>
            </a:extLst>
          </p:cNvPr>
          <p:cNvCxnSpPr>
            <a:stCxn id="51" idx="3"/>
            <a:endCxn id="62" idx="1"/>
          </p:cNvCxnSpPr>
          <p:nvPr/>
        </p:nvCxnSpPr>
        <p:spPr>
          <a:xfrm>
            <a:off x="3406639" y="5030909"/>
            <a:ext cx="27956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9C0142-A5F5-4599-A02C-C4C9B02AD1D0}"/>
              </a:ext>
            </a:extLst>
          </p:cNvPr>
          <p:cNvSpPr txBox="1"/>
          <p:nvPr/>
        </p:nvSpPr>
        <p:spPr>
          <a:xfrm>
            <a:off x="6202333" y="5770142"/>
            <a:ext cx="17796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Edge instances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DC1F9D-388D-4E40-B389-BC02D15FB6FD}"/>
              </a:ext>
            </a:extLst>
          </p:cNvPr>
          <p:cNvSpPr txBox="1"/>
          <p:nvPr/>
        </p:nvSpPr>
        <p:spPr>
          <a:xfrm>
            <a:off x="4892177" y="463434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parsed into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81A77-A53C-4574-BB90-B2D3A651D73F}"/>
              </a:ext>
            </a:extLst>
          </p:cNvPr>
          <p:cNvSpPr txBox="1"/>
          <p:nvPr/>
        </p:nvSpPr>
        <p:spPr>
          <a:xfrm>
            <a:off x="4892177" y="555823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parsed into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85358B2-E000-4EC2-AB70-EBCE8A8AC95D}"/>
              </a:ext>
            </a:extLst>
          </p:cNvPr>
          <p:cNvCxnSpPr>
            <a:stCxn id="51" idx="3"/>
            <a:endCxn id="71" idx="1"/>
          </p:cNvCxnSpPr>
          <p:nvPr/>
        </p:nvCxnSpPr>
        <p:spPr>
          <a:xfrm>
            <a:off x="3406639" y="5030909"/>
            <a:ext cx="2795694" cy="923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B0303AF-B89A-42FD-9F15-C5779E5A2FFA}"/>
              </a:ext>
            </a:extLst>
          </p:cNvPr>
          <p:cNvCxnSpPr>
            <a:cxnSpLocks/>
            <a:stCxn id="19" idx="3"/>
            <a:endCxn id="60" idx="1"/>
          </p:cNvCxnSpPr>
          <p:nvPr/>
        </p:nvCxnSpPr>
        <p:spPr>
          <a:xfrm>
            <a:off x="3167034" y="3087254"/>
            <a:ext cx="3035300" cy="1019756"/>
          </a:xfrm>
          <a:prstGeom prst="bentConnector3">
            <a:avLst>
              <a:gd name="adj1" fmla="val 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829332D-B502-4A3F-91D6-FC4A72ACC51A}"/>
              </a:ext>
            </a:extLst>
          </p:cNvPr>
          <p:cNvCxnSpPr>
            <a:stCxn id="71" idx="3"/>
            <a:endCxn id="60" idx="3"/>
          </p:cNvCxnSpPr>
          <p:nvPr/>
        </p:nvCxnSpPr>
        <p:spPr>
          <a:xfrm flipV="1">
            <a:off x="7982026" y="4107010"/>
            <a:ext cx="1" cy="184779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C64F831-FF66-4300-914F-EF6834A52AF2}"/>
              </a:ext>
            </a:extLst>
          </p:cNvPr>
          <p:cNvCxnSpPr>
            <a:cxnSpLocks/>
            <a:stCxn id="62" idx="3"/>
            <a:endCxn id="60" idx="3"/>
          </p:cNvCxnSpPr>
          <p:nvPr/>
        </p:nvCxnSpPr>
        <p:spPr>
          <a:xfrm flipV="1">
            <a:off x="7982027" y="4107010"/>
            <a:ext cx="12700" cy="9238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DAA8611-A033-45B1-B5F5-232DB17C2E62}"/>
              </a:ext>
            </a:extLst>
          </p:cNvPr>
          <p:cNvSpPr txBox="1"/>
          <p:nvPr/>
        </p:nvSpPr>
        <p:spPr>
          <a:xfrm>
            <a:off x="8306177" y="480206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added to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16AA42-E791-4B67-8030-647A6ABE4FF8}"/>
              </a:ext>
            </a:extLst>
          </p:cNvPr>
          <p:cNvSpPr txBox="1"/>
          <p:nvPr/>
        </p:nvSpPr>
        <p:spPr>
          <a:xfrm>
            <a:off x="1866554" y="3837308"/>
            <a:ext cx="13004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861D0DC-D45B-404C-99C9-53D041A47399}"/>
              </a:ext>
            </a:extLst>
          </p:cNvPr>
          <p:cNvCxnSpPr>
            <a:stCxn id="110" idx="2"/>
            <a:endCxn id="51" idx="0"/>
          </p:cNvCxnSpPr>
          <p:nvPr/>
        </p:nvCxnSpPr>
        <p:spPr>
          <a:xfrm flipH="1">
            <a:off x="2516793" y="4206640"/>
            <a:ext cx="1" cy="63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90E01A-D441-46A9-8283-1D2B59AA2BE1}"/>
              </a:ext>
            </a:extLst>
          </p:cNvPr>
          <p:cNvSpPr txBox="1"/>
          <p:nvPr/>
        </p:nvSpPr>
        <p:spPr>
          <a:xfrm>
            <a:off x="2123443" y="431712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opens</a:t>
            </a:r>
          </a:p>
        </p:txBody>
      </p:sp>
    </p:spTree>
    <p:extLst>
      <p:ext uri="{BB962C8B-B14F-4D97-AF65-F5344CB8AC3E}">
        <p14:creationId xmlns:p14="http://schemas.microsoft.com/office/powerpoint/2010/main" val="215476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60" y="207697"/>
            <a:ext cx="9692640" cy="1325562"/>
          </a:xfrm>
        </p:spPr>
        <p:txBody>
          <a:bodyPr/>
          <a:lstStyle/>
          <a:p>
            <a:pPr algn="r"/>
            <a:r>
              <a:rPr lang="en-US" dirty="0"/>
              <a:t>From dataset to graph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an example of the data-to-graph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9C947-8CAF-419D-B818-EF794EDF3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9" t="8322" r="60061" b="86095"/>
          <a:stretch/>
        </p:blipFill>
        <p:spPr>
          <a:xfrm>
            <a:off x="2335360" y="1600550"/>
            <a:ext cx="9503110" cy="85296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EB8DF99-F3BD-45C6-9319-61ADA02CB171}"/>
              </a:ext>
            </a:extLst>
          </p:cNvPr>
          <p:cNvGrpSpPr/>
          <p:nvPr/>
        </p:nvGrpSpPr>
        <p:grpSpPr>
          <a:xfrm>
            <a:off x="281709" y="2614245"/>
            <a:ext cx="2978727" cy="1799753"/>
            <a:chOff x="300181" y="2553456"/>
            <a:chExt cx="2978727" cy="22461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3075C1-3C6C-4CA4-A3DC-15497EC40A3C}"/>
                </a:ext>
              </a:extLst>
            </p:cNvPr>
            <p:cNvSpPr/>
            <p:nvPr/>
          </p:nvSpPr>
          <p:spPr>
            <a:xfrm>
              <a:off x="300181" y="2581564"/>
              <a:ext cx="2978727" cy="220749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41A881-CBE8-4274-9027-526457F365DD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2" y="3001818"/>
              <a:ext cx="297872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D5BA0B-42C8-4BF8-BA81-B409AE1AF895}"/>
                </a:ext>
              </a:extLst>
            </p:cNvPr>
            <p:cNvSpPr txBox="1"/>
            <p:nvPr/>
          </p:nvSpPr>
          <p:spPr>
            <a:xfrm>
              <a:off x="788553" y="2553456"/>
              <a:ext cx="2001982" cy="46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AF68D"/>
                  </a:solidFill>
                </a:rPr>
                <a:t>Node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_n1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E94B25-6D4E-4941-8560-E63E18B30A69}"/>
                </a:ext>
              </a:extLst>
            </p:cNvPr>
            <p:cNvSpPr txBox="1"/>
            <p:nvPr/>
          </p:nvSpPr>
          <p:spPr>
            <a:xfrm>
              <a:off x="332508" y="3071091"/>
              <a:ext cx="2900219" cy="172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node_id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10000001</a:t>
              </a:r>
            </a:p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name = TIANSHENG INDUSTRY</a:t>
              </a:r>
            </a:p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jurisdiction = SAM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juris_desc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Samoa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country_codes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HKG</a:t>
              </a:r>
            </a:p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countries = Hong Kong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652BB4-4E3B-411E-A84B-9375DE9094CB}"/>
              </a:ext>
            </a:extLst>
          </p:cNvPr>
          <p:cNvGrpSpPr/>
          <p:nvPr/>
        </p:nvGrpSpPr>
        <p:grpSpPr>
          <a:xfrm>
            <a:off x="281709" y="4670861"/>
            <a:ext cx="2978727" cy="1799753"/>
            <a:chOff x="300181" y="2553456"/>
            <a:chExt cx="2978727" cy="22461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B90E6-93AF-4C07-A0B0-E1C333237B18}"/>
                </a:ext>
              </a:extLst>
            </p:cNvPr>
            <p:cNvSpPr/>
            <p:nvPr/>
          </p:nvSpPr>
          <p:spPr>
            <a:xfrm>
              <a:off x="300181" y="2581564"/>
              <a:ext cx="2978727" cy="220749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3C8FE7-58CE-422A-B025-36AB38A4EE06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2" y="3001818"/>
              <a:ext cx="2978726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2BA480-3169-4F9F-948D-657AF03C298C}"/>
                </a:ext>
              </a:extLst>
            </p:cNvPr>
            <p:cNvSpPr txBox="1"/>
            <p:nvPr/>
          </p:nvSpPr>
          <p:spPr>
            <a:xfrm>
              <a:off x="788553" y="2553456"/>
              <a:ext cx="2001982" cy="46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AF68D"/>
                  </a:solidFill>
                </a:rPr>
                <a:t>Node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_n2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B4583-437A-4EB8-AA53-CA1C081EE135}"/>
                </a:ext>
              </a:extLst>
            </p:cNvPr>
            <p:cNvSpPr txBox="1"/>
            <p:nvPr/>
          </p:nvSpPr>
          <p:spPr>
            <a:xfrm>
              <a:off x="332508" y="3071091"/>
              <a:ext cx="2900219" cy="172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node_id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10000002</a:t>
              </a:r>
            </a:p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name = NINGBO SUNRISE</a:t>
              </a:r>
            </a:p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jurisdiction = SAM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juris_desc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Samoa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country_codes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HKG</a:t>
              </a:r>
            </a:p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countries = Hong Kong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056EEC2-9B06-43A7-93AB-F59216BDF53A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3260436" y="3521149"/>
            <a:ext cx="12700" cy="2056616"/>
          </a:xfrm>
          <a:prstGeom prst="bentConnector3">
            <a:avLst>
              <a:gd name="adj1" fmla="val 460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D57230-AC44-4DEE-9590-4BD9230D10B8}"/>
              </a:ext>
            </a:extLst>
          </p:cNvPr>
          <p:cNvCxnSpPr/>
          <p:nvPr/>
        </p:nvCxnSpPr>
        <p:spPr>
          <a:xfrm>
            <a:off x="3851564" y="4549457"/>
            <a:ext cx="84050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B5FFE1-659D-481D-BF13-555DBD09A4F5}"/>
              </a:ext>
            </a:extLst>
          </p:cNvPr>
          <p:cNvGrpSpPr/>
          <p:nvPr/>
        </p:nvGrpSpPr>
        <p:grpSpPr>
          <a:xfrm>
            <a:off x="4692073" y="4201872"/>
            <a:ext cx="3186545" cy="1375873"/>
            <a:chOff x="300181" y="2553456"/>
            <a:chExt cx="2978727" cy="17171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6B90FB-CCB9-47BA-9341-2A911648C2F4}"/>
                </a:ext>
              </a:extLst>
            </p:cNvPr>
            <p:cNvSpPr/>
            <p:nvPr/>
          </p:nvSpPr>
          <p:spPr>
            <a:xfrm>
              <a:off x="300181" y="2581564"/>
              <a:ext cx="2978727" cy="168903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D59A4-5094-4DFF-AA42-44EB8E8999D4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2" y="3001818"/>
              <a:ext cx="297872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EF2EDB-CAEC-4419-9EC6-0CFF114A12D6}"/>
                </a:ext>
              </a:extLst>
            </p:cNvPr>
            <p:cNvSpPr txBox="1"/>
            <p:nvPr/>
          </p:nvSpPr>
          <p:spPr>
            <a:xfrm>
              <a:off x="788553" y="2553456"/>
              <a:ext cx="2001982" cy="46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AF68D"/>
                  </a:solidFill>
                </a:rPr>
                <a:t>Edge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_edge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01001C-C24B-4293-9FE4-D0F0D6FB9A93}"/>
                </a:ext>
              </a:extLst>
            </p:cNvPr>
            <p:cNvSpPr txBox="1"/>
            <p:nvPr/>
          </p:nvSpPr>
          <p:spPr>
            <a:xfrm>
              <a:off x="332508" y="3071091"/>
              <a:ext cx="2900219" cy="384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vector&lt;Node*&gt; = {_n1, _n2}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1E5B8-91AB-4B6C-97E3-BAD4EA5A4314}"/>
              </a:ext>
            </a:extLst>
          </p:cNvPr>
          <p:cNvGrpSpPr/>
          <p:nvPr/>
        </p:nvGrpSpPr>
        <p:grpSpPr>
          <a:xfrm>
            <a:off x="8841455" y="3330037"/>
            <a:ext cx="3186545" cy="2466783"/>
            <a:chOff x="300181" y="2553456"/>
            <a:chExt cx="2978727" cy="30786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31BE08-8738-4EB6-8377-03993CEAE9AB}"/>
                </a:ext>
              </a:extLst>
            </p:cNvPr>
            <p:cNvSpPr/>
            <p:nvPr/>
          </p:nvSpPr>
          <p:spPr>
            <a:xfrm>
              <a:off x="300181" y="2581566"/>
              <a:ext cx="2978727" cy="305053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AF723B-F419-4476-AC9F-70DB4DEE25C5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2" y="3001818"/>
              <a:ext cx="297872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AC7EB7-53F8-440C-ABC8-4DBCAAD26450}"/>
                </a:ext>
              </a:extLst>
            </p:cNvPr>
            <p:cNvSpPr txBox="1"/>
            <p:nvPr/>
          </p:nvSpPr>
          <p:spPr>
            <a:xfrm>
              <a:off x="788553" y="2553456"/>
              <a:ext cx="2001982" cy="46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AF68D"/>
                  </a:solidFill>
                </a:rPr>
                <a:t>Graph </a:t>
              </a: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_graph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21B2DE-198A-4AFC-B4EB-5715F0199032}"/>
                </a:ext>
              </a:extLst>
            </p:cNvPr>
            <p:cNvSpPr txBox="1"/>
            <p:nvPr/>
          </p:nvSpPr>
          <p:spPr>
            <a:xfrm>
              <a:off x="332508" y="3071091"/>
              <a:ext cx="2900219" cy="145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node_list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{_n1, _n2, …}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edge_list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{_edge, …}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node_count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2 + ...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edge_count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1 + ...</a:t>
              </a:r>
            </a:p>
            <a:p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num_of_entries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5000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133619-1CA4-4B26-820F-340832CCC6B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77428" y="4574690"/>
            <a:ext cx="96402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419" y="2946278"/>
            <a:ext cx="9692640" cy="1325562"/>
          </a:xfrm>
        </p:spPr>
        <p:txBody>
          <a:bodyPr/>
          <a:lstStyle/>
          <a:p>
            <a:pPr algn="r"/>
            <a:r>
              <a:rPr lang="en-US" dirty="0"/>
              <a:t>Visualization/Representation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using adjacency list</a:t>
            </a:r>
          </a:p>
        </p:txBody>
      </p:sp>
      <p:pic>
        <p:nvPicPr>
          <p:cNvPr id="9" name="Graphic 8" descr="Eye with solid fill">
            <a:extLst>
              <a:ext uri="{FF2B5EF4-FFF2-40B4-BE49-F238E27FC236}">
                <a16:creationId xmlns:a16="http://schemas.microsoft.com/office/drawing/2014/main" id="{6BF0AA7B-D6F6-4DAF-8A75-338ABA0D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41" y="1946581"/>
            <a:ext cx="2964837" cy="29648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24865-FE17-48D6-B21D-634AEC01AFE7}"/>
              </a:ext>
            </a:extLst>
          </p:cNvPr>
          <p:cNvSpPr txBox="1"/>
          <p:nvPr/>
        </p:nvSpPr>
        <p:spPr>
          <a:xfrm>
            <a:off x="9341396" y="456717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4"/>
              </a:rPr>
              <a:t>goto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4"/>
              </a:rPr>
              <a:t> Program;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2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14B4-ED94-4719-8605-DA4ADCAC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30" y="2073564"/>
            <a:ext cx="10033925" cy="2094381"/>
          </a:xfrm>
        </p:spPr>
        <p:txBody>
          <a:bodyPr>
            <a:normAutofit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r>
              <a:rPr lang="en-US" dirty="0"/>
              <a:t>using Graph Implementation</a:t>
            </a:r>
            <a:br>
              <a:rPr lang="en-US" dirty="0"/>
            </a:br>
            <a:r>
              <a:rPr lang="en-US" dirty="0"/>
              <a:t>on Panama Papers Partial Dataset</a:t>
            </a:r>
          </a:p>
        </p:txBody>
      </p:sp>
    </p:spTree>
    <p:extLst>
      <p:ext uri="{BB962C8B-B14F-4D97-AF65-F5344CB8AC3E}">
        <p14:creationId xmlns:p14="http://schemas.microsoft.com/office/powerpoint/2010/main" val="92676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14B4-ED94-4719-8605-DA4ADCAC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30" y="2073564"/>
            <a:ext cx="10033925" cy="209438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Data Visualization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>
                <a:highlight>
                  <a:srgbClr val="808080"/>
                </a:highlight>
              </a:rPr>
              <a:t>Graph Implementation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>
                <a:highlight>
                  <a:srgbClr val="808080"/>
                </a:highlight>
              </a:rPr>
              <a:t>Panama Papers</a:t>
            </a:r>
            <a:r>
              <a:rPr lang="en-US" dirty="0"/>
              <a:t> Partial Dataset</a:t>
            </a:r>
          </a:p>
        </p:txBody>
      </p:sp>
    </p:spTree>
    <p:extLst>
      <p:ext uri="{BB962C8B-B14F-4D97-AF65-F5344CB8AC3E}">
        <p14:creationId xmlns:p14="http://schemas.microsoft.com/office/powerpoint/2010/main" val="342298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8C0-F5A7-4C9F-B10D-80D7E0A3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89" y="1588655"/>
            <a:ext cx="9835619" cy="5084618"/>
          </a:xfrm>
        </p:spPr>
        <p:txBody>
          <a:bodyPr/>
          <a:lstStyle/>
          <a:p>
            <a:r>
              <a:rPr lang="en-US" sz="2800" dirty="0"/>
              <a:t>Panama Papers is a dataset on tax evasion</a:t>
            </a:r>
          </a:p>
          <a:p>
            <a:r>
              <a:rPr lang="en-US" sz="2800" dirty="0"/>
              <a:t>Dataset created by Int’l Consortium of Investigative Journalists (ICIJ)</a:t>
            </a:r>
          </a:p>
          <a:p>
            <a:r>
              <a:rPr lang="en-US" sz="2800" dirty="0"/>
              <a:t>Corporations create asset-holding companies based in the Republic of Panama</a:t>
            </a:r>
          </a:p>
          <a:p>
            <a:r>
              <a:rPr lang="en-US" sz="2800" dirty="0"/>
              <a:t>Panama provides a tax haven (lower taxes than original country)</a:t>
            </a:r>
          </a:p>
          <a:p>
            <a:r>
              <a:rPr lang="en-US" sz="2800" dirty="0"/>
              <a:t>In the middle is the Panamanian law firm: </a:t>
            </a:r>
            <a:r>
              <a:rPr lang="en-US" sz="2800" dirty="0" err="1"/>
              <a:t>Mossack</a:t>
            </a:r>
            <a:r>
              <a:rPr lang="en-US" sz="2800" dirty="0"/>
              <a:t> Fonseca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0" y="125615"/>
            <a:ext cx="9692640" cy="1325562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pic>
        <p:nvPicPr>
          <p:cNvPr id="1026" name="Picture 2" descr="Illustration by Arthur Jones">
            <a:extLst>
              <a:ext uri="{FF2B5EF4-FFF2-40B4-BE49-F238E27FC236}">
                <a16:creationId xmlns:a16="http://schemas.microsoft.com/office/drawing/2014/main" id="{46540AAA-C391-49DF-ADE1-B48BEA33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26" y="125615"/>
            <a:ext cx="4135902" cy="20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A8A15-4219-4523-ACE9-8EB1D0D7B710}"/>
              </a:ext>
            </a:extLst>
          </p:cNvPr>
          <p:cNvSpPr txBox="1"/>
          <p:nvPr/>
        </p:nvSpPr>
        <p:spPr>
          <a:xfrm>
            <a:off x="9592248" y="142065"/>
            <a:ext cx="150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illustration by ICIJ</a:t>
            </a:r>
          </a:p>
        </p:txBody>
      </p:sp>
    </p:spTree>
    <p:extLst>
      <p:ext uri="{BB962C8B-B14F-4D97-AF65-F5344CB8AC3E}">
        <p14:creationId xmlns:p14="http://schemas.microsoft.com/office/powerpoint/2010/main" val="182287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8C0-F5A7-4C9F-B10D-80D7E0A3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89" y="1588655"/>
            <a:ext cx="9835619" cy="5084618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Use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OOP</a:t>
            </a:r>
            <a:r>
              <a:rPr lang="en-US" sz="2800" dirty="0"/>
              <a:t> to abstract entries in dataset</a:t>
            </a:r>
          </a:p>
          <a:p>
            <a:r>
              <a:rPr lang="en-US" sz="2800" dirty="0">
                <a:solidFill>
                  <a:srgbClr val="00B050"/>
                </a:solidFill>
              </a:rPr>
              <a:t>Create searchable graph </a:t>
            </a:r>
            <a:r>
              <a:rPr lang="en-US" sz="2800" dirty="0"/>
              <a:t>of companies in the dataset</a:t>
            </a:r>
          </a:p>
          <a:p>
            <a:r>
              <a:rPr lang="en-US" sz="2800" dirty="0">
                <a:solidFill>
                  <a:srgbClr val="00B050"/>
                </a:solidFill>
              </a:rPr>
              <a:t>Visualize common attributes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between</a:t>
            </a:r>
            <a:r>
              <a:rPr lang="en-US" sz="2800" dirty="0"/>
              <a:t> those companies</a:t>
            </a:r>
          </a:p>
          <a:p>
            <a:r>
              <a:rPr lang="en-US" sz="2800" dirty="0"/>
              <a:t>Possibly </a:t>
            </a:r>
            <a:r>
              <a:rPr lang="en-US" sz="2800" dirty="0">
                <a:solidFill>
                  <a:srgbClr val="00B050"/>
                </a:solidFill>
              </a:rPr>
              <a:t>infer connections </a:t>
            </a:r>
            <a:r>
              <a:rPr lang="en-US" sz="2800" dirty="0"/>
              <a:t>in a complicated tax haven situation</a:t>
            </a:r>
          </a:p>
          <a:p>
            <a:r>
              <a:rPr lang="en-US" sz="2800" dirty="0"/>
              <a:t>Why it matters:</a:t>
            </a:r>
          </a:p>
          <a:p>
            <a:pPr lvl="1"/>
            <a:r>
              <a:rPr lang="en-US" sz="2600" dirty="0"/>
              <a:t>Overview: </a:t>
            </a:r>
            <a:r>
              <a:rPr lang="en-US" sz="1800" dirty="0">
                <a:hlinkClick r:id="rId2"/>
              </a:rPr>
              <a:t>https://ec.europa.eu/jrc/sites/jrcsh/files/fairness_pb2019_taxevasion.pdf</a:t>
            </a:r>
            <a:r>
              <a:rPr lang="en-US" sz="1800" dirty="0"/>
              <a:t> </a:t>
            </a:r>
          </a:p>
          <a:p>
            <a:pPr lvl="1"/>
            <a:r>
              <a:rPr lang="en-US" sz="2600" dirty="0"/>
              <a:t>Tax evasion creates void in the public financial sector</a:t>
            </a:r>
          </a:p>
          <a:p>
            <a:pPr lvl="1"/>
            <a:r>
              <a:rPr lang="en-US" sz="2600" dirty="0"/>
              <a:t>Tax evasion undermines funding for public infrastructures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0" y="125615"/>
            <a:ext cx="9692640" cy="132556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83476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8C0-F5A7-4C9F-B10D-80D7E0A3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89" y="1588655"/>
            <a:ext cx="9835619" cy="510770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https://offshoreleaks.icij.org/pages/database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https://offshoreleaks-data.icij.org/offshoreleaks/csv/csv_panama_papers.2018-02-14.zip#_ga=2.181200676.208090824.1618778303-1172881103.1618778303</a:t>
            </a:r>
            <a:r>
              <a:rPr lang="en-US" dirty="0"/>
              <a:t> </a:t>
            </a:r>
          </a:p>
          <a:p>
            <a:r>
              <a:rPr lang="en-US" dirty="0"/>
              <a:t>Original dataset: </a:t>
            </a:r>
            <a:r>
              <a:rPr lang="en-US" dirty="0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panama_papers.nodes.entity.csv </a:t>
            </a:r>
          </a:p>
          <a:p>
            <a:pPr lvl="1"/>
            <a: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.csv comma-separated values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format</a:t>
            </a:r>
          </a:p>
          <a:p>
            <a:pPr lvl="1"/>
            <a:r>
              <a:rPr lang="en-US" dirty="0">
                <a:solidFill>
                  <a:srgbClr val="E43434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17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attributes: many of which not useful for inference</a:t>
            </a:r>
          </a:p>
          <a:p>
            <a:pPr lvl="1"/>
            <a:r>
              <a:rPr lang="en-US" dirty="0">
                <a:solidFill>
                  <a:srgbClr val="E43434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213635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length: too large for single-threaded operation + I’ve yet to have the knowledge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Syntax not suitable for R/W by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C++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stdlibs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: marred with separators (</a:t>
            </a:r>
            <a:r>
              <a:rPr lang="en-US" dirty="0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) and double quotes (</a:t>
            </a:r>
            <a:r>
              <a:rPr lang="en-US" dirty="0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“”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Cleaned partial dataset:</a:t>
            </a:r>
          </a:p>
          <a:p>
            <a:pPr lvl="1"/>
            <a: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Preprocessed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by using python kernel 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jupyter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notebook with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pandas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package for convenience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Dropped attributes to </a:t>
            </a:r>
            <a: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6:</a:t>
            </a:r>
            <a:b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node_id,</a:t>
            </a:r>
            <a:r>
              <a:rPr lang="en-US" sz="1400" dirty="0">
                <a:solidFill>
                  <a:srgbClr val="9954CC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name,</a:t>
            </a:r>
            <a:r>
              <a:rPr lang="en-US" sz="1400" dirty="0">
                <a:solidFill>
                  <a:srgbClr val="00B0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jurisdiction_code,</a:t>
            </a:r>
            <a:r>
              <a:rPr lang="en-US" sz="1400" dirty="0">
                <a:solidFill>
                  <a:srgbClr val="00B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jurisdiction,</a:t>
            </a:r>
            <a:r>
              <a:rPr lang="en-US" sz="1400" dirty="0">
                <a:solidFill>
                  <a:srgbClr val="E4343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country_code,</a:t>
            </a:r>
            <a:r>
              <a:rPr lang="en-US" sz="1400" dirty="0">
                <a:solidFill>
                  <a:srgbClr val="FFC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country_name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j-lt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Culled</a:t>
            </a:r>
            <a: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to </a:t>
            </a:r>
            <a: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2000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length</a:t>
            </a:r>
          </a:p>
          <a:p>
            <a:pPr lvl="1"/>
            <a:r>
              <a:rPr lang="en-US" dirty="0">
                <a:solidFill>
                  <a:srgbClr val="1AF68D"/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Filtered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unwanted symbols from entries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0" y="125615"/>
            <a:ext cx="9692640" cy="1325562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147523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F9AE4-B0D4-41E7-901F-CC1E2A25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50"/>
            <a:ext cx="12192000" cy="658495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94CE2C1F-BE3C-420D-9577-14410A18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527" y="-1"/>
            <a:ext cx="2969492" cy="655783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34191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4F240-CA24-4BCF-AE63-255F7BF1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"/>
            <a:ext cx="12192000" cy="661035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94CE2C1F-BE3C-420D-9577-14410A18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527" y="-1"/>
            <a:ext cx="2969492" cy="655783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4440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8C0-F5A7-4C9F-B10D-80D7E0A3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89" y="1588655"/>
            <a:ext cx="9835619" cy="5107709"/>
          </a:xfrm>
        </p:spPr>
        <p:txBody>
          <a:bodyPr>
            <a:normAutofit/>
          </a:bodyPr>
          <a:lstStyle/>
          <a:p>
            <a:r>
              <a:rPr lang="en-US" sz="2800" dirty="0"/>
              <a:t>Object-oriented programming in C++</a:t>
            </a:r>
          </a:p>
          <a:p>
            <a:r>
              <a:rPr lang="en-US" sz="2800" dirty="0"/>
              <a:t>Abstraction of data entries into graph theory:</a:t>
            </a:r>
          </a:p>
          <a:p>
            <a:pPr lvl="1"/>
            <a:r>
              <a:rPr lang="en-US" sz="2600" dirty="0"/>
              <a:t>Container: contains multiple graphs (datasets)</a:t>
            </a:r>
          </a:p>
          <a:p>
            <a:pPr lvl="1"/>
            <a:r>
              <a:rPr lang="en-US" sz="2600" dirty="0"/>
              <a:t>Graph: dataset</a:t>
            </a:r>
          </a:p>
          <a:p>
            <a:pPr lvl="1"/>
            <a:r>
              <a:rPr lang="en-US" sz="2600" dirty="0"/>
              <a:t>Node: entry</a:t>
            </a:r>
          </a:p>
          <a:p>
            <a:pPr lvl="1"/>
            <a:r>
              <a:rPr lang="en-US" sz="2600" dirty="0"/>
              <a:t>Edge: connection between 2 entries</a:t>
            </a:r>
          </a:p>
          <a:p>
            <a:pPr lvl="2"/>
            <a:r>
              <a:rPr lang="en-US" sz="2600" dirty="0"/>
              <a:t>Types of connection: </a:t>
            </a:r>
          </a:p>
          <a:p>
            <a:pPr lvl="3"/>
            <a:r>
              <a:rPr lang="en-US" sz="2600" dirty="0"/>
              <a:t>by country (or country code),</a:t>
            </a:r>
          </a:p>
          <a:p>
            <a:pPr lvl="3"/>
            <a:r>
              <a:rPr lang="en-US" sz="2600" dirty="0"/>
              <a:t>by jurisdiction (or jurisdiction description)</a:t>
            </a:r>
          </a:p>
          <a:p>
            <a:r>
              <a:rPr lang="en-US" sz="3200" dirty="0"/>
              <a:t>Utilities: perform dataset I/O operations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FF0BA1-FD94-4254-B7FC-7F70FE2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0" y="125615"/>
            <a:ext cx="9692640" cy="132556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9558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4">
      <a:majorFont>
        <a:latin typeface="SF Pro Display"/>
        <a:ea typeface=""/>
        <a:cs typeface=""/>
      </a:majorFont>
      <a:minorFont>
        <a:latin typeface="SF Pro Display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F3FB17E20FB4EB720E0FD6DB811D0" ma:contentTypeVersion="11" ma:contentTypeDescription="Create a new document." ma:contentTypeScope="" ma:versionID="8b6056d0fbbed621cf808f926cf52ddd">
  <xsd:schema xmlns:xsd="http://www.w3.org/2001/XMLSchema" xmlns:xs="http://www.w3.org/2001/XMLSchema" xmlns:p="http://schemas.microsoft.com/office/2006/metadata/properties" xmlns:ns3="e7f01945-72b2-4917-a760-8307596692cb" xmlns:ns4="9265f189-27ef-4418-b3ad-6b6708b0a9dc" targetNamespace="http://schemas.microsoft.com/office/2006/metadata/properties" ma:root="true" ma:fieldsID="22be35913773e88f564def06e471433d" ns3:_="" ns4:_="">
    <xsd:import namespace="e7f01945-72b2-4917-a760-8307596692cb"/>
    <xsd:import namespace="9265f189-27ef-4418-b3ad-6b6708b0a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01945-72b2-4917-a760-8307596692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5f189-27ef-4418-b3ad-6b6708b0a9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047B0-43E4-4D37-AA49-058764EC8485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265f189-27ef-4418-b3ad-6b6708b0a9dc"/>
    <ds:schemaRef ds:uri="e7f01945-72b2-4917-a760-8307596692cb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CAFC94-B532-41F6-8207-80CD8D96A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2CBA1-B5A7-44EC-A543-F1D190E91B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f01945-72b2-4917-a760-8307596692cb"/>
    <ds:schemaRef ds:uri="9265f189-27ef-4418-b3ad-6b6708b0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360</TotalTime>
  <Words>594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Hack</vt:lpstr>
      <vt:lpstr>SF Pro Display</vt:lpstr>
      <vt:lpstr>Wingdings 2</vt:lpstr>
      <vt:lpstr>View</vt:lpstr>
      <vt:lpstr>COEN 244  project presentation </vt:lpstr>
      <vt:lpstr>Data Visualization  using Graph Implementation on Panama Papers Partial Dataset</vt:lpstr>
      <vt:lpstr>Data Visualization  using Graph Implementation on Panama Papers Partial Dataset</vt:lpstr>
      <vt:lpstr>Background information</vt:lpstr>
      <vt:lpstr>Objective</vt:lpstr>
      <vt:lpstr>About the dataset</vt:lpstr>
      <vt:lpstr>Before</vt:lpstr>
      <vt:lpstr>After</vt:lpstr>
      <vt:lpstr>Methodology</vt:lpstr>
      <vt:lpstr>From dataset to graph the UML model</vt:lpstr>
      <vt:lpstr>From dataset to graph utilities in “utils.h”</vt:lpstr>
      <vt:lpstr>From dataset to graph an example of the data-to-graph pipeline</vt:lpstr>
      <vt:lpstr>Visualization/Representation using adjacency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244  project presentation</dc:title>
  <dc:creator>Hoang Anh Nguyen</dc:creator>
  <cp:lastModifiedBy>Hoang Anh Nguyen</cp:lastModifiedBy>
  <cp:revision>4</cp:revision>
  <dcterms:created xsi:type="dcterms:W3CDTF">2021-04-18T20:11:54Z</dcterms:created>
  <dcterms:modified xsi:type="dcterms:W3CDTF">2021-04-19T21:43:29Z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0x010100463F3FB17E20FB4EB720E0FD6DB811D0</vt:lpwstr>
  </property>
</Properties>
</file>