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64" r:id="rId5"/>
    <p:sldId id="265" r:id="rId6"/>
    <p:sldId id="266" r:id="rId7"/>
    <p:sldId id="267" r:id="rId8"/>
    <p:sldId id="261" r:id="rId9"/>
    <p:sldId id="259" r:id="rId10"/>
    <p:sldId id="258" r:id="rId11"/>
    <p:sldId id="260" r:id="rId12"/>
    <p:sldId id="25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83118" autoAdjust="0"/>
  </p:normalViewPr>
  <p:slideViewPr>
    <p:cSldViewPr snapToGrid="0">
      <p:cViewPr varScale="1">
        <p:scale>
          <a:sx n="81" d="100"/>
          <a:sy n="81" d="100"/>
        </p:scale>
        <p:origin x="5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4AB5-9B34-4D77-840B-5202F092A6BB}"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AED9C-95E4-435F-9934-ABE3AB1F4249}" type="slidenum">
              <a:rPr lang="en-US" smtClean="0"/>
              <a:t>‹#›</a:t>
            </a:fld>
            <a:endParaRPr lang="en-US"/>
          </a:p>
        </p:txBody>
      </p:sp>
    </p:spTree>
    <p:extLst>
      <p:ext uri="{BB962C8B-B14F-4D97-AF65-F5344CB8AC3E}">
        <p14:creationId xmlns:p14="http://schemas.microsoft.com/office/powerpoint/2010/main" val="61783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In embedding, you use the pre-trained LLM as a fixed feature extractor. Instead of adjusting the parameters of the LLM during training, you pass your input through the LLM, extract the contextualized embeddings (i.e., numerical representations of the input text), and then use these embeddings as input features for downstream tasks.</a:t>
            </a:r>
          </a:p>
          <a:p>
            <a:pPr algn="l">
              <a:buFont typeface="Arial" panose="020B0604020202020204" pitchFamily="34" charset="0"/>
              <a:buChar char="•"/>
            </a:pPr>
            <a:r>
              <a:rPr lang="en-US" b="1" i="0" dirty="0">
                <a:solidFill>
                  <a:srgbClr val="ECECEC"/>
                </a:solidFill>
                <a:effectLst/>
                <a:highlight>
                  <a:srgbClr val="212121"/>
                </a:highlight>
                <a:latin typeface="Söhne"/>
              </a:rPr>
              <a:t>Input Encoding</a:t>
            </a:r>
            <a:r>
              <a:rPr lang="en-US" b="0" i="0" dirty="0">
                <a:solidFill>
                  <a:srgbClr val="ECECEC"/>
                </a:solidFill>
                <a:effectLst/>
                <a:highlight>
                  <a:srgbClr val="212121"/>
                </a:highlight>
                <a:latin typeface="Söhne"/>
              </a:rPr>
              <a:t>: Input text is tokenized and passed through the LLM.</a:t>
            </a:r>
          </a:p>
          <a:p>
            <a:pPr algn="l">
              <a:buFont typeface="Arial" panose="020B0604020202020204" pitchFamily="34" charset="0"/>
              <a:buChar char="•"/>
            </a:pPr>
            <a:r>
              <a:rPr lang="en-US" b="1" i="0" dirty="0">
                <a:solidFill>
                  <a:srgbClr val="ECECEC"/>
                </a:solidFill>
                <a:effectLst/>
                <a:highlight>
                  <a:srgbClr val="212121"/>
                </a:highlight>
                <a:latin typeface="Söhne"/>
              </a:rPr>
              <a:t>Embedding Extraction</a:t>
            </a:r>
            <a:r>
              <a:rPr lang="en-US" b="0" i="0" dirty="0">
                <a:solidFill>
                  <a:srgbClr val="ECECEC"/>
                </a:solidFill>
                <a:effectLst/>
                <a:highlight>
                  <a:srgbClr val="212121"/>
                </a:highlight>
                <a:latin typeface="Söhne"/>
              </a:rPr>
              <a:t>: The output of the LLM's embedding layer is extracted for each token.</a:t>
            </a:r>
          </a:p>
          <a:p>
            <a:pPr algn="l">
              <a:buFont typeface="Arial" panose="020B0604020202020204" pitchFamily="34" charset="0"/>
              <a:buChar char="•"/>
            </a:pPr>
            <a:r>
              <a:rPr lang="en-US" b="1" i="0" dirty="0">
                <a:solidFill>
                  <a:srgbClr val="ECECEC"/>
                </a:solidFill>
                <a:effectLst/>
                <a:highlight>
                  <a:srgbClr val="212121"/>
                </a:highlight>
                <a:latin typeface="Söhne"/>
              </a:rPr>
              <a:t>Downstream Task</a:t>
            </a:r>
            <a:r>
              <a:rPr lang="en-US" b="0" i="0" dirty="0">
                <a:solidFill>
                  <a:srgbClr val="ECECEC"/>
                </a:solidFill>
                <a:effectLst/>
                <a:highlight>
                  <a:srgbClr val="212121"/>
                </a:highlight>
                <a:latin typeface="Söhne"/>
              </a:rPr>
              <a:t>: These embeddings are then used as features for tasks like classification, named entity recognition, or sentiment analysis, typically with additional layers (e.g., a feedforward neural network) on top for task-specific processing.</a:t>
            </a: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r>
              <a:rPr lang="en-US" b="0" i="0" dirty="0">
                <a:solidFill>
                  <a:srgbClr val="ECECEC"/>
                </a:solidFill>
                <a:effectLst/>
                <a:highlight>
                  <a:srgbClr val="212121"/>
                </a:highlight>
                <a:latin typeface="Söhne"/>
              </a:rPr>
              <a:t>In fine-tuning, you update the parameters of the pre-trained LLM during training on a task-specific dataset. This allows the model to adapt its representations to the specific characteristics of the task.</a:t>
            </a:r>
          </a:p>
          <a:p>
            <a:pPr algn="l">
              <a:buFont typeface="Arial" panose="020B0604020202020204" pitchFamily="34" charset="0"/>
              <a:buChar char="•"/>
            </a:pPr>
            <a:r>
              <a:rPr lang="en-US" b="1" i="0" dirty="0">
                <a:solidFill>
                  <a:srgbClr val="ECECEC"/>
                </a:solidFill>
                <a:effectLst/>
                <a:highlight>
                  <a:srgbClr val="212121"/>
                </a:highlight>
                <a:latin typeface="Söhne"/>
              </a:rPr>
              <a:t>Initialization</a:t>
            </a:r>
            <a:r>
              <a:rPr lang="en-US" b="0" i="0" dirty="0">
                <a:solidFill>
                  <a:srgbClr val="ECECEC"/>
                </a:solidFill>
                <a:effectLst/>
                <a:highlight>
                  <a:srgbClr val="212121"/>
                </a:highlight>
                <a:latin typeface="Söhne"/>
              </a:rPr>
              <a:t>: Initialize the pre-trained LLM with its learned parameters.</a:t>
            </a:r>
          </a:p>
          <a:p>
            <a:pPr algn="l">
              <a:buFont typeface="Arial" panose="020B0604020202020204" pitchFamily="34" charset="0"/>
              <a:buChar char="•"/>
            </a:pPr>
            <a:r>
              <a:rPr lang="en-US" b="1" i="0" dirty="0">
                <a:solidFill>
                  <a:srgbClr val="ECECEC"/>
                </a:solidFill>
                <a:effectLst/>
                <a:highlight>
                  <a:srgbClr val="212121"/>
                </a:highlight>
                <a:latin typeface="Söhne"/>
              </a:rPr>
              <a:t>Task-specific Training</a:t>
            </a:r>
            <a:r>
              <a:rPr lang="en-US" b="0" i="0" dirty="0">
                <a:solidFill>
                  <a:srgbClr val="ECECEC"/>
                </a:solidFill>
                <a:effectLst/>
                <a:highlight>
                  <a:srgbClr val="212121"/>
                </a:highlight>
                <a:latin typeface="Söhne"/>
              </a:rPr>
              <a:t>: Train the LLM on the downstream task data, adjusting its parameters via backpropagation and gradient descent.</a:t>
            </a:r>
          </a:p>
          <a:p>
            <a:pPr algn="l">
              <a:buFont typeface="Arial" panose="020B0604020202020204" pitchFamily="34" charset="0"/>
              <a:buChar char="•"/>
            </a:pPr>
            <a:r>
              <a:rPr lang="en-US" b="1" i="0" dirty="0">
                <a:solidFill>
                  <a:srgbClr val="ECECEC"/>
                </a:solidFill>
                <a:effectLst/>
                <a:highlight>
                  <a:srgbClr val="212121"/>
                </a:highlight>
                <a:latin typeface="Söhne"/>
              </a:rPr>
              <a:t>Fine-tuning Layers</a:t>
            </a:r>
            <a:r>
              <a:rPr lang="en-US" b="0" i="0" dirty="0">
                <a:solidFill>
                  <a:srgbClr val="ECECEC"/>
                </a:solidFill>
                <a:effectLst/>
                <a:highlight>
                  <a:srgbClr val="212121"/>
                </a:highlight>
                <a:latin typeface="Söhne"/>
              </a:rPr>
              <a:t>: Optionally, you may fine-tune only specific layers of the LLM rather than the entire model.</a:t>
            </a:r>
          </a:p>
          <a:p>
            <a:endParaRPr lang="en-US" dirty="0"/>
          </a:p>
        </p:txBody>
      </p:sp>
      <p:sp>
        <p:nvSpPr>
          <p:cNvPr id="4" name="Slide Number Placeholder 3"/>
          <p:cNvSpPr>
            <a:spLocks noGrp="1"/>
          </p:cNvSpPr>
          <p:nvPr>
            <p:ph type="sldNum" sz="quarter" idx="5"/>
          </p:nvPr>
        </p:nvSpPr>
        <p:spPr/>
        <p:txBody>
          <a:bodyPr/>
          <a:lstStyle/>
          <a:p>
            <a:fld id="{D9EAED9C-95E4-435F-9934-ABE3AB1F4249}" type="slidenum">
              <a:rPr lang="en-US" smtClean="0"/>
              <a:t>8</a:t>
            </a:fld>
            <a:endParaRPr lang="en-US"/>
          </a:p>
        </p:txBody>
      </p:sp>
    </p:spTree>
    <p:extLst>
      <p:ext uri="{BB962C8B-B14F-4D97-AF65-F5344CB8AC3E}">
        <p14:creationId xmlns:p14="http://schemas.microsoft.com/office/powerpoint/2010/main" val="66602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615C-D8C9-5A95-12A0-427439735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D5AF2B-7714-9A4C-8A8B-DECC39F95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0BC4A-E4A8-91BA-EB0B-0B52D27BF336}"/>
              </a:ext>
            </a:extLst>
          </p:cNvPr>
          <p:cNvSpPr>
            <a:spLocks noGrp="1"/>
          </p:cNvSpPr>
          <p:nvPr>
            <p:ph type="dt" sz="half" idx="10"/>
          </p:nvPr>
        </p:nvSpPr>
        <p:spPr/>
        <p:txBody>
          <a:bodyPr/>
          <a:lstStyle/>
          <a:p>
            <a:fld id="{361BBEC0-BADB-45CC-B5BF-35B881672DD1}" type="datetime1">
              <a:rPr lang="en-US" smtClean="0"/>
              <a:t>3/23/2024</a:t>
            </a:fld>
            <a:endParaRPr lang="en-US"/>
          </a:p>
        </p:txBody>
      </p:sp>
      <p:sp>
        <p:nvSpPr>
          <p:cNvPr id="5" name="Footer Placeholder 4">
            <a:extLst>
              <a:ext uri="{FF2B5EF4-FFF2-40B4-BE49-F238E27FC236}">
                <a16:creationId xmlns:a16="http://schemas.microsoft.com/office/drawing/2014/main" id="{2A557335-3E06-A46D-0752-471D741AE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F0594-0550-43E3-BBEB-686081B54709}"/>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14899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725F-FA85-51F4-2537-22A0024F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2DB21D-AA90-9AAD-ABFE-93FE56944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FD63-183B-EA95-5DE4-94AB0D00D6DD}"/>
              </a:ext>
            </a:extLst>
          </p:cNvPr>
          <p:cNvSpPr>
            <a:spLocks noGrp="1"/>
          </p:cNvSpPr>
          <p:nvPr>
            <p:ph type="dt" sz="half" idx="10"/>
          </p:nvPr>
        </p:nvSpPr>
        <p:spPr/>
        <p:txBody>
          <a:bodyPr/>
          <a:lstStyle/>
          <a:p>
            <a:fld id="{8D952293-7EA8-4CB9-9FCA-1F2C437BB175}" type="datetime1">
              <a:rPr lang="en-US" smtClean="0"/>
              <a:t>3/23/2024</a:t>
            </a:fld>
            <a:endParaRPr lang="en-US"/>
          </a:p>
        </p:txBody>
      </p:sp>
      <p:sp>
        <p:nvSpPr>
          <p:cNvPr id="5" name="Footer Placeholder 4">
            <a:extLst>
              <a:ext uri="{FF2B5EF4-FFF2-40B4-BE49-F238E27FC236}">
                <a16:creationId xmlns:a16="http://schemas.microsoft.com/office/drawing/2014/main" id="{77497BD6-DB3D-E699-378E-22B38273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8C85F-2D3A-4863-4EB0-1D95D8B48507}"/>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38144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8FE67-A679-CD11-230C-B43DA10F6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229B7-D347-DCD8-42DC-C5FCB3E442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6EB35-8149-4192-BDC6-2DA5FADBA180}"/>
              </a:ext>
            </a:extLst>
          </p:cNvPr>
          <p:cNvSpPr>
            <a:spLocks noGrp="1"/>
          </p:cNvSpPr>
          <p:nvPr>
            <p:ph type="dt" sz="half" idx="10"/>
          </p:nvPr>
        </p:nvSpPr>
        <p:spPr/>
        <p:txBody>
          <a:bodyPr/>
          <a:lstStyle/>
          <a:p>
            <a:fld id="{B4300816-C787-4E1A-8A51-360851DC0AB8}" type="datetime1">
              <a:rPr lang="en-US" smtClean="0"/>
              <a:t>3/23/2024</a:t>
            </a:fld>
            <a:endParaRPr lang="en-US"/>
          </a:p>
        </p:txBody>
      </p:sp>
      <p:sp>
        <p:nvSpPr>
          <p:cNvPr id="5" name="Footer Placeholder 4">
            <a:extLst>
              <a:ext uri="{FF2B5EF4-FFF2-40B4-BE49-F238E27FC236}">
                <a16:creationId xmlns:a16="http://schemas.microsoft.com/office/drawing/2014/main" id="{43BB0E95-BE21-EB51-1498-878501C7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CDC44-DA06-C192-560B-46624DFEC007}"/>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425469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CB78-DA33-6333-F4F2-97DE81898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94FEC-40E8-70BC-8940-484BEBA10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A2440-2641-52B3-D90B-F081E2C15A1E}"/>
              </a:ext>
            </a:extLst>
          </p:cNvPr>
          <p:cNvSpPr>
            <a:spLocks noGrp="1"/>
          </p:cNvSpPr>
          <p:nvPr>
            <p:ph type="dt" sz="half" idx="10"/>
          </p:nvPr>
        </p:nvSpPr>
        <p:spPr/>
        <p:txBody>
          <a:bodyPr/>
          <a:lstStyle/>
          <a:p>
            <a:fld id="{3989A0D7-6974-4C75-8054-F9DE24365A6D}" type="datetime1">
              <a:rPr lang="en-US" smtClean="0"/>
              <a:t>3/23/2024</a:t>
            </a:fld>
            <a:endParaRPr lang="en-US"/>
          </a:p>
        </p:txBody>
      </p:sp>
      <p:sp>
        <p:nvSpPr>
          <p:cNvPr id="5" name="Footer Placeholder 4">
            <a:extLst>
              <a:ext uri="{FF2B5EF4-FFF2-40B4-BE49-F238E27FC236}">
                <a16:creationId xmlns:a16="http://schemas.microsoft.com/office/drawing/2014/main" id="{22CD75DE-85E0-4BFB-B702-40D96369F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1C5E3-ED8B-B195-E238-3640E697C72C}"/>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310011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8E5E-1C0C-3DE2-6481-A031B5ACC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938BFB-469B-C298-9552-3C8E7A5830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CA437-F356-0351-2796-9C3B8C4D98F1}"/>
              </a:ext>
            </a:extLst>
          </p:cNvPr>
          <p:cNvSpPr>
            <a:spLocks noGrp="1"/>
          </p:cNvSpPr>
          <p:nvPr>
            <p:ph type="dt" sz="half" idx="10"/>
          </p:nvPr>
        </p:nvSpPr>
        <p:spPr/>
        <p:txBody>
          <a:bodyPr/>
          <a:lstStyle/>
          <a:p>
            <a:fld id="{7016E052-2A00-467A-956A-2BCE2CC6EBD6}" type="datetime1">
              <a:rPr lang="en-US" smtClean="0"/>
              <a:t>3/23/2024</a:t>
            </a:fld>
            <a:endParaRPr lang="en-US"/>
          </a:p>
        </p:txBody>
      </p:sp>
      <p:sp>
        <p:nvSpPr>
          <p:cNvPr id="5" name="Footer Placeholder 4">
            <a:extLst>
              <a:ext uri="{FF2B5EF4-FFF2-40B4-BE49-F238E27FC236}">
                <a16:creationId xmlns:a16="http://schemas.microsoft.com/office/drawing/2014/main" id="{2200A5F1-BAB5-BF4A-77D7-260233C84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372F0-6BFD-D43E-C07F-572BE1DAB8B9}"/>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58292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CE0D-09E0-0D3F-444E-0BEC85616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C4EDBA-EBD9-783D-0E05-D6E08B3ADF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25599-2487-26D6-01C0-4A11B814DD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961A1-E7CF-128C-68AE-1C38306E6421}"/>
              </a:ext>
            </a:extLst>
          </p:cNvPr>
          <p:cNvSpPr>
            <a:spLocks noGrp="1"/>
          </p:cNvSpPr>
          <p:nvPr>
            <p:ph type="dt" sz="half" idx="10"/>
          </p:nvPr>
        </p:nvSpPr>
        <p:spPr/>
        <p:txBody>
          <a:bodyPr/>
          <a:lstStyle/>
          <a:p>
            <a:fld id="{461AD66A-0A0C-4294-A73A-1C4422704001}" type="datetime1">
              <a:rPr lang="en-US" smtClean="0"/>
              <a:t>3/23/2024</a:t>
            </a:fld>
            <a:endParaRPr lang="en-US"/>
          </a:p>
        </p:txBody>
      </p:sp>
      <p:sp>
        <p:nvSpPr>
          <p:cNvPr id="6" name="Footer Placeholder 5">
            <a:extLst>
              <a:ext uri="{FF2B5EF4-FFF2-40B4-BE49-F238E27FC236}">
                <a16:creationId xmlns:a16="http://schemas.microsoft.com/office/drawing/2014/main" id="{40FB8EE2-F13E-181E-1996-4710E8691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DB966-F8C3-39F0-6CC1-7E77F05DC537}"/>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286897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A4E0-F0F8-EFD0-327A-780EF7753B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2ACA4-A72C-F2B2-512C-85F5EDCC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75FC6-E62A-B458-7087-42CC95F25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55FAF-70A7-3503-2EA4-12E529F23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54F836-AEA3-AC4F-CF92-5A655A856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EB30AA-9FCD-60D7-F7DF-EAF96EA11911}"/>
              </a:ext>
            </a:extLst>
          </p:cNvPr>
          <p:cNvSpPr>
            <a:spLocks noGrp="1"/>
          </p:cNvSpPr>
          <p:nvPr>
            <p:ph type="dt" sz="half" idx="10"/>
          </p:nvPr>
        </p:nvSpPr>
        <p:spPr/>
        <p:txBody>
          <a:bodyPr/>
          <a:lstStyle/>
          <a:p>
            <a:fld id="{17959D07-9D0C-4FAC-8657-46A0FA46CDC2}" type="datetime1">
              <a:rPr lang="en-US" smtClean="0"/>
              <a:t>3/23/2024</a:t>
            </a:fld>
            <a:endParaRPr lang="en-US"/>
          </a:p>
        </p:txBody>
      </p:sp>
      <p:sp>
        <p:nvSpPr>
          <p:cNvPr id="8" name="Footer Placeholder 7">
            <a:extLst>
              <a:ext uri="{FF2B5EF4-FFF2-40B4-BE49-F238E27FC236}">
                <a16:creationId xmlns:a16="http://schemas.microsoft.com/office/drawing/2014/main" id="{13CFF736-AC68-C135-1284-D925CF60D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64508A-70C2-5354-02B0-B4CE13FA432F}"/>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23816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1C02-4A7C-F7CB-884F-D9A9FB93D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193E24-42FE-B02B-E50D-F92F1C375AFC}"/>
              </a:ext>
            </a:extLst>
          </p:cNvPr>
          <p:cNvSpPr>
            <a:spLocks noGrp="1"/>
          </p:cNvSpPr>
          <p:nvPr>
            <p:ph type="dt" sz="half" idx="10"/>
          </p:nvPr>
        </p:nvSpPr>
        <p:spPr/>
        <p:txBody>
          <a:bodyPr/>
          <a:lstStyle/>
          <a:p>
            <a:fld id="{5A5008D2-1A56-47E1-8EC4-7CBE6FD66A15}" type="datetime1">
              <a:rPr lang="en-US" smtClean="0"/>
              <a:t>3/23/2024</a:t>
            </a:fld>
            <a:endParaRPr lang="en-US"/>
          </a:p>
        </p:txBody>
      </p:sp>
      <p:sp>
        <p:nvSpPr>
          <p:cNvPr id="4" name="Footer Placeholder 3">
            <a:extLst>
              <a:ext uri="{FF2B5EF4-FFF2-40B4-BE49-F238E27FC236}">
                <a16:creationId xmlns:a16="http://schemas.microsoft.com/office/drawing/2014/main" id="{66A7E5D8-2EDD-5E99-4E2A-3DF220AD8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46E64-3EF4-5B0E-62AA-FC3BEF67F0B1}"/>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358982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576FE-C6CA-654C-9563-F2E247B8649A}"/>
              </a:ext>
            </a:extLst>
          </p:cNvPr>
          <p:cNvSpPr>
            <a:spLocks noGrp="1"/>
          </p:cNvSpPr>
          <p:nvPr>
            <p:ph type="dt" sz="half" idx="10"/>
          </p:nvPr>
        </p:nvSpPr>
        <p:spPr/>
        <p:txBody>
          <a:bodyPr/>
          <a:lstStyle/>
          <a:p>
            <a:fld id="{FC87DACB-371E-4B12-9FA5-FD7C44AD02FD}" type="datetime1">
              <a:rPr lang="en-US" smtClean="0"/>
              <a:t>3/23/2024</a:t>
            </a:fld>
            <a:endParaRPr lang="en-US"/>
          </a:p>
        </p:txBody>
      </p:sp>
      <p:sp>
        <p:nvSpPr>
          <p:cNvPr id="3" name="Footer Placeholder 2">
            <a:extLst>
              <a:ext uri="{FF2B5EF4-FFF2-40B4-BE49-F238E27FC236}">
                <a16:creationId xmlns:a16="http://schemas.microsoft.com/office/drawing/2014/main" id="{F97F9175-5FC9-0D85-B260-81BDE0B5A7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1B45AF-625D-C80F-533F-37AEA1804F3C}"/>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98759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5094-CF90-849D-5ECF-C4E8B4ACA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2FBEC2-A2F1-1A5C-B0AC-6A0BBBC46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437B39-2861-39C1-5CC0-F0865DA9A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43BEE-B562-DA8A-60A7-FBB0A519479B}"/>
              </a:ext>
            </a:extLst>
          </p:cNvPr>
          <p:cNvSpPr>
            <a:spLocks noGrp="1"/>
          </p:cNvSpPr>
          <p:nvPr>
            <p:ph type="dt" sz="half" idx="10"/>
          </p:nvPr>
        </p:nvSpPr>
        <p:spPr/>
        <p:txBody>
          <a:bodyPr/>
          <a:lstStyle/>
          <a:p>
            <a:fld id="{F867464E-B2B9-49EA-8BD8-D1E6C025123E}" type="datetime1">
              <a:rPr lang="en-US" smtClean="0"/>
              <a:t>3/23/2024</a:t>
            </a:fld>
            <a:endParaRPr lang="en-US"/>
          </a:p>
        </p:txBody>
      </p:sp>
      <p:sp>
        <p:nvSpPr>
          <p:cNvPr id="6" name="Footer Placeholder 5">
            <a:extLst>
              <a:ext uri="{FF2B5EF4-FFF2-40B4-BE49-F238E27FC236}">
                <a16:creationId xmlns:a16="http://schemas.microsoft.com/office/drawing/2014/main" id="{CF563800-02FA-58EB-0AA8-B8C56F1AE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0E832-DFB5-7FBF-0EEA-3BA83C2B6CB4}"/>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363767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107-5DEF-9E04-F962-1362324FE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91FFD0-67E1-E2E5-BF89-DB80589F7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719FC-9177-B6C2-8DC2-9976BD9D8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8B7F2-0AA8-45D4-D571-6EE3A43D168F}"/>
              </a:ext>
            </a:extLst>
          </p:cNvPr>
          <p:cNvSpPr>
            <a:spLocks noGrp="1"/>
          </p:cNvSpPr>
          <p:nvPr>
            <p:ph type="dt" sz="half" idx="10"/>
          </p:nvPr>
        </p:nvSpPr>
        <p:spPr/>
        <p:txBody>
          <a:bodyPr/>
          <a:lstStyle/>
          <a:p>
            <a:fld id="{2BA859CF-D419-4A8E-B7D7-279B01821A68}" type="datetime1">
              <a:rPr lang="en-US" smtClean="0"/>
              <a:t>3/23/2024</a:t>
            </a:fld>
            <a:endParaRPr lang="en-US"/>
          </a:p>
        </p:txBody>
      </p:sp>
      <p:sp>
        <p:nvSpPr>
          <p:cNvPr id="6" name="Footer Placeholder 5">
            <a:extLst>
              <a:ext uri="{FF2B5EF4-FFF2-40B4-BE49-F238E27FC236}">
                <a16:creationId xmlns:a16="http://schemas.microsoft.com/office/drawing/2014/main" id="{09DB3B19-45FD-8E4A-C0F0-BD622CB90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DB84D-D533-384C-76A6-9915BB201C0C}"/>
              </a:ext>
            </a:extLst>
          </p:cNvPr>
          <p:cNvSpPr>
            <a:spLocks noGrp="1"/>
          </p:cNvSpPr>
          <p:nvPr>
            <p:ph type="sldNum" sz="quarter" idx="12"/>
          </p:nvPr>
        </p:nvSpPr>
        <p:spPr/>
        <p:txBody>
          <a:bodyPr/>
          <a:lstStyle/>
          <a:p>
            <a:fld id="{545C0565-2259-4820-B9E0-C506FFD25B6E}" type="slidenum">
              <a:rPr lang="en-US" smtClean="0"/>
              <a:t>‹#›</a:t>
            </a:fld>
            <a:endParaRPr lang="en-US"/>
          </a:p>
        </p:txBody>
      </p:sp>
    </p:spTree>
    <p:extLst>
      <p:ext uri="{BB962C8B-B14F-4D97-AF65-F5344CB8AC3E}">
        <p14:creationId xmlns:p14="http://schemas.microsoft.com/office/powerpoint/2010/main" val="24393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B563-080E-E8FD-E211-61E49D387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15F58-8156-88E9-215E-084EE94F3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B3FB6-BF71-362B-9DD2-D8319E95B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95AE05-819D-4A54-966D-4AB73763200B}" type="datetime1">
              <a:rPr lang="en-US" smtClean="0"/>
              <a:t>3/23/2024</a:t>
            </a:fld>
            <a:endParaRPr lang="en-US"/>
          </a:p>
        </p:txBody>
      </p:sp>
      <p:sp>
        <p:nvSpPr>
          <p:cNvPr id="5" name="Footer Placeholder 4">
            <a:extLst>
              <a:ext uri="{FF2B5EF4-FFF2-40B4-BE49-F238E27FC236}">
                <a16:creationId xmlns:a16="http://schemas.microsoft.com/office/drawing/2014/main" id="{6A9EFB04-800D-69EB-F0CD-46CA52C88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7D77B3-5C91-D6F1-DBFF-E18307E97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5C0565-2259-4820-B9E0-C506FFD25B6E}" type="slidenum">
              <a:rPr lang="en-US" smtClean="0"/>
              <a:t>‹#›</a:t>
            </a:fld>
            <a:endParaRPr lang="en-US"/>
          </a:p>
        </p:txBody>
      </p:sp>
    </p:spTree>
    <p:extLst>
      <p:ext uri="{BB962C8B-B14F-4D97-AF65-F5344CB8AC3E}">
        <p14:creationId xmlns:p14="http://schemas.microsoft.com/office/powerpoint/2010/main" val="71870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uggingface.co/spaces/mteb/leaderboa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learn/cookbook/rag_zephyr_langchai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7B1-6E4D-9679-9DDF-2A30AF35B0CD}"/>
              </a:ext>
            </a:extLst>
          </p:cNvPr>
          <p:cNvSpPr>
            <a:spLocks noGrp="1"/>
          </p:cNvSpPr>
          <p:nvPr>
            <p:ph type="ctrTitle"/>
          </p:nvPr>
        </p:nvSpPr>
        <p:spPr/>
        <p:txBody>
          <a:bodyPr/>
          <a:lstStyle/>
          <a:p>
            <a:r>
              <a:rPr lang="en-US" dirty="0"/>
              <a:t>RAG based LLM model</a:t>
            </a:r>
          </a:p>
        </p:txBody>
      </p:sp>
      <p:sp>
        <p:nvSpPr>
          <p:cNvPr id="3" name="Subtitle 2">
            <a:extLst>
              <a:ext uri="{FF2B5EF4-FFF2-40B4-BE49-F238E27FC236}">
                <a16:creationId xmlns:a16="http://schemas.microsoft.com/office/drawing/2014/main" id="{73CB3204-DAB0-F581-FF67-3F4801DF7F61}"/>
              </a:ext>
            </a:extLst>
          </p:cNvPr>
          <p:cNvSpPr>
            <a:spLocks noGrp="1"/>
          </p:cNvSpPr>
          <p:nvPr>
            <p:ph type="subTitle" idx="1"/>
          </p:nvPr>
        </p:nvSpPr>
        <p:spPr/>
        <p:txBody>
          <a:bodyPr>
            <a:normAutofit/>
          </a:bodyPr>
          <a:lstStyle/>
          <a:p>
            <a:r>
              <a:rPr lang="en-US" sz="2800" dirty="0"/>
              <a:t>Creating the </a:t>
            </a:r>
            <a:r>
              <a:rPr lang="en-US" sz="2800" dirty="0" err="1"/>
              <a:t>QnA</a:t>
            </a:r>
            <a:r>
              <a:rPr lang="en-US" sz="2800" dirty="0"/>
              <a:t> model using embeddings</a:t>
            </a:r>
          </a:p>
        </p:txBody>
      </p:sp>
      <p:sp>
        <p:nvSpPr>
          <p:cNvPr id="4" name="Slide Number Placeholder 3">
            <a:extLst>
              <a:ext uri="{FF2B5EF4-FFF2-40B4-BE49-F238E27FC236}">
                <a16:creationId xmlns:a16="http://schemas.microsoft.com/office/drawing/2014/main" id="{603099BE-7009-3E06-22F7-A39EACC14904}"/>
              </a:ext>
            </a:extLst>
          </p:cNvPr>
          <p:cNvSpPr>
            <a:spLocks noGrp="1"/>
          </p:cNvSpPr>
          <p:nvPr>
            <p:ph type="sldNum" sz="quarter" idx="12"/>
          </p:nvPr>
        </p:nvSpPr>
        <p:spPr/>
        <p:txBody>
          <a:bodyPr/>
          <a:lstStyle/>
          <a:p>
            <a:fld id="{545C0565-2259-4820-B9E0-C506FFD25B6E}" type="slidenum">
              <a:rPr lang="en-US" smtClean="0"/>
              <a:t>1</a:t>
            </a:fld>
            <a:endParaRPr lang="en-US"/>
          </a:p>
        </p:txBody>
      </p:sp>
      <p:pic>
        <p:nvPicPr>
          <p:cNvPr id="7" name="Picture 6" descr="Shape&#10;&#10;Description automatically generated">
            <a:extLst>
              <a:ext uri="{FF2B5EF4-FFF2-40B4-BE49-F238E27FC236}">
                <a16:creationId xmlns:a16="http://schemas.microsoft.com/office/drawing/2014/main" id="{E39A0F86-60AF-2504-4F6B-1967CDB0DECE}"/>
              </a:ext>
            </a:extLst>
          </p:cNvPr>
          <p:cNvPicPr>
            <a:picLocks noChangeAspect="1"/>
          </p:cNvPicPr>
          <p:nvPr/>
        </p:nvPicPr>
        <p:blipFill rotWithShape="1">
          <a:blip r:embed="rId2"/>
          <a:srcRect r="4" b="3065"/>
          <a:stretch/>
        </p:blipFill>
        <p:spPr>
          <a:xfrm>
            <a:off x="10594300" y="127708"/>
            <a:ext cx="1519000" cy="1472492"/>
          </a:xfrm>
          <a:prstGeom prst="rect">
            <a:avLst/>
          </a:prstGeom>
        </p:spPr>
      </p:pic>
      <p:pic>
        <p:nvPicPr>
          <p:cNvPr id="8" name="Picture 7">
            <a:extLst>
              <a:ext uri="{FF2B5EF4-FFF2-40B4-BE49-F238E27FC236}">
                <a16:creationId xmlns:a16="http://schemas.microsoft.com/office/drawing/2014/main" id="{86759C5B-B9AF-8461-A8F5-73303C589245}"/>
              </a:ext>
            </a:extLst>
          </p:cNvPr>
          <p:cNvPicPr>
            <a:picLocks noChangeAspect="1"/>
          </p:cNvPicPr>
          <p:nvPr/>
        </p:nvPicPr>
        <p:blipFill>
          <a:blip r:embed="rId3"/>
          <a:stretch>
            <a:fillRect/>
          </a:stretch>
        </p:blipFill>
        <p:spPr>
          <a:xfrm>
            <a:off x="250896" y="214877"/>
            <a:ext cx="3962743" cy="815411"/>
          </a:xfrm>
          <a:prstGeom prst="rect">
            <a:avLst/>
          </a:prstGeom>
        </p:spPr>
      </p:pic>
    </p:spTree>
    <p:extLst>
      <p:ext uri="{BB962C8B-B14F-4D97-AF65-F5344CB8AC3E}">
        <p14:creationId xmlns:p14="http://schemas.microsoft.com/office/powerpoint/2010/main" val="368789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0A59-BA74-C53A-E915-F95D7786BC51}"/>
              </a:ext>
            </a:extLst>
          </p:cNvPr>
          <p:cNvSpPr>
            <a:spLocks noGrp="1"/>
          </p:cNvSpPr>
          <p:nvPr>
            <p:ph type="title"/>
          </p:nvPr>
        </p:nvSpPr>
        <p:spPr/>
        <p:txBody>
          <a:bodyPr/>
          <a:lstStyle/>
          <a:p>
            <a:r>
              <a:rPr lang="en-US" dirty="0"/>
              <a:t>Embeddings </a:t>
            </a:r>
          </a:p>
        </p:txBody>
      </p:sp>
      <p:sp>
        <p:nvSpPr>
          <p:cNvPr id="3" name="Content Placeholder 2">
            <a:extLst>
              <a:ext uri="{FF2B5EF4-FFF2-40B4-BE49-F238E27FC236}">
                <a16:creationId xmlns:a16="http://schemas.microsoft.com/office/drawing/2014/main" id="{BE0E070A-C99A-F6CA-B544-B8F25FFF4953}"/>
              </a:ext>
            </a:extLst>
          </p:cNvPr>
          <p:cNvSpPr>
            <a:spLocks noGrp="1"/>
          </p:cNvSpPr>
          <p:nvPr>
            <p:ph idx="1"/>
          </p:nvPr>
        </p:nvSpPr>
        <p:spPr/>
        <p:txBody>
          <a:bodyPr>
            <a:normAutofit fontScale="92500" lnSpcReduction="20000"/>
          </a:bodyPr>
          <a:lstStyle/>
          <a:p>
            <a:pPr>
              <a:lnSpc>
                <a:spcPct val="110000"/>
              </a:lnSpc>
            </a:pPr>
            <a:r>
              <a:rPr lang="en-US" dirty="0"/>
              <a:t>External data undergoes conversion into embedding vectors via a distinct embeddings model.</a:t>
            </a:r>
          </a:p>
          <a:p>
            <a:pPr marL="457200" lvl="1" indent="0">
              <a:lnSpc>
                <a:spcPct val="110000"/>
              </a:lnSpc>
              <a:buNone/>
            </a:pPr>
            <a:r>
              <a:rPr lang="en-US" i="1" dirty="0"/>
              <a:t>Embeddings are a numerical representation of textual data – traditionally Word2Vec, BERT </a:t>
            </a:r>
            <a:r>
              <a:rPr lang="en-US" i="1" dirty="0" err="1"/>
              <a:t>etc</a:t>
            </a:r>
            <a:endParaRPr lang="en-US" i="1" dirty="0"/>
          </a:p>
          <a:p>
            <a:pPr>
              <a:lnSpc>
                <a:spcPct val="110000"/>
              </a:lnSpc>
            </a:pPr>
            <a:endParaRPr lang="en-US" dirty="0"/>
          </a:p>
          <a:p>
            <a:pPr>
              <a:lnSpc>
                <a:spcPct val="110000"/>
              </a:lnSpc>
            </a:pPr>
            <a:r>
              <a:rPr lang="en-US" dirty="0"/>
              <a:t>These vectors are stored in a database for efficient access and utilization.</a:t>
            </a:r>
          </a:p>
          <a:p>
            <a:pPr marL="0" indent="0">
              <a:buNone/>
            </a:pPr>
            <a:endParaRPr lang="en-US" dirty="0"/>
          </a:p>
          <a:p>
            <a:pPr marL="0" indent="0">
              <a:buNone/>
            </a:pPr>
            <a:r>
              <a:rPr lang="en-US" dirty="0" err="1">
                <a:highlight>
                  <a:srgbClr val="FFFF00"/>
                </a:highlight>
              </a:rPr>
              <a:t>ToDo</a:t>
            </a:r>
            <a:r>
              <a:rPr lang="en-US" dirty="0"/>
              <a:t>: Determine which text embedding approach we use from </a:t>
            </a:r>
          </a:p>
          <a:p>
            <a:r>
              <a:rPr lang="en-US" dirty="0">
                <a:hlinkClick r:id="rId2"/>
              </a:rPr>
              <a:t>MTEB Leaderboard - a Hugging Face Space by </a:t>
            </a:r>
            <a:r>
              <a:rPr lang="en-US" dirty="0" err="1">
                <a:hlinkClick r:id="rId2"/>
              </a:rPr>
              <a:t>mteb</a:t>
            </a:r>
            <a:endParaRPr lang="en-US" dirty="0"/>
          </a:p>
        </p:txBody>
      </p:sp>
      <p:sp>
        <p:nvSpPr>
          <p:cNvPr id="4" name="Slide Number Placeholder 3">
            <a:extLst>
              <a:ext uri="{FF2B5EF4-FFF2-40B4-BE49-F238E27FC236}">
                <a16:creationId xmlns:a16="http://schemas.microsoft.com/office/drawing/2014/main" id="{54655EF8-0FA5-9BAE-6412-78B939537340}"/>
              </a:ext>
            </a:extLst>
          </p:cNvPr>
          <p:cNvSpPr>
            <a:spLocks noGrp="1"/>
          </p:cNvSpPr>
          <p:nvPr>
            <p:ph type="sldNum" sz="quarter" idx="12"/>
          </p:nvPr>
        </p:nvSpPr>
        <p:spPr/>
        <p:txBody>
          <a:bodyPr/>
          <a:lstStyle/>
          <a:p>
            <a:fld id="{545C0565-2259-4820-B9E0-C506FFD25B6E}" type="slidenum">
              <a:rPr lang="en-US" smtClean="0"/>
              <a:t>10</a:t>
            </a:fld>
            <a:endParaRPr lang="en-US"/>
          </a:p>
        </p:txBody>
      </p:sp>
    </p:spTree>
    <p:extLst>
      <p:ext uri="{BB962C8B-B14F-4D97-AF65-F5344CB8AC3E}">
        <p14:creationId xmlns:p14="http://schemas.microsoft.com/office/powerpoint/2010/main" val="148899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0759-C1BF-314A-A822-A9712E70602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1925163-0B11-0E8F-9191-8E93C6C5FA40}"/>
              </a:ext>
            </a:extLst>
          </p:cNvPr>
          <p:cNvSpPr>
            <a:spLocks noGrp="1"/>
          </p:cNvSpPr>
          <p:nvPr>
            <p:ph idx="1"/>
          </p:nvPr>
        </p:nvSpPr>
        <p:spPr/>
        <p:txBody>
          <a:bodyPr/>
          <a:lstStyle/>
          <a:p>
            <a:r>
              <a:rPr lang="en-US" dirty="0"/>
              <a:t>The absence of fine-tuning requirement allows for flexibility.</a:t>
            </a:r>
          </a:p>
          <a:p>
            <a:r>
              <a:rPr lang="en-US" dirty="0"/>
              <a:t>Users can easily switch to a more powerful language model when available.</a:t>
            </a:r>
          </a:p>
          <a:p>
            <a:r>
              <a:rPr lang="en-US" dirty="0"/>
              <a:t>Alternatively, users can opt for a smaller, distilled version for faster inference if necessary.</a:t>
            </a:r>
          </a:p>
        </p:txBody>
      </p:sp>
      <p:sp>
        <p:nvSpPr>
          <p:cNvPr id="4" name="Slide Number Placeholder 3">
            <a:extLst>
              <a:ext uri="{FF2B5EF4-FFF2-40B4-BE49-F238E27FC236}">
                <a16:creationId xmlns:a16="http://schemas.microsoft.com/office/drawing/2014/main" id="{31F1C629-DE03-1803-31AD-D49F24FC5EE9}"/>
              </a:ext>
            </a:extLst>
          </p:cNvPr>
          <p:cNvSpPr>
            <a:spLocks noGrp="1"/>
          </p:cNvSpPr>
          <p:nvPr>
            <p:ph type="sldNum" sz="quarter" idx="12"/>
          </p:nvPr>
        </p:nvSpPr>
        <p:spPr/>
        <p:txBody>
          <a:bodyPr/>
          <a:lstStyle/>
          <a:p>
            <a:fld id="{545C0565-2259-4820-B9E0-C506FFD25B6E}" type="slidenum">
              <a:rPr lang="en-US" smtClean="0"/>
              <a:t>11</a:t>
            </a:fld>
            <a:endParaRPr lang="en-US"/>
          </a:p>
        </p:txBody>
      </p:sp>
    </p:spTree>
    <p:extLst>
      <p:ext uri="{BB962C8B-B14F-4D97-AF65-F5344CB8AC3E}">
        <p14:creationId xmlns:p14="http://schemas.microsoft.com/office/powerpoint/2010/main" val="5131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G diagram">
            <a:extLst>
              <a:ext uri="{FF2B5EF4-FFF2-40B4-BE49-F238E27FC236}">
                <a16:creationId xmlns:a16="http://schemas.microsoft.com/office/drawing/2014/main" id="{9625A0DF-AE9B-9423-B255-A4AAA1233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8441" y="288495"/>
            <a:ext cx="5905894" cy="62810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C74662-E863-E381-533D-3EB4CCC78C41}"/>
              </a:ext>
            </a:extLst>
          </p:cNvPr>
          <p:cNvSpPr txBox="1"/>
          <p:nvPr/>
        </p:nvSpPr>
        <p:spPr>
          <a:xfrm>
            <a:off x="5841124" y="6550223"/>
            <a:ext cx="7924143" cy="307777"/>
          </a:xfrm>
          <a:prstGeom prst="rect">
            <a:avLst/>
          </a:prstGeom>
          <a:noFill/>
        </p:spPr>
        <p:txBody>
          <a:bodyPr wrap="square">
            <a:spAutoFit/>
          </a:bodyPr>
          <a:lstStyle/>
          <a:p>
            <a:pPr algn="ctr"/>
            <a:r>
              <a:rPr lang="en-US" sz="1400" dirty="0">
                <a:hlinkClick r:id="rId3"/>
              </a:rPr>
              <a:t>https://huggingface.co/learn/cookbook/rag_zephyr_langchain</a:t>
            </a:r>
            <a:r>
              <a:rPr lang="en-US" sz="1400" dirty="0"/>
              <a:t> </a:t>
            </a:r>
          </a:p>
        </p:txBody>
      </p:sp>
      <p:sp>
        <p:nvSpPr>
          <p:cNvPr id="2" name="Slide Number Placeholder 1">
            <a:extLst>
              <a:ext uri="{FF2B5EF4-FFF2-40B4-BE49-F238E27FC236}">
                <a16:creationId xmlns:a16="http://schemas.microsoft.com/office/drawing/2014/main" id="{92B3789E-2BD3-7406-6D59-A409709BE5FE}"/>
              </a:ext>
            </a:extLst>
          </p:cNvPr>
          <p:cNvSpPr>
            <a:spLocks noGrp="1"/>
          </p:cNvSpPr>
          <p:nvPr>
            <p:ph type="sldNum" sz="quarter" idx="12"/>
          </p:nvPr>
        </p:nvSpPr>
        <p:spPr/>
        <p:txBody>
          <a:bodyPr/>
          <a:lstStyle/>
          <a:p>
            <a:fld id="{545C0565-2259-4820-B9E0-C506FFD25B6E}" type="slidenum">
              <a:rPr lang="en-US" smtClean="0"/>
              <a:t>12</a:t>
            </a:fld>
            <a:endParaRPr lang="en-US"/>
          </a:p>
        </p:txBody>
      </p:sp>
    </p:spTree>
    <p:extLst>
      <p:ext uri="{BB962C8B-B14F-4D97-AF65-F5344CB8AC3E}">
        <p14:creationId xmlns:p14="http://schemas.microsoft.com/office/powerpoint/2010/main" val="92975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1DFD-1F6D-7B4E-3EE0-2FA02C4EE536}"/>
              </a:ext>
            </a:extLst>
          </p:cNvPr>
          <p:cNvSpPr>
            <a:spLocks noGrp="1"/>
          </p:cNvSpPr>
          <p:nvPr>
            <p:ph type="title"/>
          </p:nvPr>
        </p:nvSpPr>
        <p:spPr/>
        <p:txBody>
          <a:bodyPr/>
          <a:lstStyle/>
          <a:p>
            <a:r>
              <a:rPr lang="en-US" dirty="0"/>
              <a:t>Add context</a:t>
            </a:r>
          </a:p>
        </p:txBody>
      </p:sp>
      <p:sp>
        <p:nvSpPr>
          <p:cNvPr id="3" name="Text Placeholder 2">
            <a:extLst>
              <a:ext uri="{FF2B5EF4-FFF2-40B4-BE49-F238E27FC236}">
                <a16:creationId xmlns:a16="http://schemas.microsoft.com/office/drawing/2014/main" id="{0D2BBFBA-1317-392B-032C-D9555A5190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C7369CD-C2E9-0EC7-55CC-D852C1FD7361}"/>
              </a:ext>
            </a:extLst>
          </p:cNvPr>
          <p:cNvSpPr>
            <a:spLocks noGrp="1"/>
          </p:cNvSpPr>
          <p:nvPr>
            <p:ph type="sldNum" sz="quarter" idx="12"/>
          </p:nvPr>
        </p:nvSpPr>
        <p:spPr/>
        <p:txBody>
          <a:bodyPr/>
          <a:lstStyle/>
          <a:p>
            <a:fld id="{545C0565-2259-4820-B9E0-C506FFD25B6E}" type="slidenum">
              <a:rPr lang="en-US" smtClean="0"/>
              <a:t>13</a:t>
            </a:fld>
            <a:endParaRPr lang="en-US"/>
          </a:p>
        </p:txBody>
      </p:sp>
    </p:spTree>
    <p:extLst>
      <p:ext uri="{BB962C8B-B14F-4D97-AF65-F5344CB8AC3E}">
        <p14:creationId xmlns:p14="http://schemas.microsoft.com/office/powerpoint/2010/main" val="240083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58E8-5AE3-2611-A28C-9E9F53880B78}"/>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CFD99876-3D4E-DE37-CD85-E4D492512B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3B8D43-798D-05D4-D2C4-6B5D7542F2CA}"/>
              </a:ext>
            </a:extLst>
          </p:cNvPr>
          <p:cNvSpPr>
            <a:spLocks noGrp="1"/>
          </p:cNvSpPr>
          <p:nvPr>
            <p:ph type="sldNum" sz="quarter" idx="12"/>
          </p:nvPr>
        </p:nvSpPr>
        <p:spPr/>
        <p:txBody>
          <a:bodyPr/>
          <a:lstStyle/>
          <a:p>
            <a:fld id="{545C0565-2259-4820-B9E0-C506FFD25B6E}" type="slidenum">
              <a:rPr lang="en-US" smtClean="0"/>
              <a:t>14</a:t>
            </a:fld>
            <a:endParaRPr lang="en-US"/>
          </a:p>
        </p:txBody>
      </p:sp>
    </p:spTree>
    <p:extLst>
      <p:ext uri="{BB962C8B-B14F-4D97-AF65-F5344CB8AC3E}">
        <p14:creationId xmlns:p14="http://schemas.microsoft.com/office/powerpoint/2010/main" val="220427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C599-D0E7-FBE6-E929-75D69B5EDD8F}"/>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45796398-DF86-B8AE-F37B-8A04E878A760}"/>
              </a:ext>
            </a:extLst>
          </p:cNvPr>
          <p:cNvSpPr>
            <a:spLocks noGrp="1"/>
          </p:cNvSpPr>
          <p:nvPr>
            <p:ph idx="1"/>
          </p:nvPr>
        </p:nvSpPr>
        <p:spPr/>
        <p:txBody>
          <a:bodyPr/>
          <a:lstStyle/>
          <a:p>
            <a:pPr marL="514350" indent="-514350">
              <a:buFont typeface="+mj-lt"/>
              <a:buAutoNum type="arabicPeriod"/>
            </a:pPr>
            <a:r>
              <a:rPr lang="en-US" dirty="0"/>
              <a:t>Ensure prerequisites</a:t>
            </a:r>
          </a:p>
          <a:p>
            <a:pPr marL="514350" indent="-514350">
              <a:buFont typeface="+mj-lt"/>
              <a:buAutoNum type="arabicPeriod"/>
            </a:pPr>
            <a:r>
              <a:rPr lang="en-US" dirty="0"/>
              <a:t>Identify the knowledge base K</a:t>
            </a:r>
          </a:p>
          <a:p>
            <a:pPr marL="514350" indent="-514350">
              <a:buFont typeface="+mj-lt"/>
              <a:buAutoNum type="arabicPeriod"/>
            </a:pPr>
            <a:r>
              <a:rPr lang="en-US" dirty="0"/>
              <a:t>Setup the LLM with </a:t>
            </a:r>
            <a:r>
              <a:rPr lang="en-US" dirty="0" err="1"/>
              <a:t>Langchain</a:t>
            </a:r>
            <a:endParaRPr lang="en-US" dirty="0"/>
          </a:p>
          <a:p>
            <a:pPr marL="514350" indent="-514350">
              <a:buFont typeface="+mj-lt"/>
              <a:buAutoNum type="arabicPeriod"/>
            </a:pPr>
            <a:r>
              <a:rPr lang="en-US" dirty="0"/>
              <a:t>Prompt testing </a:t>
            </a:r>
          </a:p>
          <a:p>
            <a:pPr marL="514350" indent="-514350">
              <a:buFont typeface="+mj-lt"/>
              <a:buAutoNum type="arabicPeriod"/>
            </a:pPr>
            <a:r>
              <a:rPr lang="en-US" dirty="0"/>
              <a:t>Create the vector DB using K</a:t>
            </a:r>
          </a:p>
          <a:p>
            <a:pPr marL="514350" indent="-514350">
              <a:buFont typeface="+mj-lt"/>
              <a:buAutoNum type="arabicPeriod"/>
            </a:pPr>
            <a:r>
              <a:rPr lang="en-US" dirty="0"/>
              <a:t>Add context to LLM</a:t>
            </a:r>
          </a:p>
          <a:p>
            <a:pPr marL="514350" indent="-514350">
              <a:buFont typeface="+mj-lt"/>
              <a:buAutoNum type="arabicPeriod"/>
            </a:pPr>
            <a:r>
              <a:rPr lang="en-US" dirty="0"/>
              <a:t>Prompt testing </a:t>
            </a:r>
          </a:p>
          <a:p>
            <a:pPr marL="514350" indent="-514350">
              <a:buFont typeface="+mj-lt"/>
              <a:buAutoNum type="arabicPeriod"/>
            </a:pPr>
            <a:r>
              <a:rPr lang="en-US" dirty="0"/>
              <a:t>Compare results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CE3072B-9079-CC92-CCFB-B643D907683E}"/>
              </a:ext>
            </a:extLst>
          </p:cNvPr>
          <p:cNvSpPr>
            <a:spLocks noGrp="1"/>
          </p:cNvSpPr>
          <p:nvPr>
            <p:ph type="sldNum" sz="quarter" idx="12"/>
          </p:nvPr>
        </p:nvSpPr>
        <p:spPr/>
        <p:txBody>
          <a:bodyPr/>
          <a:lstStyle/>
          <a:p>
            <a:fld id="{545C0565-2259-4820-B9E0-C506FFD25B6E}" type="slidenum">
              <a:rPr lang="en-US" smtClean="0"/>
              <a:t>2</a:t>
            </a:fld>
            <a:endParaRPr lang="en-US"/>
          </a:p>
        </p:txBody>
      </p:sp>
    </p:spTree>
    <p:extLst>
      <p:ext uri="{BB962C8B-B14F-4D97-AF65-F5344CB8AC3E}">
        <p14:creationId xmlns:p14="http://schemas.microsoft.com/office/powerpoint/2010/main" val="359772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9B6A8F-15FE-DDE6-495F-AB61E5BC0F45}"/>
              </a:ext>
            </a:extLst>
          </p:cNvPr>
          <p:cNvSpPr>
            <a:spLocks noGrp="1"/>
          </p:cNvSpPr>
          <p:nvPr>
            <p:ph type="title"/>
          </p:nvPr>
        </p:nvSpPr>
        <p:spPr/>
        <p:txBody>
          <a:bodyPr/>
          <a:lstStyle/>
          <a:p>
            <a:r>
              <a:rPr lang="en-US" dirty="0"/>
              <a:t>Prerequisites</a:t>
            </a:r>
          </a:p>
        </p:txBody>
      </p:sp>
      <p:sp>
        <p:nvSpPr>
          <p:cNvPr id="5" name="Text Placeholder 4">
            <a:extLst>
              <a:ext uri="{FF2B5EF4-FFF2-40B4-BE49-F238E27FC236}">
                <a16:creationId xmlns:a16="http://schemas.microsoft.com/office/drawing/2014/main" id="{6E8E0136-8476-4388-D547-E5FC219184DC}"/>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B5E83358-2CB7-442E-4922-B558FB954D7F}"/>
              </a:ext>
            </a:extLst>
          </p:cNvPr>
          <p:cNvSpPr>
            <a:spLocks noGrp="1"/>
          </p:cNvSpPr>
          <p:nvPr>
            <p:ph type="sldNum" sz="quarter" idx="12"/>
          </p:nvPr>
        </p:nvSpPr>
        <p:spPr/>
        <p:txBody>
          <a:bodyPr/>
          <a:lstStyle/>
          <a:p>
            <a:fld id="{545C0565-2259-4820-B9E0-C506FFD25B6E}" type="slidenum">
              <a:rPr lang="en-US" smtClean="0"/>
              <a:t>3</a:t>
            </a:fld>
            <a:endParaRPr lang="en-US"/>
          </a:p>
        </p:txBody>
      </p:sp>
    </p:spTree>
    <p:extLst>
      <p:ext uri="{BB962C8B-B14F-4D97-AF65-F5344CB8AC3E}">
        <p14:creationId xmlns:p14="http://schemas.microsoft.com/office/powerpoint/2010/main" val="170806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BA651-3C12-E95F-29C1-1894AC19850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E47CF83-A2FE-1D03-87D7-BA26ABA2F1D0}"/>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CFE41BA1-491A-954B-0123-FF0D95C0CB4D}"/>
              </a:ext>
            </a:extLst>
          </p:cNvPr>
          <p:cNvSpPr>
            <a:spLocks noGrp="1"/>
          </p:cNvSpPr>
          <p:nvPr>
            <p:ph type="sldNum" sz="quarter" idx="12"/>
          </p:nvPr>
        </p:nvSpPr>
        <p:spPr/>
        <p:txBody>
          <a:bodyPr/>
          <a:lstStyle/>
          <a:p>
            <a:fld id="{545C0565-2259-4820-B9E0-C506FFD25B6E}" type="slidenum">
              <a:rPr lang="en-US" smtClean="0"/>
              <a:t>4</a:t>
            </a:fld>
            <a:endParaRPr lang="en-US"/>
          </a:p>
        </p:txBody>
      </p:sp>
    </p:spTree>
    <p:extLst>
      <p:ext uri="{BB962C8B-B14F-4D97-AF65-F5344CB8AC3E}">
        <p14:creationId xmlns:p14="http://schemas.microsoft.com/office/powerpoint/2010/main" val="93705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BD4CD-34D8-F30E-A7AD-89F4BFB65010}"/>
              </a:ext>
            </a:extLst>
          </p:cNvPr>
          <p:cNvSpPr>
            <a:spLocks noGrp="1"/>
          </p:cNvSpPr>
          <p:nvPr>
            <p:ph type="title"/>
          </p:nvPr>
        </p:nvSpPr>
        <p:spPr/>
        <p:txBody>
          <a:bodyPr/>
          <a:lstStyle/>
          <a:p>
            <a:r>
              <a:rPr lang="en-US" dirty="0"/>
              <a:t>Set up LLM</a:t>
            </a:r>
          </a:p>
        </p:txBody>
      </p:sp>
      <p:sp>
        <p:nvSpPr>
          <p:cNvPr id="5" name="Text Placeholder 4">
            <a:extLst>
              <a:ext uri="{FF2B5EF4-FFF2-40B4-BE49-F238E27FC236}">
                <a16:creationId xmlns:a16="http://schemas.microsoft.com/office/drawing/2014/main" id="{516F44F6-10E8-9F29-51AE-CB0442BBE270}"/>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67F74C7D-8A8A-A929-C358-16A159EAF232}"/>
              </a:ext>
            </a:extLst>
          </p:cNvPr>
          <p:cNvSpPr>
            <a:spLocks noGrp="1"/>
          </p:cNvSpPr>
          <p:nvPr>
            <p:ph type="sldNum" sz="quarter" idx="12"/>
          </p:nvPr>
        </p:nvSpPr>
        <p:spPr/>
        <p:txBody>
          <a:bodyPr/>
          <a:lstStyle/>
          <a:p>
            <a:fld id="{545C0565-2259-4820-B9E0-C506FFD25B6E}" type="slidenum">
              <a:rPr lang="en-US" smtClean="0"/>
              <a:t>5</a:t>
            </a:fld>
            <a:endParaRPr lang="en-US"/>
          </a:p>
        </p:txBody>
      </p:sp>
    </p:spTree>
    <p:extLst>
      <p:ext uri="{BB962C8B-B14F-4D97-AF65-F5344CB8AC3E}">
        <p14:creationId xmlns:p14="http://schemas.microsoft.com/office/powerpoint/2010/main" val="132635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77A8C-2384-4838-5C52-A5CD99ACAC1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2A009B1-4B94-6389-F0D1-C0DB51F78E73}"/>
              </a:ext>
            </a:extLst>
          </p:cNvPr>
          <p:cNvSpPr>
            <a:spLocks noGrp="1"/>
          </p:cNvSpPr>
          <p:nvPr>
            <p:ph idx="1"/>
          </p:nvPr>
        </p:nvSpPr>
        <p:spPr/>
        <p:txBody>
          <a:bodyPr/>
          <a:lstStyle/>
          <a:p>
            <a:endParaRPr lang="en-US"/>
          </a:p>
        </p:txBody>
      </p:sp>
      <p:sp>
        <p:nvSpPr>
          <p:cNvPr id="2" name="Slide Number Placeholder 1">
            <a:extLst>
              <a:ext uri="{FF2B5EF4-FFF2-40B4-BE49-F238E27FC236}">
                <a16:creationId xmlns:a16="http://schemas.microsoft.com/office/drawing/2014/main" id="{2A08CC21-C06D-F124-D8AF-19AEEB46BA9D}"/>
              </a:ext>
            </a:extLst>
          </p:cNvPr>
          <p:cNvSpPr>
            <a:spLocks noGrp="1"/>
          </p:cNvSpPr>
          <p:nvPr>
            <p:ph type="sldNum" sz="quarter" idx="12"/>
          </p:nvPr>
        </p:nvSpPr>
        <p:spPr/>
        <p:txBody>
          <a:bodyPr/>
          <a:lstStyle/>
          <a:p>
            <a:fld id="{545C0565-2259-4820-B9E0-C506FFD25B6E}" type="slidenum">
              <a:rPr lang="en-US" smtClean="0"/>
              <a:t>6</a:t>
            </a:fld>
            <a:endParaRPr lang="en-US"/>
          </a:p>
        </p:txBody>
      </p:sp>
    </p:spTree>
    <p:extLst>
      <p:ext uri="{BB962C8B-B14F-4D97-AF65-F5344CB8AC3E}">
        <p14:creationId xmlns:p14="http://schemas.microsoft.com/office/powerpoint/2010/main" val="22990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79D435-0F7E-0969-F98F-F3EDED49BFF4}"/>
              </a:ext>
            </a:extLst>
          </p:cNvPr>
          <p:cNvSpPr>
            <a:spLocks noGrp="1"/>
          </p:cNvSpPr>
          <p:nvPr>
            <p:ph type="title"/>
          </p:nvPr>
        </p:nvSpPr>
        <p:spPr/>
        <p:txBody>
          <a:bodyPr/>
          <a:lstStyle/>
          <a:p>
            <a:r>
              <a:rPr lang="en-US" dirty="0"/>
              <a:t>Create embeddings</a:t>
            </a:r>
          </a:p>
        </p:txBody>
      </p:sp>
      <p:sp>
        <p:nvSpPr>
          <p:cNvPr id="5" name="Text Placeholder 4">
            <a:extLst>
              <a:ext uri="{FF2B5EF4-FFF2-40B4-BE49-F238E27FC236}">
                <a16:creationId xmlns:a16="http://schemas.microsoft.com/office/drawing/2014/main" id="{1B1A4E35-C69D-1055-6876-EFC36F36DE05}"/>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DA7EDC84-A681-6B57-54EB-F7B609A020A3}"/>
              </a:ext>
            </a:extLst>
          </p:cNvPr>
          <p:cNvSpPr>
            <a:spLocks noGrp="1"/>
          </p:cNvSpPr>
          <p:nvPr>
            <p:ph type="sldNum" sz="quarter" idx="12"/>
          </p:nvPr>
        </p:nvSpPr>
        <p:spPr/>
        <p:txBody>
          <a:bodyPr/>
          <a:lstStyle/>
          <a:p>
            <a:fld id="{545C0565-2259-4820-B9E0-C506FFD25B6E}" type="slidenum">
              <a:rPr lang="en-US" smtClean="0"/>
              <a:t>7</a:t>
            </a:fld>
            <a:endParaRPr lang="en-US"/>
          </a:p>
        </p:txBody>
      </p:sp>
    </p:spTree>
    <p:extLst>
      <p:ext uri="{BB962C8B-B14F-4D97-AF65-F5344CB8AC3E}">
        <p14:creationId xmlns:p14="http://schemas.microsoft.com/office/powerpoint/2010/main" val="428065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CB514-E447-CB2C-EE8B-754252973B1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Fine tuning vs embedding</a:t>
            </a:r>
          </a:p>
        </p:txBody>
      </p:sp>
      <p:graphicFrame>
        <p:nvGraphicFramePr>
          <p:cNvPr id="4" name="Table 3">
            <a:extLst>
              <a:ext uri="{FF2B5EF4-FFF2-40B4-BE49-F238E27FC236}">
                <a16:creationId xmlns:a16="http://schemas.microsoft.com/office/drawing/2014/main" id="{FEF47F80-25E6-0E33-AD06-20F86DC737AB}"/>
              </a:ext>
            </a:extLst>
          </p:cNvPr>
          <p:cNvGraphicFramePr>
            <a:graphicFrameLocks noGrp="1"/>
          </p:cNvGraphicFramePr>
          <p:nvPr>
            <p:extLst>
              <p:ext uri="{D42A27DB-BD31-4B8C-83A1-F6EECF244321}">
                <p14:modId xmlns:p14="http://schemas.microsoft.com/office/powerpoint/2010/main" val="4150269545"/>
              </p:ext>
            </p:extLst>
          </p:nvPr>
        </p:nvGraphicFramePr>
        <p:xfrm>
          <a:off x="1098742" y="1675227"/>
          <a:ext cx="9994518" cy="4542724"/>
        </p:xfrm>
        <a:graphic>
          <a:graphicData uri="http://schemas.openxmlformats.org/drawingml/2006/table">
            <a:tbl>
              <a:tblPr firstRow="1" bandRow="1">
                <a:noFill/>
              </a:tblPr>
              <a:tblGrid>
                <a:gridCol w="1458018">
                  <a:extLst>
                    <a:ext uri="{9D8B030D-6E8A-4147-A177-3AD203B41FA5}">
                      <a16:colId xmlns:a16="http://schemas.microsoft.com/office/drawing/2014/main" val="1195229621"/>
                    </a:ext>
                  </a:extLst>
                </a:gridCol>
                <a:gridCol w="4221633">
                  <a:extLst>
                    <a:ext uri="{9D8B030D-6E8A-4147-A177-3AD203B41FA5}">
                      <a16:colId xmlns:a16="http://schemas.microsoft.com/office/drawing/2014/main" val="45083552"/>
                    </a:ext>
                  </a:extLst>
                </a:gridCol>
                <a:gridCol w="4314867">
                  <a:extLst>
                    <a:ext uri="{9D8B030D-6E8A-4147-A177-3AD203B41FA5}">
                      <a16:colId xmlns:a16="http://schemas.microsoft.com/office/drawing/2014/main" val="2349456625"/>
                    </a:ext>
                  </a:extLst>
                </a:gridCol>
              </a:tblGrid>
              <a:tr h="482991">
                <a:tc>
                  <a:txBody>
                    <a:bodyPr/>
                    <a:lstStyle/>
                    <a:p>
                      <a:pPr fontAlgn="b"/>
                      <a:endParaRPr lang="en-US" sz="1800" b="1" cap="none" spc="0" dirty="0">
                        <a:solidFill>
                          <a:schemeClr val="tx1"/>
                        </a:solidFill>
                        <a:effectLst/>
                      </a:endParaRPr>
                    </a:p>
                  </a:txBody>
                  <a:tcPr marL="70929" marR="33956" marT="20265" marB="151990" anchor="b">
                    <a:lnL w="12700" cmpd="sng">
                      <a:noFill/>
                    </a:lnL>
                    <a:lnR w="12700" cmpd="sng">
                      <a:noFill/>
                    </a:lnR>
                    <a:lnT w="9525" cap="flat" cmpd="sng" algn="ctr">
                      <a:noFill/>
                      <a:prstDash val="solid"/>
                    </a:lnT>
                    <a:lnB w="38100" cmpd="sng">
                      <a:noFill/>
                    </a:lnB>
                    <a:noFill/>
                  </a:tcPr>
                </a:tc>
                <a:tc>
                  <a:txBody>
                    <a:bodyPr/>
                    <a:lstStyle/>
                    <a:p>
                      <a:pPr fontAlgn="b"/>
                      <a:r>
                        <a:rPr lang="en-US" sz="1800" b="1" cap="none" spc="0">
                          <a:solidFill>
                            <a:schemeClr val="tx1"/>
                          </a:solidFill>
                          <a:effectLst/>
                        </a:rPr>
                        <a:t>Embedding</a:t>
                      </a:r>
                    </a:p>
                  </a:txBody>
                  <a:tcPr marL="70929" marR="33956" marT="20265" marB="151990" anchor="b">
                    <a:lnL w="12700" cmpd="sng">
                      <a:noFill/>
                    </a:lnL>
                    <a:lnR w="12700" cmpd="sng">
                      <a:noFill/>
                    </a:lnR>
                    <a:lnT w="9525" cap="flat" cmpd="sng" algn="ctr">
                      <a:noFill/>
                      <a:prstDash val="solid"/>
                    </a:lnT>
                    <a:lnB w="38100" cmpd="sng">
                      <a:noFill/>
                    </a:lnB>
                    <a:noFill/>
                  </a:tcPr>
                </a:tc>
                <a:tc>
                  <a:txBody>
                    <a:bodyPr/>
                    <a:lstStyle/>
                    <a:p>
                      <a:pPr fontAlgn="b"/>
                      <a:r>
                        <a:rPr lang="en-US" sz="1800" b="1" cap="none" spc="0">
                          <a:solidFill>
                            <a:schemeClr val="tx1"/>
                          </a:solidFill>
                          <a:effectLst/>
                        </a:rPr>
                        <a:t>Fine-tuning</a:t>
                      </a:r>
                    </a:p>
                  </a:txBody>
                  <a:tcPr marL="70929" marR="33956" marT="20265" marB="15199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75916172"/>
                  </a:ext>
                </a:extLst>
              </a:tr>
              <a:tr h="618093">
                <a:tc>
                  <a:txBody>
                    <a:bodyPr/>
                    <a:lstStyle/>
                    <a:p>
                      <a:pPr fontAlgn="base"/>
                      <a:r>
                        <a:rPr lang="en-US" sz="1300" b="1" cap="none" spc="0">
                          <a:solidFill>
                            <a:schemeClr val="tx1"/>
                          </a:solidFill>
                          <a:effectLst/>
                        </a:rPr>
                        <a:t>Definition</a:t>
                      </a:r>
                      <a:endParaRPr lang="en-US" sz="1300" cap="none" spc="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base"/>
                      <a:r>
                        <a:rPr lang="en-US" sz="1300" cap="none" spc="0">
                          <a:solidFill>
                            <a:schemeClr val="tx1"/>
                          </a:solidFill>
                          <a:effectLst/>
                        </a:rPr>
                        <a:t>Use pre-trained LLM as feature extractor</a:t>
                      </a:r>
                    </a:p>
                  </a:txBody>
                  <a:tcPr marL="70929" marR="33956" marT="20265" marB="151990" anchor="ctr">
                    <a:lnL w="12700" cmpd="sng">
                      <a:noFill/>
                      <a:prstDash val="solid"/>
                    </a:lnL>
                    <a:lnR w="12700" cmpd="sng">
                      <a:noFill/>
                      <a:prstDash val="solid"/>
                    </a:lnR>
                    <a:lnT w="38100" cmpd="sng">
                      <a:noFill/>
                    </a:lnT>
                    <a:lnB w="9525" cap="flat" cmpd="sng" algn="ctr">
                      <a:noFill/>
                      <a:prstDash val="solid"/>
                    </a:lnB>
                    <a:noFill/>
                  </a:tcPr>
                </a:tc>
                <a:tc>
                  <a:txBody>
                    <a:bodyPr/>
                    <a:lstStyle/>
                    <a:p>
                      <a:pPr fontAlgn="base"/>
                      <a:r>
                        <a:rPr lang="en-US" sz="1300" cap="none" spc="0">
                          <a:solidFill>
                            <a:schemeClr val="tx1"/>
                          </a:solidFill>
                          <a:effectLst/>
                        </a:rPr>
                        <a:t>Update parameters of pre-trained LLM during task-specific training</a:t>
                      </a:r>
                    </a:p>
                  </a:txBody>
                  <a:tcPr marL="70929" marR="33956" marT="20265" marB="151990"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4051147852"/>
                  </a:ext>
                </a:extLst>
              </a:tr>
              <a:tr h="618093">
                <a:tc>
                  <a:txBody>
                    <a:bodyPr/>
                    <a:lstStyle/>
                    <a:p>
                      <a:pPr fontAlgn="base"/>
                      <a:r>
                        <a:rPr lang="en-US" sz="1300" b="1" cap="none" spc="0">
                          <a:solidFill>
                            <a:schemeClr val="tx1"/>
                          </a:solidFill>
                          <a:effectLst/>
                        </a:rPr>
                        <a:t>Process</a:t>
                      </a:r>
                      <a:endParaRPr lang="en-US" sz="1300" cap="none" spc="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85750" indent="-285750" fontAlgn="base">
                        <a:buFontTx/>
                        <a:buChar char="-"/>
                      </a:pPr>
                      <a:r>
                        <a:rPr lang="en-US" sz="1300" cap="none" spc="0" dirty="0">
                          <a:solidFill>
                            <a:schemeClr val="tx1"/>
                          </a:solidFill>
                          <a:effectLst/>
                        </a:rPr>
                        <a:t>Input Encoding - tokenized</a:t>
                      </a:r>
                    </a:p>
                    <a:p>
                      <a:pPr marL="285750" indent="-285750" fontAlgn="base">
                        <a:buFontTx/>
                        <a:buChar char="-"/>
                      </a:pPr>
                      <a:r>
                        <a:rPr lang="en-US" sz="1300" cap="none" spc="0" dirty="0">
                          <a:solidFill>
                            <a:schemeClr val="tx1"/>
                          </a:solidFill>
                          <a:effectLst/>
                        </a:rPr>
                        <a:t>Embedding Extraction </a:t>
                      </a:r>
                    </a:p>
                    <a:p>
                      <a:pPr marL="285750" indent="-285750" fontAlgn="base">
                        <a:buFontTx/>
                        <a:buChar char="-"/>
                      </a:pPr>
                      <a:r>
                        <a:rPr lang="en-US" sz="1300" cap="none" spc="0" dirty="0">
                          <a:solidFill>
                            <a:schemeClr val="tx1"/>
                          </a:solidFill>
                          <a:effectLst/>
                        </a:rPr>
                        <a:t>Downstream Task</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85750" indent="-285750" fontAlgn="base">
                        <a:buFontTx/>
                        <a:buChar char="-"/>
                      </a:pPr>
                      <a:r>
                        <a:rPr lang="en-US" sz="1300" cap="none" spc="0" dirty="0">
                          <a:solidFill>
                            <a:schemeClr val="tx1"/>
                          </a:solidFill>
                          <a:effectLst/>
                        </a:rPr>
                        <a:t>Initialization </a:t>
                      </a:r>
                    </a:p>
                    <a:p>
                      <a:pPr marL="285750" indent="-285750" fontAlgn="base">
                        <a:buFontTx/>
                        <a:buChar char="-"/>
                      </a:pPr>
                      <a:r>
                        <a:rPr lang="en-US" sz="1300" cap="none" spc="0" dirty="0">
                          <a:solidFill>
                            <a:schemeClr val="tx1"/>
                          </a:solidFill>
                          <a:effectLst/>
                        </a:rPr>
                        <a:t>Task-specific Training</a:t>
                      </a:r>
                    </a:p>
                    <a:p>
                      <a:pPr marL="285750" indent="-285750" fontAlgn="base">
                        <a:buFontTx/>
                        <a:buChar char="-"/>
                      </a:pPr>
                      <a:r>
                        <a:rPr lang="en-US" sz="1300" cap="none" spc="0" dirty="0">
                          <a:solidFill>
                            <a:schemeClr val="tx1"/>
                          </a:solidFill>
                          <a:effectLst/>
                        </a:rPr>
                        <a:t>Fine-tuning Layers (optional)</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19330230"/>
                  </a:ext>
                </a:extLst>
              </a:tr>
              <a:tr h="820746">
                <a:tc>
                  <a:txBody>
                    <a:bodyPr/>
                    <a:lstStyle/>
                    <a:p>
                      <a:pPr fontAlgn="base"/>
                      <a:r>
                        <a:rPr lang="en-US" sz="1300" b="1" cap="none" spc="0" dirty="0">
                          <a:solidFill>
                            <a:schemeClr val="tx1"/>
                          </a:solidFill>
                          <a:effectLst/>
                        </a:rPr>
                        <a:t>Advantages</a:t>
                      </a:r>
                      <a:endParaRPr lang="en-US" sz="1300" cap="none" spc="0" dirty="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285750" indent="-285750" fontAlgn="base">
                        <a:buFontTx/>
                        <a:buChar char="-"/>
                      </a:pPr>
                      <a:r>
                        <a:rPr lang="en-US" sz="1300" cap="none" spc="0" dirty="0">
                          <a:solidFill>
                            <a:schemeClr val="tx1"/>
                          </a:solidFill>
                          <a:effectLst/>
                        </a:rPr>
                        <a:t>Efficient use of pre-trained knowledge </a:t>
                      </a:r>
                    </a:p>
                    <a:p>
                      <a:pPr marL="285750" indent="-285750" fontAlgn="base">
                        <a:buFontTx/>
                        <a:buChar char="-"/>
                      </a:pPr>
                      <a:r>
                        <a:rPr lang="en-US" sz="1300" cap="none" spc="0" dirty="0">
                          <a:solidFill>
                            <a:schemeClr val="tx1"/>
                          </a:solidFill>
                          <a:effectLst/>
                        </a:rPr>
                        <a:t>Faster inference</a:t>
                      </a:r>
                    </a:p>
                  </a:txBody>
                  <a:tcPr marL="70929" marR="33956" marT="20265" marB="15199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285750" indent="-285750" fontAlgn="base">
                        <a:buFont typeface="Arial" panose="020B0604020202020204" pitchFamily="34" charset="0"/>
                        <a:buChar char="•"/>
                      </a:pPr>
                      <a:r>
                        <a:rPr lang="en-US" sz="1300" cap="none" spc="0" dirty="0">
                          <a:solidFill>
                            <a:schemeClr val="tx1"/>
                          </a:solidFill>
                          <a:effectLst/>
                        </a:rPr>
                        <a:t>Adaptability to task-specific nuances </a:t>
                      </a:r>
                    </a:p>
                    <a:p>
                      <a:pPr marL="285750" indent="-285750" fontAlgn="base">
                        <a:buFont typeface="Arial" panose="020B0604020202020204" pitchFamily="34" charset="0"/>
                        <a:buChar char="•"/>
                      </a:pPr>
                      <a:r>
                        <a:rPr lang="en-US" sz="1300" cap="none" spc="0" dirty="0">
                          <a:solidFill>
                            <a:schemeClr val="tx1"/>
                          </a:solidFill>
                          <a:effectLst/>
                        </a:rPr>
                        <a:t>May require less labeled data than from scratch</a:t>
                      </a:r>
                    </a:p>
                  </a:txBody>
                  <a:tcPr marL="70929" marR="33956" marT="20265" marB="151990"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1536867"/>
                  </a:ext>
                </a:extLst>
              </a:tr>
              <a:tr h="618093">
                <a:tc>
                  <a:txBody>
                    <a:bodyPr/>
                    <a:lstStyle/>
                    <a:p>
                      <a:pPr fontAlgn="base"/>
                      <a:r>
                        <a:rPr lang="en-US" sz="1300" b="1" cap="none" spc="0">
                          <a:solidFill>
                            <a:schemeClr val="tx1"/>
                          </a:solidFill>
                          <a:effectLst/>
                        </a:rPr>
                        <a:t>Considerations</a:t>
                      </a:r>
                      <a:endParaRPr lang="en-US" sz="1300" cap="none" spc="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base"/>
                      <a:r>
                        <a:rPr lang="en-US" sz="1300" cap="none" spc="0">
                          <a:solidFill>
                            <a:schemeClr val="tx1"/>
                          </a:solidFill>
                          <a:effectLst/>
                        </a:rPr>
                        <a:t>N/A</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85750" indent="-285750" fontAlgn="base">
                        <a:buFontTx/>
                        <a:buChar char="-"/>
                      </a:pPr>
                      <a:r>
                        <a:rPr lang="en-US" sz="1300" cap="none" spc="0" dirty="0">
                          <a:solidFill>
                            <a:schemeClr val="tx1"/>
                          </a:solidFill>
                          <a:effectLst/>
                        </a:rPr>
                        <a:t>Risk of overfitting </a:t>
                      </a:r>
                    </a:p>
                    <a:p>
                      <a:pPr marL="285750" indent="-285750" fontAlgn="base">
                        <a:buFontTx/>
                        <a:buChar char="-"/>
                      </a:pPr>
                      <a:r>
                        <a:rPr lang="en-US" sz="1300" cap="none" spc="0" dirty="0">
                          <a:solidFill>
                            <a:schemeClr val="tx1"/>
                          </a:solidFill>
                          <a:effectLst/>
                        </a:rPr>
                        <a:t>Computational cost can be high</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1117628"/>
                  </a:ext>
                </a:extLst>
              </a:tr>
              <a:tr h="618093">
                <a:tc>
                  <a:txBody>
                    <a:bodyPr/>
                    <a:lstStyle/>
                    <a:p>
                      <a:pPr fontAlgn="base"/>
                      <a:r>
                        <a:rPr lang="en-US" sz="1300" b="1" cap="none" spc="0" dirty="0">
                          <a:solidFill>
                            <a:schemeClr val="tx1"/>
                          </a:solidFill>
                          <a:effectLst/>
                        </a:rPr>
                        <a:t>When to use</a:t>
                      </a:r>
                      <a:endParaRPr lang="en-US" sz="1300" cap="none" spc="0" dirty="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base"/>
                      <a:r>
                        <a:rPr lang="en-US" sz="1300" cap="none" spc="0" dirty="0">
                          <a:solidFill>
                            <a:schemeClr val="tx1"/>
                          </a:solidFill>
                          <a:effectLst/>
                        </a:rPr>
                        <a:t>Limited computational resources</a:t>
                      </a:r>
                    </a:p>
                    <a:p>
                      <a:pPr fontAlgn="base"/>
                      <a:r>
                        <a:rPr lang="en-US" sz="1300" cap="none" spc="0" dirty="0">
                          <a:solidFill>
                            <a:schemeClr val="tx1"/>
                          </a:solidFill>
                          <a:effectLst/>
                        </a:rPr>
                        <a:t>Limited labeled data</a:t>
                      </a:r>
                    </a:p>
                  </a:txBody>
                  <a:tcPr marL="70929" marR="33956" marT="20265" marB="151990" anchor="ctr">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base"/>
                      <a:r>
                        <a:rPr lang="en-US" sz="1300" cap="none" spc="0" dirty="0">
                          <a:solidFill>
                            <a:schemeClr val="tx1"/>
                          </a:solidFill>
                          <a:effectLst/>
                        </a:rPr>
                        <a:t>Significant computational resources </a:t>
                      </a:r>
                    </a:p>
                    <a:p>
                      <a:pPr fontAlgn="base"/>
                      <a:r>
                        <a:rPr lang="en-US" sz="1300" cap="none" spc="0" dirty="0">
                          <a:solidFill>
                            <a:schemeClr val="tx1"/>
                          </a:solidFill>
                          <a:effectLst/>
                        </a:rPr>
                        <a:t> Large corpus of labeled data</a:t>
                      </a:r>
                    </a:p>
                  </a:txBody>
                  <a:tcPr marL="70929" marR="33956" marT="20265" marB="151990"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703919058"/>
                  </a:ext>
                </a:extLst>
              </a:tr>
              <a:tr h="618093">
                <a:tc>
                  <a:txBody>
                    <a:bodyPr/>
                    <a:lstStyle/>
                    <a:p>
                      <a:pPr fontAlgn="base"/>
                      <a:r>
                        <a:rPr lang="en-US" sz="1300" b="1" cap="none" spc="0">
                          <a:solidFill>
                            <a:schemeClr val="tx1"/>
                          </a:solidFill>
                          <a:effectLst/>
                        </a:rPr>
                        <a:t>Performance</a:t>
                      </a:r>
                      <a:endParaRPr lang="en-US" sz="1300" cap="none" spc="0">
                        <a:solidFill>
                          <a:schemeClr val="tx1"/>
                        </a:solidFill>
                        <a:effectLst/>
                      </a:endParaRPr>
                    </a:p>
                  </a:txBody>
                  <a:tcPr marL="70929" marR="33956" marT="20265" marB="151990"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base"/>
                      <a:r>
                        <a:rPr lang="en-US" sz="1300" cap="none" spc="0" dirty="0">
                          <a:solidFill>
                            <a:schemeClr val="tx1"/>
                          </a:solidFill>
                          <a:effectLst/>
                        </a:rPr>
                        <a:t>Performs well, especially with limited data</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base"/>
                      <a:r>
                        <a:rPr lang="en-US" sz="1300" cap="none" spc="0" dirty="0">
                          <a:solidFill>
                            <a:schemeClr val="tx1"/>
                          </a:solidFill>
                          <a:effectLst/>
                        </a:rPr>
                        <a:t>Can achieve state-of-the-art results on a wide range of tasks</a:t>
                      </a:r>
                    </a:p>
                  </a:txBody>
                  <a:tcPr marL="70929" marR="33956" marT="20265" marB="151990"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53829611"/>
                  </a:ext>
                </a:extLst>
              </a:tr>
            </a:tbl>
          </a:graphicData>
        </a:graphic>
      </p:graphicFrame>
      <p:sp>
        <p:nvSpPr>
          <p:cNvPr id="3" name="Slide Number Placeholder 2">
            <a:extLst>
              <a:ext uri="{FF2B5EF4-FFF2-40B4-BE49-F238E27FC236}">
                <a16:creationId xmlns:a16="http://schemas.microsoft.com/office/drawing/2014/main" id="{53F9A863-987E-C77A-551E-9EFBF43A22F0}"/>
              </a:ext>
            </a:extLst>
          </p:cNvPr>
          <p:cNvSpPr>
            <a:spLocks noGrp="1"/>
          </p:cNvSpPr>
          <p:nvPr>
            <p:ph type="sldNum" sz="quarter" idx="12"/>
          </p:nvPr>
        </p:nvSpPr>
        <p:spPr/>
        <p:txBody>
          <a:bodyPr/>
          <a:lstStyle/>
          <a:p>
            <a:fld id="{545C0565-2259-4820-B9E0-C506FFD25B6E}" type="slidenum">
              <a:rPr lang="en-US" smtClean="0"/>
              <a:t>8</a:t>
            </a:fld>
            <a:endParaRPr lang="en-US"/>
          </a:p>
        </p:txBody>
      </p:sp>
    </p:spTree>
    <p:extLst>
      <p:ext uri="{BB962C8B-B14F-4D97-AF65-F5344CB8AC3E}">
        <p14:creationId xmlns:p14="http://schemas.microsoft.com/office/powerpoint/2010/main" val="135064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5E40-AE6B-313B-31C0-F33B2C9AD539}"/>
              </a:ext>
            </a:extLst>
          </p:cNvPr>
          <p:cNvSpPr>
            <a:spLocks noGrp="1"/>
          </p:cNvSpPr>
          <p:nvPr>
            <p:ph type="title"/>
          </p:nvPr>
        </p:nvSpPr>
        <p:spPr/>
        <p:txBody>
          <a:bodyPr/>
          <a:lstStyle/>
          <a:p>
            <a:r>
              <a:rPr lang="en-US" dirty="0"/>
              <a:t>In a nutshell</a:t>
            </a:r>
          </a:p>
        </p:txBody>
      </p:sp>
      <p:sp>
        <p:nvSpPr>
          <p:cNvPr id="3" name="Content Placeholder 2">
            <a:extLst>
              <a:ext uri="{FF2B5EF4-FFF2-40B4-BE49-F238E27FC236}">
                <a16:creationId xmlns:a16="http://schemas.microsoft.com/office/drawing/2014/main" id="{411BEE61-8678-8FF4-4B10-467BB2A3A270}"/>
              </a:ext>
            </a:extLst>
          </p:cNvPr>
          <p:cNvSpPr>
            <a:spLocks noGrp="1"/>
          </p:cNvSpPr>
          <p:nvPr>
            <p:ph idx="1"/>
          </p:nvPr>
        </p:nvSpPr>
        <p:spPr/>
        <p:txBody>
          <a:bodyPr/>
          <a:lstStyle/>
          <a:p>
            <a:r>
              <a:rPr lang="en-US" dirty="0"/>
              <a:t>Embeddings models are typically small in size and less computationally intensive</a:t>
            </a:r>
          </a:p>
          <a:p>
            <a:pPr marL="0" indent="0">
              <a:buNone/>
            </a:pPr>
            <a:endParaRPr lang="en-US" dirty="0"/>
          </a:p>
          <a:p>
            <a:r>
              <a:rPr lang="en-US" dirty="0"/>
              <a:t>Regular updates of embedding vectors are faster, cheaper, and simpler compared to fine-tuning a model.</a:t>
            </a:r>
          </a:p>
        </p:txBody>
      </p:sp>
      <p:sp>
        <p:nvSpPr>
          <p:cNvPr id="4" name="Slide Number Placeholder 3">
            <a:extLst>
              <a:ext uri="{FF2B5EF4-FFF2-40B4-BE49-F238E27FC236}">
                <a16:creationId xmlns:a16="http://schemas.microsoft.com/office/drawing/2014/main" id="{9F7405C1-4664-BB14-018C-F2B8C3122326}"/>
              </a:ext>
            </a:extLst>
          </p:cNvPr>
          <p:cNvSpPr>
            <a:spLocks noGrp="1"/>
          </p:cNvSpPr>
          <p:nvPr>
            <p:ph type="sldNum" sz="quarter" idx="12"/>
          </p:nvPr>
        </p:nvSpPr>
        <p:spPr/>
        <p:txBody>
          <a:bodyPr/>
          <a:lstStyle/>
          <a:p>
            <a:fld id="{545C0565-2259-4820-B9E0-C506FFD25B6E}" type="slidenum">
              <a:rPr lang="en-US" smtClean="0"/>
              <a:t>9</a:t>
            </a:fld>
            <a:endParaRPr lang="en-US"/>
          </a:p>
        </p:txBody>
      </p:sp>
    </p:spTree>
    <p:extLst>
      <p:ext uri="{BB962C8B-B14F-4D97-AF65-F5344CB8AC3E}">
        <p14:creationId xmlns:p14="http://schemas.microsoft.com/office/powerpoint/2010/main" val="260695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535</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Söhne</vt:lpstr>
      <vt:lpstr>Office Theme</vt:lpstr>
      <vt:lpstr>RAG based LLM model</vt:lpstr>
      <vt:lpstr>Steps</vt:lpstr>
      <vt:lpstr>Prerequisites</vt:lpstr>
      <vt:lpstr>PowerPoint Presentation</vt:lpstr>
      <vt:lpstr>Set up LLM</vt:lpstr>
      <vt:lpstr>PowerPoint Presentation</vt:lpstr>
      <vt:lpstr>Create embeddings</vt:lpstr>
      <vt:lpstr>Fine tuning vs embedding</vt:lpstr>
      <vt:lpstr>In a nutshell</vt:lpstr>
      <vt:lpstr>Embeddings </vt:lpstr>
      <vt:lpstr>Benefits</vt:lpstr>
      <vt:lpstr>PowerPoint Presentation</vt:lpstr>
      <vt:lpstr>Add context</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 based model</dc:title>
  <dc:creator>Vani Mandava</dc:creator>
  <cp:lastModifiedBy>Vani Mandava</cp:lastModifiedBy>
  <cp:revision>2</cp:revision>
  <dcterms:created xsi:type="dcterms:W3CDTF">2024-03-23T14:20:05Z</dcterms:created>
  <dcterms:modified xsi:type="dcterms:W3CDTF">2024-03-23T16:17:09Z</dcterms:modified>
</cp:coreProperties>
</file>