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934200" cx="9512300"/>
  <p:notesSz cx="9512300" cy="6934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22DD9E-997B-4B1F-B741-AAA769AA7F92}">
  <a:tblStyle styleId="{3A22DD9E-997B-4B1F-B741-AAA769AA7F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51225" y="3293725"/>
            <a:ext cx="7609825" cy="312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585700" y="520050"/>
            <a:ext cx="6341850" cy="260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794386" y="3231584"/>
            <a:ext cx="6905625" cy="4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713898" y="2149602"/>
            <a:ext cx="8090852" cy="145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427797" y="3883152"/>
            <a:ext cx="6663055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794386" y="3231584"/>
            <a:ext cx="6905625" cy="4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5932" y="1594866"/>
            <a:ext cx="8566785" cy="4576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794386" y="3231584"/>
            <a:ext cx="6905625" cy="4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75932" y="1594866"/>
            <a:ext cx="4140612" cy="4576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902104" y="1594866"/>
            <a:ext cx="4140612" cy="4576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94386" y="3231584"/>
            <a:ext cx="6905625" cy="4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5932" y="1594866"/>
            <a:ext cx="8566785" cy="4576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4A86E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532918" y="3345961"/>
            <a:ext cx="542861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Citi Bike Location Data October 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497823" y="3240925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[6]: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243842" y="3197772"/>
            <a:ext cx="8025765" cy="553085"/>
          </a:xfrm>
          <a:custGeom>
            <a:rect b="b" l="l" r="r" t="t"/>
            <a:pathLst>
              <a:path extrusionOk="0" h="553085" w="8025765">
                <a:moveTo>
                  <a:pt x="0" y="538521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538521"/>
                </a:lnTo>
                <a:lnTo>
                  <a:pt x="8016579" y="551730"/>
                </a:lnTo>
                <a:lnTo>
                  <a:pt x="8014828" y="552456"/>
                </a:lnTo>
                <a:lnTo>
                  <a:pt x="8013004" y="552818"/>
                </a:lnTo>
                <a:lnTo>
                  <a:pt x="8011109" y="552818"/>
                </a:lnTo>
                <a:lnTo>
                  <a:pt x="14297" y="552818"/>
                </a:lnTo>
                <a:lnTo>
                  <a:pt x="0" y="540417"/>
                </a:lnTo>
                <a:lnTo>
                  <a:pt x="0" y="538521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248608" y="3259988"/>
            <a:ext cx="801624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91440" marR="112395" rtl="0" algn="l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df2 = df1.groupby('Start Station Name')['Trip Duration'].describe().sort_values('c  ount', ascending=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).head(20)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1306500" y="3221577"/>
            <a:ext cx="7738109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00">
            <a:noAutofit/>
          </a:bodyPr>
          <a:lstStyle/>
          <a:p>
            <a:pPr indent="0" lvl="0" marL="12700" marR="5080" rtl="0" algn="l">
              <a:lnSpc>
                <a:spcPct val="97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 showing the mean trip duration for the to 20 locations by  total trips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497823" y="114638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[7]: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243842" y="61953"/>
            <a:ext cx="8025765" cy="372110"/>
          </a:xfrm>
          <a:custGeom>
            <a:rect b="b" l="l" r="r" t="t"/>
            <a:pathLst>
              <a:path extrusionOk="0" h="372109" w="8025765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6"/>
                </a:lnTo>
                <a:lnTo>
                  <a:pt x="1088" y="8824"/>
                </a:lnTo>
                <a:lnTo>
                  <a:pt x="1813" y="7072"/>
                </a:lnTo>
                <a:lnTo>
                  <a:pt x="2846" y="5527"/>
                </a:lnTo>
                <a:lnTo>
                  <a:pt x="4187" y="4186"/>
                </a:lnTo>
                <a:lnTo>
                  <a:pt x="5528" y="2845"/>
                </a:lnTo>
                <a:lnTo>
                  <a:pt x="7074" y="1812"/>
                </a:lnTo>
                <a:lnTo>
                  <a:pt x="8825" y="1087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25406" y="14297"/>
                </a:lnTo>
                <a:lnTo>
                  <a:pt x="8025406" y="357426"/>
                </a:lnTo>
                <a:lnTo>
                  <a:pt x="8025406" y="359321"/>
                </a:lnTo>
                <a:lnTo>
                  <a:pt x="8025042" y="361144"/>
                </a:lnTo>
                <a:lnTo>
                  <a:pt x="8024317" y="362896"/>
                </a:lnTo>
                <a:lnTo>
                  <a:pt x="8023592" y="364647"/>
                </a:lnTo>
                <a:lnTo>
                  <a:pt x="8016579" y="370633"/>
                </a:lnTo>
                <a:lnTo>
                  <a:pt x="8014828" y="371358"/>
                </a:lnTo>
                <a:lnTo>
                  <a:pt x="8013004" y="371722"/>
                </a:lnTo>
                <a:lnTo>
                  <a:pt x="8011109" y="371723"/>
                </a:lnTo>
                <a:lnTo>
                  <a:pt x="14297" y="371723"/>
                </a:lnTo>
                <a:lnTo>
                  <a:pt x="1088" y="362896"/>
                </a:lnTo>
                <a:lnTo>
                  <a:pt x="362" y="361144"/>
                </a:lnTo>
                <a:lnTo>
                  <a:pt x="0" y="359321"/>
                </a:lnTo>
                <a:lnTo>
                  <a:pt x="0" y="357426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248608" y="133702"/>
            <a:ext cx="80162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df2['mean'].plot(kind="bar", figsize=(15, 10), fontsize=12)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97823" y="534019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Out[7]: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354156" y="486362"/>
            <a:ext cx="516509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&lt;matplotlib.axes._subplots.AxesSubplot at 0x107080b00&gt;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9918"/>
            <a:ext cx="9512300" cy="596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497823" y="3240925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[8]: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243842" y="3197772"/>
            <a:ext cx="8025765" cy="553085"/>
          </a:xfrm>
          <a:custGeom>
            <a:rect b="b" l="l" r="r" t="t"/>
            <a:pathLst>
              <a:path extrusionOk="0" h="553085" w="8025765">
                <a:moveTo>
                  <a:pt x="0" y="538521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538521"/>
                </a:lnTo>
                <a:lnTo>
                  <a:pt x="8016579" y="551730"/>
                </a:lnTo>
                <a:lnTo>
                  <a:pt x="8014828" y="552456"/>
                </a:lnTo>
                <a:lnTo>
                  <a:pt x="8013004" y="552818"/>
                </a:lnTo>
                <a:lnTo>
                  <a:pt x="8011109" y="552818"/>
                </a:lnTo>
                <a:lnTo>
                  <a:pt x="14297" y="552818"/>
                </a:lnTo>
                <a:lnTo>
                  <a:pt x="0" y="540417"/>
                </a:lnTo>
                <a:lnTo>
                  <a:pt x="0" y="538521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248608" y="3259988"/>
            <a:ext cx="80162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df1['Start Time'] = pd.to_datetime(df1['Start Time'])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497823" y="3240925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[9]: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43842" y="3197772"/>
            <a:ext cx="8025765" cy="553085"/>
          </a:xfrm>
          <a:custGeom>
            <a:rect b="b" l="l" r="r" t="t"/>
            <a:pathLst>
              <a:path extrusionOk="0" h="553085" w="8025765">
                <a:moveTo>
                  <a:pt x="0" y="538521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538521"/>
                </a:lnTo>
                <a:lnTo>
                  <a:pt x="8016579" y="551730"/>
                </a:lnTo>
                <a:lnTo>
                  <a:pt x="8014828" y="552456"/>
                </a:lnTo>
                <a:lnTo>
                  <a:pt x="8013004" y="552818"/>
                </a:lnTo>
                <a:lnTo>
                  <a:pt x="8011109" y="552818"/>
                </a:lnTo>
                <a:lnTo>
                  <a:pt x="14297" y="552818"/>
                </a:lnTo>
                <a:lnTo>
                  <a:pt x="0" y="540417"/>
                </a:lnTo>
                <a:lnTo>
                  <a:pt x="0" y="538521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248608" y="3259988"/>
            <a:ext cx="801624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df1.index = df1['Start Time']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df1['Start Time']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402658" y="3336239"/>
            <a:ext cx="787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[10]: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243842" y="3283554"/>
            <a:ext cx="8025765" cy="372110"/>
          </a:xfrm>
          <a:custGeom>
            <a:rect b="b" l="l" r="r" t="t"/>
            <a:pathLst>
              <a:path extrusionOk="0" h="372110" w="8025765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357426"/>
                </a:lnTo>
                <a:lnTo>
                  <a:pt x="8011109" y="371723"/>
                </a:lnTo>
                <a:lnTo>
                  <a:pt x="14297" y="371723"/>
                </a:lnTo>
                <a:lnTo>
                  <a:pt x="4187" y="367535"/>
                </a:lnTo>
                <a:lnTo>
                  <a:pt x="2846" y="366194"/>
                </a:lnTo>
                <a:lnTo>
                  <a:pt x="1813" y="364648"/>
                </a:lnTo>
                <a:lnTo>
                  <a:pt x="1088" y="362897"/>
                </a:lnTo>
                <a:lnTo>
                  <a:pt x="362" y="361145"/>
                </a:lnTo>
                <a:lnTo>
                  <a:pt x="0" y="359321"/>
                </a:lnTo>
                <a:lnTo>
                  <a:pt x="0" y="357426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248608" y="3355302"/>
            <a:ext cx="80162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df3 = pd.DataFrame(df1.resample('d').size())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402658" y="114645"/>
            <a:ext cx="787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[11]: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243842" y="61959"/>
            <a:ext cx="8025765" cy="915035"/>
          </a:xfrm>
          <a:custGeom>
            <a:rect b="b" l="l" r="r" t="t"/>
            <a:pathLst>
              <a:path extrusionOk="0" h="915035" w="8025765">
                <a:moveTo>
                  <a:pt x="0" y="900713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6"/>
                </a:lnTo>
                <a:lnTo>
                  <a:pt x="1088" y="8824"/>
                </a:lnTo>
                <a:lnTo>
                  <a:pt x="1813" y="7072"/>
                </a:lnTo>
                <a:lnTo>
                  <a:pt x="2846" y="5527"/>
                </a:lnTo>
                <a:lnTo>
                  <a:pt x="4187" y="4186"/>
                </a:lnTo>
                <a:lnTo>
                  <a:pt x="5528" y="2845"/>
                </a:lnTo>
                <a:lnTo>
                  <a:pt x="7074" y="1812"/>
                </a:lnTo>
                <a:lnTo>
                  <a:pt x="8825" y="1087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25406" y="14297"/>
                </a:lnTo>
                <a:lnTo>
                  <a:pt x="8025406" y="900713"/>
                </a:lnTo>
                <a:lnTo>
                  <a:pt x="8025406" y="902608"/>
                </a:lnTo>
                <a:lnTo>
                  <a:pt x="8025042" y="904431"/>
                </a:lnTo>
                <a:lnTo>
                  <a:pt x="8024317" y="906183"/>
                </a:lnTo>
                <a:lnTo>
                  <a:pt x="8023592" y="907934"/>
                </a:lnTo>
                <a:lnTo>
                  <a:pt x="8016579" y="913920"/>
                </a:lnTo>
                <a:lnTo>
                  <a:pt x="8014828" y="914645"/>
                </a:lnTo>
                <a:lnTo>
                  <a:pt x="8013004" y="915009"/>
                </a:lnTo>
                <a:lnTo>
                  <a:pt x="8011109" y="915010"/>
                </a:lnTo>
                <a:lnTo>
                  <a:pt x="14297" y="915010"/>
                </a:lnTo>
                <a:lnTo>
                  <a:pt x="1088" y="906183"/>
                </a:lnTo>
                <a:lnTo>
                  <a:pt x="362" y="904431"/>
                </a:lnTo>
                <a:lnTo>
                  <a:pt x="0" y="902608"/>
                </a:lnTo>
                <a:lnTo>
                  <a:pt x="0" y="900713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248608" y="133708"/>
            <a:ext cx="8016240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91440" marR="3728720" rtl="0" algn="l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df3 = df3.rename(columns={0: 'Total Trips'})  df3['Day of Week'] = df3.index.dayofweek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df3.replace({'Day of Week':{0: 'Mon', 1: 'Tues', 2: 'Wed', 3: 'Thurs', 4: 'Fri', 5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'Sat', 6: 'Sun'}})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02658" y="1077312"/>
            <a:ext cx="787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Out[11]: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774419" y="6929305"/>
            <a:ext cx="1363345" cy="0"/>
          </a:xfrm>
          <a:custGeom>
            <a:rect b="b" l="l" r="r" t="t"/>
            <a:pathLst>
              <a:path extrusionOk="0" h="120000" w="1363345">
                <a:moveTo>
                  <a:pt x="0" y="0"/>
                </a:moveTo>
                <a:lnTo>
                  <a:pt x="136298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127872" y="6929304"/>
            <a:ext cx="10160" cy="0"/>
          </a:xfrm>
          <a:custGeom>
            <a:rect b="b" l="l" r="r" t="t"/>
            <a:pathLst>
              <a:path extrusionOk="0" h="120000" w="10160">
                <a:moveTo>
                  <a:pt x="0" y="0"/>
                </a:moveTo>
                <a:lnTo>
                  <a:pt x="9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640187" y="6929305"/>
            <a:ext cx="1144270" cy="0"/>
          </a:xfrm>
          <a:custGeom>
            <a:rect b="b" l="l" r="r" t="t"/>
            <a:pathLst>
              <a:path extrusionOk="0" h="120000" w="1144270">
                <a:moveTo>
                  <a:pt x="0" y="0"/>
                </a:moveTo>
                <a:lnTo>
                  <a:pt x="114376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3774419" y="6929304"/>
            <a:ext cx="10160" cy="0"/>
          </a:xfrm>
          <a:custGeom>
            <a:rect b="b" l="l" r="r" t="t"/>
            <a:pathLst>
              <a:path extrusionOk="0" h="120000" w="10160">
                <a:moveTo>
                  <a:pt x="0" y="0"/>
                </a:moveTo>
                <a:lnTo>
                  <a:pt x="9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362984" y="6929305"/>
            <a:ext cx="1287145" cy="0"/>
          </a:xfrm>
          <a:custGeom>
            <a:rect b="b" l="l" r="r" t="t"/>
            <a:pathLst>
              <a:path extrusionOk="0" h="120000" w="1287145">
                <a:moveTo>
                  <a:pt x="0" y="0"/>
                </a:moveTo>
                <a:lnTo>
                  <a:pt x="128673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362984" y="6929304"/>
            <a:ext cx="10160" cy="0"/>
          </a:xfrm>
          <a:custGeom>
            <a:rect b="b" l="l" r="r" t="t"/>
            <a:pathLst>
              <a:path extrusionOk="0" h="120000" w="10159">
                <a:moveTo>
                  <a:pt x="0" y="0"/>
                </a:moveTo>
                <a:lnTo>
                  <a:pt x="9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640187" y="6929304"/>
            <a:ext cx="10160" cy="0"/>
          </a:xfrm>
          <a:custGeom>
            <a:rect b="b" l="l" r="r" t="t"/>
            <a:pathLst>
              <a:path extrusionOk="0" h="120000" w="10160">
                <a:moveTo>
                  <a:pt x="0" y="0"/>
                </a:moveTo>
                <a:lnTo>
                  <a:pt x="9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2"/>
          <p:cNvGraphicFramePr/>
          <p:nvPr/>
        </p:nvGraphicFramePr>
        <p:xfrm>
          <a:off x="1362984" y="1258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{3A22DD9E-997B-4B1F-B741-AAA769AA7F92}</a:tableStyleId>
              </a:tblPr>
              <a:tblGrid>
                <a:gridCol w="1276975"/>
                <a:gridCol w="1134100"/>
                <a:gridCol w="1353175"/>
              </a:tblGrid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55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Trips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55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Day of Week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20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Time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2016-10-01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39811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2016-10-02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41023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2016-10-03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56384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2016-10-04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60379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Tues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2016-10-05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65053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Wed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2016-10-06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67585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Thurs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2016-10-07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65896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2016-10-08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34625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2016-10-09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21689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2016-10-10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52255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2016-10-11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58768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Tues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2016-10-12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57690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Wed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2016-10-13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61217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Thurs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2016-10-14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60566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402658" y="248077"/>
            <a:ext cx="787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[12]: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1243842" y="195392"/>
            <a:ext cx="8025765" cy="372110"/>
          </a:xfrm>
          <a:custGeom>
            <a:rect b="b" l="l" r="r" t="t"/>
            <a:pathLst>
              <a:path extrusionOk="0" h="372109" w="8025765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357426"/>
                </a:lnTo>
                <a:lnTo>
                  <a:pt x="8011109" y="371723"/>
                </a:lnTo>
                <a:lnTo>
                  <a:pt x="14297" y="371723"/>
                </a:lnTo>
                <a:lnTo>
                  <a:pt x="4187" y="367535"/>
                </a:lnTo>
                <a:lnTo>
                  <a:pt x="2846" y="366194"/>
                </a:lnTo>
                <a:lnTo>
                  <a:pt x="1813" y="364648"/>
                </a:lnTo>
                <a:lnTo>
                  <a:pt x="1088" y="362897"/>
                </a:lnTo>
                <a:lnTo>
                  <a:pt x="362" y="361145"/>
                </a:lnTo>
                <a:lnTo>
                  <a:pt x="0" y="359321"/>
                </a:lnTo>
                <a:lnTo>
                  <a:pt x="0" y="357426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248608" y="267140"/>
            <a:ext cx="80162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df3['Total Trips'].plot(figsize=(15, 10), fontsize=12)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02658" y="667458"/>
            <a:ext cx="787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Out[12]: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315327" y="1172357"/>
            <a:ext cx="7472587" cy="5223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354156" y="619801"/>
            <a:ext cx="52603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&lt;matplotlib.axes._subplots.AxesSubplot at 0x1a0e3da588&gt;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497823" y="2516542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[1]:</a:t>
            </a:r>
            <a:endParaRPr b="0" i="0" sz="1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243842" y="2473388"/>
            <a:ext cx="8025765" cy="2002155"/>
          </a:xfrm>
          <a:custGeom>
            <a:rect b="b" l="l" r="r" t="t"/>
            <a:pathLst>
              <a:path extrusionOk="0" h="2002154" w="8025765">
                <a:moveTo>
                  <a:pt x="0" y="1987288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1987288"/>
                </a:lnTo>
                <a:lnTo>
                  <a:pt x="8011109" y="2001585"/>
                </a:lnTo>
                <a:lnTo>
                  <a:pt x="14297" y="2001585"/>
                </a:lnTo>
                <a:lnTo>
                  <a:pt x="1088" y="1992759"/>
                </a:lnTo>
                <a:lnTo>
                  <a:pt x="362" y="1991008"/>
                </a:lnTo>
                <a:lnTo>
                  <a:pt x="0" y="1989184"/>
                </a:lnTo>
                <a:lnTo>
                  <a:pt x="0" y="1987288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1248608" y="2535604"/>
            <a:ext cx="8016240" cy="184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91440" marR="6108065" rtl="0" algn="l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  import numpy as np  import os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glob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4585335" rtl="0" algn="l">
              <a:lnSpc>
                <a:spcPct val="1144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xlrd  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pd.options.display.max_columns = 40 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warnings  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warnings.filterwarnings('ignore') 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sns.set(style="white", color_codes=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794386" y="3231584"/>
            <a:ext cx="6905625" cy="4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Import and Cleanup of Data from Citi Bike</a:t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1306500" y="3630186"/>
            <a:ext cx="68770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&lt;/font&gt;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>
            <a:off x="497823" y="457767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[2]: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1243842" y="405082"/>
            <a:ext cx="8025765" cy="734060"/>
          </a:xfrm>
          <a:custGeom>
            <a:rect b="b" l="l" r="r" t="t"/>
            <a:pathLst>
              <a:path extrusionOk="0" h="734060" w="8025765">
                <a:moveTo>
                  <a:pt x="0" y="719617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719617"/>
                </a:lnTo>
                <a:lnTo>
                  <a:pt x="8016579" y="732826"/>
                </a:lnTo>
                <a:lnTo>
                  <a:pt x="8014828" y="733551"/>
                </a:lnTo>
                <a:lnTo>
                  <a:pt x="8013004" y="733914"/>
                </a:lnTo>
                <a:lnTo>
                  <a:pt x="8011109" y="733914"/>
                </a:lnTo>
                <a:lnTo>
                  <a:pt x="14297" y="733914"/>
                </a:lnTo>
                <a:lnTo>
                  <a:pt x="12401" y="733914"/>
                </a:lnTo>
                <a:lnTo>
                  <a:pt x="10577" y="733551"/>
                </a:lnTo>
                <a:lnTo>
                  <a:pt x="8825" y="732826"/>
                </a:lnTo>
                <a:lnTo>
                  <a:pt x="7074" y="732100"/>
                </a:lnTo>
                <a:lnTo>
                  <a:pt x="1088" y="725088"/>
                </a:lnTo>
                <a:lnTo>
                  <a:pt x="362" y="723337"/>
                </a:lnTo>
                <a:lnTo>
                  <a:pt x="0" y="721513"/>
                </a:lnTo>
                <a:lnTo>
                  <a:pt x="0" y="719617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1248608" y="476830"/>
            <a:ext cx="8016240" cy="578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 = pd.read_csv("https://s3.amazonaws.com/tripdata/201610-citibike-tripdata.zip"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df1.head()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497823" y="1239339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Out[2]: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1286733" y="6681484"/>
            <a:ext cx="3631565" cy="0"/>
          </a:xfrm>
          <a:custGeom>
            <a:rect b="b" l="l" r="r" t="t"/>
            <a:pathLst>
              <a:path extrusionOk="0" h="120000" w="3631565">
                <a:moveTo>
                  <a:pt x="0" y="0"/>
                </a:moveTo>
                <a:lnTo>
                  <a:pt x="3631448" y="0"/>
                </a:lnTo>
              </a:path>
            </a:pathLst>
          </a:custGeom>
          <a:noFill/>
          <a:ln cap="flat" cmpd="sng" w="57175">
            <a:solidFill>
              <a:srgbClr val="71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8840105" y="1704470"/>
            <a:ext cx="150495" cy="1141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984" lvl="0" marL="24130" marR="5080" rtl="0" algn="l">
              <a:lnSpc>
                <a:spcPct val="10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d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8840105" y="3439559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8840105" y="4297381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8840105" y="5155204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" name="Google Shape;70;p10"/>
          <p:cNvGraphicFramePr/>
          <p:nvPr/>
        </p:nvGraphicFramePr>
        <p:xfrm>
          <a:off x="1362984" y="1420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{3A22DD9E-997B-4B1F-B741-AAA769AA7F92}</a:tableStyleId>
              </a:tblPr>
              <a:tblGrid>
                <a:gridCol w="323850"/>
                <a:gridCol w="1010275"/>
                <a:gridCol w="1000750"/>
                <a:gridCol w="1000750"/>
                <a:gridCol w="857875"/>
                <a:gridCol w="1210300"/>
                <a:gridCol w="1172200"/>
                <a:gridCol w="986150"/>
              </a:tblGrid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49580" lvl="0" marL="111760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Trip  Duration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5930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Time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36194" lvl="0" marL="455930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Stop  Time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7485" lvl="0" marL="114935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Station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47370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7484" lvl="0" marL="467359" marR="92075" rtl="0" algn="just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Station  Name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300355" lvl="0" marL="327025" marR="92075" rtl="0" algn="just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Station  Latitude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7484" lvl="0" marL="495934" marR="0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  Stati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50190" marR="3175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Longitu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00:00:07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00:05:35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97790" rtl="0" algn="just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St &amp;  Havemeyer  St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40.712868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-73.9569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00:00:11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00:06:49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85 St &amp; 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40.778012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-73.9540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00:00:14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00:07:25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229870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13 St &amp;  6 Ave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40.736494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-73.9970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00:00:21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00:06:12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257809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End  Ave &amp; W  94 St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40.794165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-73.9741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00:00:21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00:45:15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194310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Ave &amp; W  16 St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40.740983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-74.0017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0"/>
          <p:cNvSpPr txBox="1"/>
          <p:nvPr/>
        </p:nvSpPr>
        <p:spPr>
          <a:xfrm>
            <a:off x="8840105" y="6013027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/>
        </p:nvSpPr>
        <p:spPr>
          <a:xfrm>
            <a:off x="497823" y="3145611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[3]: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243842" y="3102458"/>
            <a:ext cx="8025765" cy="372110"/>
          </a:xfrm>
          <a:custGeom>
            <a:rect b="b" l="l" r="r" t="t"/>
            <a:pathLst>
              <a:path extrusionOk="0" h="372110" w="8025765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357426"/>
                </a:lnTo>
                <a:lnTo>
                  <a:pt x="8011109" y="371723"/>
                </a:lnTo>
                <a:lnTo>
                  <a:pt x="14297" y="371723"/>
                </a:lnTo>
                <a:lnTo>
                  <a:pt x="4187" y="367535"/>
                </a:lnTo>
                <a:lnTo>
                  <a:pt x="2846" y="366194"/>
                </a:lnTo>
                <a:lnTo>
                  <a:pt x="1813" y="364648"/>
                </a:lnTo>
                <a:lnTo>
                  <a:pt x="1088" y="362897"/>
                </a:lnTo>
                <a:lnTo>
                  <a:pt x="362" y="361145"/>
                </a:lnTo>
                <a:lnTo>
                  <a:pt x="0" y="359321"/>
                </a:lnTo>
                <a:lnTo>
                  <a:pt x="0" y="357426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1248608" y="3164674"/>
            <a:ext cx="80162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df1.shape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97823" y="3564992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Out[3]: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1354156" y="3526866"/>
            <a:ext cx="12630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(1573872, 15)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497823" y="543550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[4]: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1243842" y="500396"/>
            <a:ext cx="8025765" cy="372110"/>
          </a:xfrm>
          <a:custGeom>
            <a:rect b="b" l="l" r="r" t="t"/>
            <a:pathLst>
              <a:path extrusionOk="0" h="372109" w="8025765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357426"/>
                </a:lnTo>
                <a:lnTo>
                  <a:pt x="8011109" y="371723"/>
                </a:lnTo>
                <a:lnTo>
                  <a:pt x="14297" y="371723"/>
                </a:lnTo>
                <a:lnTo>
                  <a:pt x="4187" y="367535"/>
                </a:lnTo>
                <a:lnTo>
                  <a:pt x="2846" y="366194"/>
                </a:lnTo>
                <a:lnTo>
                  <a:pt x="1813" y="364648"/>
                </a:lnTo>
                <a:lnTo>
                  <a:pt x="1088" y="362897"/>
                </a:lnTo>
                <a:lnTo>
                  <a:pt x="362" y="361145"/>
                </a:lnTo>
                <a:lnTo>
                  <a:pt x="0" y="359321"/>
                </a:lnTo>
                <a:lnTo>
                  <a:pt x="0" y="357426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1248608" y="562613"/>
            <a:ext cx="801624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df1.sort_values('Start Time').head()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497823" y="962930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Out[4]: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286733" y="6414606"/>
            <a:ext cx="3631565" cy="0"/>
          </a:xfrm>
          <a:custGeom>
            <a:rect b="b" l="l" r="r" t="t"/>
            <a:pathLst>
              <a:path extrusionOk="0" h="120000" w="3631565">
                <a:moveTo>
                  <a:pt x="0" y="0"/>
                </a:moveTo>
                <a:lnTo>
                  <a:pt x="3631448" y="0"/>
                </a:lnTo>
              </a:path>
            </a:pathLst>
          </a:custGeom>
          <a:noFill/>
          <a:ln cap="flat" cmpd="sng" w="57175">
            <a:solidFill>
              <a:srgbClr val="71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8840105" y="1437592"/>
            <a:ext cx="150495" cy="1141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984" lvl="0" marL="24130" marR="5080" rtl="0" algn="l">
              <a:lnSpc>
                <a:spcPct val="10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d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8840105" y="3172681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8840105" y="4030503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8840105" y="4888326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12"/>
          <p:cNvGraphicFramePr/>
          <p:nvPr/>
        </p:nvGraphicFramePr>
        <p:xfrm>
          <a:off x="1362984" y="11532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{3A22DD9E-997B-4B1F-B741-AAA769AA7F92}</a:tableStyleId>
              </a:tblPr>
              <a:tblGrid>
                <a:gridCol w="323850"/>
                <a:gridCol w="1010275"/>
                <a:gridCol w="1000750"/>
                <a:gridCol w="1000750"/>
                <a:gridCol w="857875"/>
                <a:gridCol w="1210300"/>
                <a:gridCol w="1172200"/>
                <a:gridCol w="986150"/>
              </a:tblGrid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49580" lvl="0" marL="111760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Trip  Duration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5930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Time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36194" lvl="0" marL="455930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Stop  Time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7485" lvl="0" marL="114935" marR="92075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Station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47370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7484" lvl="0" marL="467359" marR="92075" rtl="0" algn="just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Station  Name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300355" lvl="0" marL="327025" marR="92075" rtl="0" algn="just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 Station  Latitude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7484" lvl="0" marL="495934" marR="0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  Stati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50190" marR="3175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Longitu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00:00:07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00:05:35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97790" rtl="0" algn="just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St &amp;  Havemeyer  St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40.712868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-73.9569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00:00:11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00:06:49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85 St &amp; 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40.778012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-73.9540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00:00:14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00:07:25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229870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13 St &amp;  6 Ave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40.736494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-73.9970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00:00:21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00:06:12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257809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End  Ave &amp; W  94 St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40.794165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-73.9741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00:00:21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2016-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10-01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00:45:15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3428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7314" marR="194310" rtl="0" algn="l">
                        <a:lnSpc>
                          <a:spcPct val="108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Ave &amp; W  16 St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40.740983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98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-74.0017</a:t>
                      </a:r>
                      <a:endParaRPr sz="1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2"/>
          <p:cNvSpPr txBox="1"/>
          <p:nvPr/>
        </p:nvSpPr>
        <p:spPr>
          <a:xfrm>
            <a:off x="8840105" y="5746148"/>
            <a:ext cx="14097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497823" y="1715907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[5]: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243842" y="1663222"/>
            <a:ext cx="8025765" cy="553085"/>
          </a:xfrm>
          <a:custGeom>
            <a:rect b="b" l="l" r="r" t="t"/>
            <a:pathLst>
              <a:path extrusionOk="0" h="553085" w="8025765">
                <a:moveTo>
                  <a:pt x="0" y="538521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1088" y="8825"/>
                </a:lnTo>
                <a:lnTo>
                  <a:pt x="1813" y="7074"/>
                </a:lnTo>
                <a:lnTo>
                  <a:pt x="2846" y="5528"/>
                </a:lnTo>
                <a:lnTo>
                  <a:pt x="4187" y="4187"/>
                </a:lnTo>
                <a:lnTo>
                  <a:pt x="5528" y="2846"/>
                </a:lnTo>
                <a:lnTo>
                  <a:pt x="7074" y="1813"/>
                </a:lnTo>
                <a:lnTo>
                  <a:pt x="8825" y="1088"/>
                </a:lnTo>
                <a:lnTo>
                  <a:pt x="10577" y="362"/>
                </a:lnTo>
                <a:lnTo>
                  <a:pt x="12401" y="0"/>
                </a:lnTo>
                <a:lnTo>
                  <a:pt x="14297" y="0"/>
                </a:lnTo>
                <a:lnTo>
                  <a:pt x="8011109" y="0"/>
                </a:lnTo>
                <a:lnTo>
                  <a:pt x="8013004" y="0"/>
                </a:lnTo>
                <a:lnTo>
                  <a:pt x="8014828" y="362"/>
                </a:lnTo>
                <a:lnTo>
                  <a:pt x="8016579" y="1088"/>
                </a:lnTo>
                <a:lnTo>
                  <a:pt x="8018331" y="1813"/>
                </a:lnTo>
                <a:lnTo>
                  <a:pt x="8024317" y="8825"/>
                </a:lnTo>
                <a:lnTo>
                  <a:pt x="8025042" y="10577"/>
                </a:lnTo>
                <a:lnTo>
                  <a:pt x="8025406" y="12401"/>
                </a:lnTo>
                <a:lnTo>
                  <a:pt x="8025406" y="14297"/>
                </a:lnTo>
                <a:lnTo>
                  <a:pt x="8025406" y="538521"/>
                </a:lnTo>
                <a:lnTo>
                  <a:pt x="8016579" y="551730"/>
                </a:lnTo>
                <a:lnTo>
                  <a:pt x="8014828" y="552456"/>
                </a:lnTo>
                <a:lnTo>
                  <a:pt x="8013004" y="552818"/>
                </a:lnTo>
                <a:lnTo>
                  <a:pt x="8011109" y="552818"/>
                </a:lnTo>
                <a:lnTo>
                  <a:pt x="14297" y="552818"/>
                </a:lnTo>
                <a:lnTo>
                  <a:pt x="0" y="540417"/>
                </a:lnTo>
                <a:lnTo>
                  <a:pt x="0" y="538521"/>
                </a:lnTo>
                <a:close/>
              </a:path>
            </a:pathLst>
          </a:custGeom>
          <a:noFill/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248608" y="1734970"/>
            <a:ext cx="801624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91440" marR="2301240" rtl="0" algn="l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df1['Trip Duration'] = df1['Trip Duration'].astype('float')  df1.dtypes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497823" y="2316383"/>
            <a:ext cx="6921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Out[5]: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354156" y="2268726"/>
            <a:ext cx="1263015" cy="578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5080" rtl="0" algn="l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Trip Duration  Start Time  Stop Time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354156" y="2812014"/>
            <a:ext cx="501650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5080" rtl="0" algn="just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  Start  Start  Start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925215" y="2812014"/>
            <a:ext cx="692150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5080" rtl="0" algn="just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Station  Station  Station  Station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686627" y="2812014"/>
            <a:ext cx="882015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44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 Latitude  Longitude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354156" y="3536397"/>
            <a:ext cx="1072515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5080" rtl="0" algn="just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Station  End Station  End Station  End Station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2496274" y="3536397"/>
            <a:ext cx="882015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44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 Latitude  Longitude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923921" y="2268726"/>
            <a:ext cx="692150" cy="2751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5080" rtl="0" algn="r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float64  object  object  int64  object  float64  float64  int64  object  float64  float64  int64  object  float64  int64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354156" y="4260781"/>
            <a:ext cx="1263015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290195" rtl="0" algn="l">
              <a:lnSpc>
                <a:spcPct val="11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Bike ID  User Type  Birth Year  Gender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0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dtype: object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383544" y="3345961"/>
            <a:ext cx="5727700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Grouping and Preliminary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306500" y="3374078"/>
            <a:ext cx="7573009" cy="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/>
              <a:t>Group and describe the top 20 Starting Stations by Trip Count</a:t>
            </a:r>
            <a:endParaRPr sz="2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