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46C9581-A5E5-4772-9837-23A95438E957}"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1694613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9581-A5E5-4772-9837-23A95438E957}"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109312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9581-A5E5-4772-9837-23A95438E957}"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108051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C9581-A5E5-4772-9837-23A95438E957}"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292281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46C9581-A5E5-4772-9837-23A95438E957}"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34793415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46C9581-A5E5-4772-9837-23A95438E957}" type="datetimeFigureOut">
              <a:rPr lang="en-IN" smtClean="0"/>
              <a:t>25-08-2020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14679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46C9581-A5E5-4772-9837-23A95438E957}"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F768C-7B7C-4A67-9132-6E79746DF93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226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C9581-A5E5-4772-9837-23A95438E957}" type="datetimeFigureOut">
              <a:rPr lang="en-IN" smtClean="0"/>
              <a:t>25-08-2020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362856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C9581-A5E5-4772-9837-23A95438E957}" type="datetimeFigureOut">
              <a:rPr lang="en-IN" smtClean="0"/>
              <a:t>25-08-2020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199194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46C9581-A5E5-4772-9837-23A95438E957}" type="datetimeFigureOut">
              <a:rPr lang="en-IN" smtClean="0"/>
              <a:t>25-08-2020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337599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46C9581-A5E5-4772-9837-23A95438E957}" type="datetimeFigureOut">
              <a:rPr lang="en-IN" smtClean="0"/>
              <a:t>25-08-2020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109F768C-7B7C-4A67-9132-6E79746DF930}" type="slidenum">
              <a:rPr lang="en-IN" smtClean="0"/>
              <a:t>‹#›</a:t>
            </a:fld>
            <a:endParaRPr lang="en-IN"/>
          </a:p>
        </p:txBody>
      </p:sp>
    </p:spTree>
    <p:extLst>
      <p:ext uri="{BB962C8B-B14F-4D97-AF65-F5344CB8AC3E}">
        <p14:creationId xmlns:p14="http://schemas.microsoft.com/office/powerpoint/2010/main" val="393496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46C9581-A5E5-4772-9837-23A95438E957}" type="datetimeFigureOut">
              <a:rPr lang="en-IN" smtClean="0"/>
              <a:t>25-08-2020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09F768C-7B7C-4A67-9132-6E79746DF930}" type="slidenum">
              <a:rPr lang="en-IN" smtClean="0"/>
              <a:t>‹#›</a:t>
            </a:fld>
            <a:endParaRPr lang="en-IN"/>
          </a:p>
        </p:txBody>
      </p:sp>
    </p:spTree>
    <p:extLst>
      <p:ext uri="{BB962C8B-B14F-4D97-AF65-F5344CB8AC3E}">
        <p14:creationId xmlns:p14="http://schemas.microsoft.com/office/powerpoint/2010/main" val="4561176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DDAC-D039-49B7-9D33-48CA56DC2C92}"/>
              </a:ext>
            </a:extLst>
          </p:cNvPr>
          <p:cNvSpPr>
            <a:spLocks noGrp="1"/>
          </p:cNvSpPr>
          <p:nvPr>
            <p:ph type="ctrTitle"/>
          </p:nvPr>
        </p:nvSpPr>
        <p:spPr/>
        <p:txBody>
          <a:bodyPr/>
          <a:lstStyle/>
          <a:p>
            <a:r>
              <a:rPr lang="en-IN" dirty="0"/>
              <a:t>Customer segmentation</a:t>
            </a:r>
          </a:p>
        </p:txBody>
      </p:sp>
      <p:sp>
        <p:nvSpPr>
          <p:cNvPr id="3" name="Subtitle 2">
            <a:extLst>
              <a:ext uri="{FF2B5EF4-FFF2-40B4-BE49-F238E27FC236}">
                <a16:creationId xmlns:a16="http://schemas.microsoft.com/office/drawing/2014/main" id="{AA25F03F-22F1-4D0B-91F3-A96211241859}"/>
              </a:ext>
            </a:extLst>
          </p:cNvPr>
          <p:cNvSpPr>
            <a:spLocks noGrp="1"/>
          </p:cNvSpPr>
          <p:nvPr>
            <p:ph type="subTitle" idx="1"/>
          </p:nvPr>
        </p:nvSpPr>
        <p:spPr/>
        <p:txBody>
          <a:bodyPr>
            <a:normAutofit lnSpcReduction="10000"/>
          </a:bodyPr>
          <a:lstStyle/>
          <a:p>
            <a:r>
              <a:rPr lang="en-IN" dirty="0"/>
              <a:t>Data Science Internship – Exposys Data Labs</a:t>
            </a:r>
          </a:p>
          <a:p>
            <a:endParaRPr lang="en-IN" dirty="0"/>
          </a:p>
          <a:p>
            <a:r>
              <a:rPr lang="en-IN" dirty="0"/>
              <a:t>- Aarushi Gupta</a:t>
            </a:r>
          </a:p>
        </p:txBody>
      </p:sp>
    </p:spTree>
    <p:extLst>
      <p:ext uri="{BB962C8B-B14F-4D97-AF65-F5344CB8AC3E}">
        <p14:creationId xmlns:p14="http://schemas.microsoft.com/office/powerpoint/2010/main" val="242413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5AE0-D8F0-4B6D-9F55-699FCFE088EF}"/>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E88FCD37-2A0F-44A1-9A8D-C97F68E6471D}"/>
              </a:ext>
            </a:extLst>
          </p:cNvPr>
          <p:cNvSpPr>
            <a:spLocks noGrp="1"/>
          </p:cNvSpPr>
          <p:nvPr>
            <p:ph idx="1"/>
          </p:nvPr>
        </p:nvSpPr>
        <p:spPr/>
        <p:txBody>
          <a:bodyPr/>
          <a:lstStyle/>
          <a:p>
            <a:pPr marL="342900" lvl="0" indent="-342900">
              <a:spcBef>
                <a:spcPts val="900"/>
              </a:spcBef>
              <a:spcAft>
                <a:spcPts val="900"/>
              </a:spcAft>
              <a:buSzPts val="1000"/>
              <a:buFont typeface="Symbol" panose="05050102010706020507" pitchFamily="18" charset="2"/>
              <a:buChar char=""/>
              <a:tabLst>
                <a:tab pos="457200" algn="l"/>
              </a:tabLst>
            </a:pPr>
            <a:r>
              <a:rPr lang="en-IN" sz="1800" dirty="0" err="1">
                <a:effectLst/>
                <a:latin typeface="Cambria" panose="02040503050406030204" pitchFamily="18" charset="0"/>
                <a:ea typeface="Cambria" panose="02040503050406030204" pitchFamily="18" charset="0"/>
                <a:cs typeface="Times New Roman" panose="02020603050405020304" pitchFamily="18" charset="0"/>
              </a:rPr>
              <a:t>kmeans</a:t>
            </a:r>
            <a:r>
              <a:rPr lang="en-IN" sz="1800" dirty="0">
                <a:effectLst/>
                <a:latin typeface="Cambria" panose="02040503050406030204" pitchFamily="18" charset="0"/>
                <a:ea typeface="Cambria" panose="02040503050406030204" pitchFamily="18" charset="0"/>
                <a:cs typeface="Times New Roman" panose="02020603050405020304" pitchFamily="18" charset="0"/>
              </a:rPr>
              <a:t> algorithm is very popular and used in a variety of applications such as market segmentation, document clustering, image segmentation and image compression, etc. The goal usually when we undergo a cluster analysis is either:</a:t>
            </a:r>
          </a:p>
          <a:p>
            <a:pPr marL="342900" lvl="0" indent="-342900">
              <a:spcBef>
                <a:spcPts val="900"/>
              </a:spcBef>
              <a:spcAft>
                <a:spcPts val="900"/>
              </a:spcAft>
              <a:buSzPts val="1000"/>
              <a:buFont typeface="Symbol" panose="05050102010706020507" pitchFamily="18" charset="2"/>
              <a:buChar char=""/>
              <a:tabLst>
                <a:tab pos="457200" algn="l"/>
              </a:tabLst>
            </a:pPr>
            <a:r>
              <a:rPr lang="en-IN" sz="1800" dirty="0">
                <a:effectLst/>
                <a:latin typeface="Cambria" panose="02040503050406030204" pitchFamily="18" charset="0"/>
                <a:ea typeface="Cambria" panose="02040503050406030204" pitchFamily="18" charset="0"/>
                <a:cs typeface="Times New Roman" panose="02020603050405020304" pitchFamily="18" charset="0"/>
              </a:rPr>
              <a:t>Get a meaningful intuition of the structure of the data we’re dealing with.</a:t>
            </a:r>
          </a:p>
          <a:p>
            <a:pPr marL="342900" lvl="0" indent="-342900">
              <a:spcBef>
                <a:spcPts val="900"/>
              </a:spcBef>
              <a:spcAft>
                <a:spcPts val="900"/>
              </a:spcAft>
              <a:buSzPts val="1000"/>
              <a:buFont typeface="Symbol" panose="05050102010706020507" pitchFamily="18" charset="2"/>
              <a:buChar char=""/>
              <a:tabLst>
                <a:tab pos="457200" algn="l"/>
              </a:tabLst>
            </a:pPr>
            <a:r>
              <a:rPr lang="en-IN" sz="1800" dirty="0">
                <a:effectLst/>
                <a:latin typeface="Cambria" panose="02040503050406030204" pitchFamily="18" charset="0"/>
                <a:ea typeface="Cambria" panose="02040503050406030204" pitchFamily="18" charset="0"/>
                <a:cs typeface="Times New Roman" panose="02020603050405020304" pitchFamily="18" charset="0"/>
              </a:rPr>
              <a:t>Cluster-then-predict where different models will be built for different subgroups if we believe there is a wide variation in the behaviours of different subgroups. An example of that is clustering patients into different subgroups and build a model for each subgroup to predict the probability of the risk of having heart attack.</a:t>
            </a:r>
          </a:p>
          <a:p>
            <a:pPr marL="0" indent="0">
              <a:buNone/>
            </a:pPr>
            <a:endParaRPr lang="en-IN" dirty="0"/>
          </a:p>
        </p:txBody>
      </p:sp>
      <p:sp>
        <p:nvSpPr>
          <p:cNvPr id="4" name="Text Placeholder 3">
            <a:extLst>
              <a:ext uri="{FF2B5EF4-FFF2-40B4-BE49-F238E27FC236}">
                <a16:creationId xmlns:a16="http://schemas.microsoft.com/office/drawing/2014/main" id="{15D099D6-8C17-4E44-A9F9-09143779B8EE}"/>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29419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7794-645F-4E2C-BA9B-E25631DD9326}"/>
              </a:ext>
            </a:extLst>
          </p:cNvPr>
          <p:cNvSpPr>
            <a:spLocks noGrp="1"/>
          </p:cNvSpPr>
          <p:nvPr>
            <p:ph type="title"/>
          </p:nvPr>
        </p:nvSpPr>
        <p:spPr/>
        <p:txBody>
          <a:bodyPr/>
          <a:lstStyle/>
          <a:p>
            <a:r>
              <a:rPr lang="en-IN" dirty="0"/>
              <a:t>Data visualization</a:t>
            </a:r>
          </a:p>
        </p:txBody>
      </p:sp>
      <p:sp>
        <p:nvSpPr>
          <p:cNvPr id="3" name="Text Placeholder 2">
            <a:extLst>
              <a:ext uri="{FF2B5EF4-FFF2-40B4-BE49-F238E27FC236}">
                <a16:creationId xmlns:a16="http://schemas.microsoft.com/office/drawing/2014/main" id="{A4644C15-A19A-4D88-9378-B7BB7EF86D34}"/>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56652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B4F68595-EF9F-4A31-9BE7-70FB1C62045F}"/>
              </a:ext>
            </a:extLst>
          </p:cNvPr>
          <p:cNvPicPr/>
          <p:nvPr/>
        </p:nvPicPr>
        <p:blipFill>
          <a:blip r:embed="rId2"/>
          <a:stretch>
            <a:fillRect/>
          </a:stretch>
        </p:blipFill>
        <p:spPr bwMode="auto">
          <a:xfrm>
            <a:off x="833437" y="1695450"/>
            <a:ext cx="4619625" cy="3695700"/>
          </a:xfrm>
          <a:prstGeom prst="rect">
            <a:avLst/>
          </a:prstGeom>
          <a:noFill/>
          <a:ln w="9525">
            <a:noFill/>
            <a:headEnd/>
            <a:tailEnd/>
          </a:ln>
        </p:spPr>
      </p:pic>
      <p:pic>
        <p:nvPicPr>
          <p:cNvPr id="3" name="Picture">
            <a:extLst>
              <a:ext uri="{FF2B5EF4-FFF2-40B4-BE49-F238E27FC236}">
                <a16:creationId xmlns:a16="http://schemas.microsoft.com/office/drawing/2014/main" id="{E6F4974F-EA98-45D8-8770-E90E85423FF4}"/>
              </a:ext>
            </a:extLst>
          </p:cNvPr>
          <p:cNvPicPr/>
          <p:nvPr/>
        </p:nvPicPr>
        <p:blipFill>
          <a:blip r:embed="rId3"/>
          <a:stretch>
            <a:fillRect/>
          </a:stretch>
        </p:blipFill>
        <p:spPr bwMode="auto">
          <a:xfrm>
            <a:off x="6248400" y="1695450"/>
            <a:ext cx="4619625" cy="3695700"/>
          </a:xfrm>
          <a:prstGeom prst="rect">
            <a:avLst/>
          </a:prstGeom>
          <a:noFill/>
          <a:ln w="9525">
            <a:noFill/>
            <a:headEnd/>
            <a:tailEnd/>
          </a:ln>
        </p:spPr>
      </p:pic>
    </p:spTree>
    <p:extLst>
      <p:ext uri="{BB962C8B-B14F-4D97-AF65-F5344CB8AC3E}">
        <p14:creationId xmlns:p14="http://schemas.microsoft.com/office/powerpoint/2010/main" val="181620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EC6A8B7E-695A-4CD0-B779-ACA19499343A}"/>
              </a:ext>
            </a:extLst>
          </p:cNvPr>
          <p:cNvPicPr/>
          <p:nvPr/>
        </p:nvPicPr>
        <p:blipFill>
          <a:blip r:embed="rId2"/>
          <a:stretch>
            <a:fillRect/>
          </a:stretch>
        </p:blipFill>
        <p:spPr bwMode="auto">
          <a:xfrm>
            <a:off x="6624470" y="3297225"/>
            <a:ext cx="4392000" cy="3456000"/>
          </a:xfrm>
          <a:prstGeom prst="rect">
            <a:avLst/>
          </a:prstGeom>
          <a:noFill/>
          <a:ln w="9525">
            <a:noFill/>
            <a:headEnd/>
            <a:tailEnd/>
          </a:ln>
        </p:spPr>
      </p:pic>
      <p:pic>
        <p:nvPicPr>
          <p:cNvPr id="3" name="Picture">
            <a:extLst>
              <a:ext uri="{FF2B5EF4-FFF2-40B4-BE49-F238E27FC236}">
                <a16:creationId xmlns:a16="http://schemas.microsoft.com/office/drawing/2014/main" id="{3FE8CEBF-10FD-4084-B97A-3B55A75C50CB}"/>
              </a:ext>
            </a:extLst>
          </p:cNvPr>
          <p:cNvPicPr/>
          <p:nvPr/>
        </p:nvPicPr>
        <p:blipFill>
          <a:blip r:embed="rId3"/>
          <a:stretch>
            <a:fillRect/>
          </a:stretch>
        </p:blipFill>
        <p:spPr bwMode="auto">
          <a:xfrm>
            <a:off x="6786565" y="104775"/>
            <a:ext cx="4067810" cy="3095625"/>
          </a:xfrm>
          <a:prstGeom prst="rect">
            <a:avLst/>
          </a:prstGeom>
          <a:noFill/>
          <a:ln w="9525">
            <a:noFill/>
            <a:headEnd/>
            <a:tailEnd/>
          </a:ln>
        </p:spPr>
      </p:pic>
      <p:pic>
        <p:nvPicPr>
          <p:cNvPr id="4" name="Picture">
            <a:extLst>
              <a:ext uri="{FF2B5EF4-FFF2-40B4-BE49-F238E27FC236}">
                <a16:creationId xmlns:a16="http://schemas.microsoft.com/office/drawing/2014/main" id="{E4BC29C8-8D5F-44D2-818F-5534774B3606}"/>
              </a:ext>
            </a:extLst>
          </p:cNvPr>
          <p:cNvPicPr/>
          <p:nvPr/>
        </p:nvPicPr>
        <p:blipFill>
          <a:blip r:embed="rId4"/>
          <a:stretch>
            <a:fillRect/>
          </a:stretch>
        </p:blipFill>
        <p:spPr bwMode="auto">
          <a:xfrm>
            <a:off x="1337625" y="1508442"/>
            <a:ext cx="4283710" cy="3383915"/>
          </a:xfrm>
          <a:prstGeom prst="rect">
            <a:avLst/>
          </a:prstGeom>
          <a:noFill/>
          <a:ln w="9525">
            <a:noFill/>
            <a:headEnd/>
            <a:tailEnd/>
          </a:ln>
        </p:spPr>
      </p:pic>
    </p:spTree>
    <p:extLst>
      <p:ext uri="{BB962C8B-B14F-4D97-AF65-F5344CB8AC3E}">
        <p14:creationId xmlns:p14="http://schemas.microsoft.com/office/powerpoint/2010/main" val="374299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0665-142B-4442-982A-49593D6B8DF5}"/>
              </a:ext>
            </a:extLst>
          </p:cNvPr>
          <p:cNvSpPr>
            <a:spLocks noGrp="1"/>
          </p:cNvSpPr>
          <p:nvPr>
            <p:ph type="title"/>
          </p:nvPr>
        </p:nvSpPr>
        <p:spPr/>
        <p:txBody>
          <a:bodyPr/>
          <a:lstStyle/>
          <a:p>
            <a:r>
              <a:rPr lang="en-US" dirty="0"/>
              <a:t>Determining optimal number of clusters</a:t>
            </a:r>
            <a:endParaRPr lang="en-IN" dirty="0"/>
          </a:p>
        </p:txBody>
      </p:sp>
      <p:sp>
        <p:nvSpPr>
          <p:cNvPr id="3" name="Text Placeholder 2">
            <a:extLst>
              <a:ext uri="{FF2B5EF4-FFF2-40B4-BE49-F238E27FC236}">
                <a16:creationId xmlns:a16="http://schemas.microsoft.com/office/drawing/2014/main" id="{D589BD13-9DA8-4159-89BD-4878FE16E3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9292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FF6F56-9A2A-4AA7-929E-18A625715457}"/>
              </a:ext>
            </a:extLst>
          </p:cNvPr>
          <p:cNvSpPr>
            <a:spLocks noGrp="1"/>
          </p:cNvSpPr>
          <p:nvPr>
            <p:ph type="title"/>
          </p:nvPr>
        </p:nvSpPr>
        <p:spPr/>
        <p:txBody>
          <a:bodyPr/>
          <a:lstStyle/>
          <a:p>
            <a:r>
              <a:rPr lang="en-US" sz="1800" b="1" dirty="0">
                <a:effectLst/>
                <a:latin typeface="Cambria" panose="02040503050406030204" pitchFamily="18" charset="0"/>
                <a:ea typeface="Cambria" panose="02040503050406030204" pitchFamily="18" charset="0"/>
                <a:cs typeface="Times New Roman" panose="02020603050405020304" pitchFamily="18" charset="0"/>
              </a:rPr>
              <a:t>The “Elbow” Method</a:t>
            </a:r>
            <a:endParaRPr lang="en-IN" dirty="0"/>
          </a:p>
        </p:txBody>
      </p:sp>
      <p:sp>
        <p:nvSpPr>
          <p:cNvPr id="6" name="Content Placeholder 5">
            <a:extLst>
              <a:ext uri="{FF2B5EF4-FFF2-40B4-BE49-F238E27FC236}">
                <a16:creationId xmlns:a16="http://schemas.microsoft.com/office/drawing/2014/main" id="{20AEB286-D5DD-4910-B4D2-18465E675AC0}"/>
              </a:ext>
            </a:extLst>
          </p:cNvPr>
          <p:cNvSpPr>
            <a:spLocks noGrp="1"/>
          </p:cNvSpPr>
          <p:nvPr>
            <p:ph sz="half" idx="1"/>
          </p:nvPr>
        </p:nvSpPr>
        <p:spPr/>
        <p:txBody>
          <a:bodyPr>
            <a:normAutofit fontScale="92500" lnSpcReduction="20000"/>
          </a:bodyPr>
          <a:lstStyle/>
          <a:p>
            <a:endParaRPr lang="en-IN"/>
          </a:p>
        </p:txBody>
      </p:sp>
      <p:sp>
        <p:nvSpPr>
          <p:cNvPr id="7" name="Content Placeholder 6">
            <a:extLst>
              <a:ext uri="{FF2B5EF4-FFF2-40B4-BE49-F238E27FC236}">
                <a16:creationId xmlns:a16="http://schemas.microsoft.com/office/drawing/2014/main" id="{BF5F6EEA-8881-4F75-8BF0-926B62AA1494}"/>
              </a:ext>
            </a:extLst>
          </p:cNvPr>
          <p:cNvSpPr>
            <a:spLocks noGrp="1"/>
          </p:cNvSpPr>
          <p:nvPr>
            <p:ph sz="half" idx="2"/>
          </p:nvPr>
        </p:nvSpPr>
        <p:spPr>
          <a:xfrm>
            <a:off x="6338315" y="2505075"/>
            <a:ext cx="4619625" cy="3695699"/>
          </a:xfrm>
        </p:spPr>
        <p:txBody>
          <a:bodyPr>
            <a:normAutofit fontScale="92500" lnSpcReduction="20000"/>
          </a:bodyPr>
          <a:lstStyle/>
          <a:p>
            <a:pPr marL="0" indent="0">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Probably the most well-known method, the elbow method, in which the sum of squares at each number of clusters is calculated and graphed, and the user looks for a change of slope from steep to shallow (an elbow) to determine the optimal number of clusters. This method is inexact, but still potentially helpful.</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Elbow Curve method is helpful because it shows how increasing the number of the clusters contribute separating the clusters in a meaningful way, not in a marginal way. The bend indicates that additional clusters beyond the fifth have little value.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spcBef>
                <a:spcPts val="900"/>
              </a:spcBef>
              <a:spcAft>
                <a:spcPts val="9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Elbow method is fairly clear, if not a naïve solution based on intra-cluster variance.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pic>
        <p:nvPicPr>
          <p:cNvPr id="8" name="Picture">
            <a:extLst>
              <a:ext uri="{FF2B5EF4-FFF2-40B4-BE49-F238E27FC236}">
                <a16:creationId xmlns:a16="http://schemas.microsoft.com/office/drawing/2014/main" id="{C4253CB3-CDF3-4D1B-8AA1-4CF1592BC1E3}"/>
              </a:ext>
            </a:extLst>
          </p:cNvPr>
          <p:cNvPicPr/>
          <p:nvPr/>
        </p:nvPicPr>
        <p:blipFill>
          <a:blip r:embed="rId2"/>
          <a:stretch>
            <a:fillRect/>
          </a:stretch>
        </p:blipFill>
        <p:spPr bwMode="auto">
          <a:xfrm>
            <a:off x="1407984" y="2505075"/>
            <a:ext cx="4619625" cy="3695700"/>
          </a:xfrm>
          <a:prstGeom prst="rect">
            <a:avLst/>
          </a:prstGeom>
          <a:noFill/>
          <a:ln w="9525">
            <a:solidFill>
              <a:schemeClr val="tx1"/>
            </a:solidFill>
            <a:headEnd/>
            <a:tailEnd/>
          </a:ln>
        </p:spPr>
      </p:pic>
    </p:spTree>
    <p:extLst>
      <p:ext uri="{BB962C8B-B14F-4D97-AF65-F5344CB8AC3E}">
        <p14:creationId xmlns:p14="http://schemas.microsoft.com/office/powerpoint/2010/main" val="321431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3F03-D162-493A-9DE7-A99CE044DED2}"/>
              </a:ext>
            </a:extLst>
          </p:cNvPr>
          <p:cNvSpPr>
            <a:spLocks noGrp="1"/>
          </p:cNvSpPr>
          <p:nvPr>
            <p:ph type="title"/>
          </p:nvPr>
        </p:nvSpPr>
        <p:spPr/>
        <p:txBody>
          <a:bodyPr/>
          <a:lstStyle/>
          <a:p>
            <a:r>
              <a:rPr lang="en-IN" sz="1800" b="1" dirty="0">
                <a:effectLst/>
                <a:latin typeface="Cambria" panose="02040503050406030204" pitchFamily="18" charset="0"/>
                <a:ea typeface="Cambria" panose="02040503050406030204" pitchFamily="18" charset="0"/>
                <a:cs typeface="Times New Roman" panose="02020603050405020304" pitchFamily="18" charset="0"/>
              </a:rPr>
              <a:t>The Gap Statistic</a:t>
            </a:r>
            <a:endParaRPr lang="en-IN" dirty="0"/>
          </a:p>
        </p:txBody>
      </p:sp>
      <p:sp>
        <p:nvSpPr>
          <p:cNvPr id="3" name="Content Placeholder 2">
            <a:extLst>
              <a:ext uri="{FF2B5EF4-FFF2-40B4-BE49-F238E27FC236}">
                <a16:creationId xmlns:a16="http://schemas.microsoft.com/office/drawing/2014/main" id="{F11D68DA-6486-49D3-ABF8-85152B0FE655}"/>
              </a:ext>
            </a:extLst>
          </p:cNvPr>
          <p:cNvSpPr>
            <a:spLocks noGrp="1"/>
          </p:cNvSpPr>
          <p:nvPr>
            <p:ph sz="half" idx="1"/>
          </p:nvPr>
        </p:nvSpPr>
        <p:spPr/>
        <p:txBody>
          <a:bodyPr>
            <a:normAutofit fontScale="92500" lnSpcReduction="10000"/>
          </a:bodyPr>
          <a:lstStyle/>
          <a:p>
            <a:endParaRPr lang="en-IN"/>
          </a:p>
        </p:txBody>
      </p:sp>
      <p:sp>
        <p:nvSpPr>
          <p:cNvPr id="4" name="Content Placeholder 3">
            <a:extLst>
              <a:ext uri="{FF2B5EF4-FFF2-40B4-BE49-F238E27FC236}">
                <a16:creationId xmlns:a16="http://schemas.microsoft.com/office/drawing/2014/main" id="{E03548EB-08BA-42A6-87E0-864818D5E2AE}"/>
              </a:ext>
            </a:extLst>
          </p:cNvPr>
          <p:cNvSpPr>
            <a:spLocks noGrp="1"/>
          </p:cNvSpPr>
          <p:nvPr>
            <p:ph sz="half" idx="2"/>
          </p:nvPr>
        </p:nvSpPr>
        <p:spPr>
          <a:xfrm>
            <a:off x="6338315" y="2428875"/>
            <a:ext cx="4619625" cy="3695700"/>
          </a:xfrm>
        </p:spPr>
        <p:txBody>
          <a:bodyPr>
            <a:normAutofit fontScale="92500" lnSpcReduction="10000"/>
          </a:bodyPr>
          <a:lstStyle/>
          <a:p>
            <a:pPr marL="0" indent="0">
              <a:buNone/>
            </a:pPr>
            <a:r>
              <a:rPr lang="en-US" sz="18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The gap statistic compares </a:t>
            </a:r>
            <a:r>
              <a:rPr lang="en-US" sz="1800" dirty="0">
                <a:effectLst/>
                <a:latin typeface="Cambria" panose="02040503050406030204" pitchFamily="18" charset="0"/>
                <a:ea typeface="Cambria" panose="02040503050406030204" pitchFamily="18" charset="0"/>
                <a:cs typeface="Times New Roman" panose="02020603050405020304" pitchFamily="18" charset="0"/>
              </a:rPr>
              <a:t>the total within intra-cluster variation for different values of k with their expected values under null reference distribution of the data. The estimate of the optimal clusters will be value that maximize the gap statistic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i.e.</a:t>
            </a:r>
            <a:r>
              <a:rPr lang="en-US" sz="1800" dirty="0">
                <a:effectLst/>
                <a:latin typeface="Cambria" panose="02040503050406030204" pitchFamily="18" charset="0"/>
                <a:ea typeface="Cambria" panose="02040503050406030204" pitchFamily="18" charset="0"/>
                <a:cs typeface="Times New Roman" panose="02020603050405020304" pitchFamily="18" charset="0"/>
              </a:rPr>
              <a:t>, that yields the largest gap statistic). This means that the clustering structure is far away from the random uniform distribution of points.</a:t>
            </a:r>
          </a:p>
          <a:p>
            <a:pPr marL="0" indent="0">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gap stats plot shows the statistics by number of clusters (k) with standard errors drawn with vertical segments and the optimal value of k marked with a vertical dashed blue line.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pic>
        <p:nvPicPr>
          <p:cNvPr id="5" name="Picture">
            <a:extLst>
              <a:ext uri="{FF2B5EF4-FFF2-40B4-BE49-F238E27FC236}">
                <a16:creationId xmlns:a16="http://schemas.microsoft.com/office/drawing/2014/main" id="{7378FE26-C200-4772-9898-7A8E85C0A251}"/>
              </a:ext>
            </a:extLst>
          </p:cNvPr>
          <p:cNvPicPr/>
          <p:nvPr/>
        </p:nvPicPr>
        <p:blipFill>
          <a:blip r:embed="rId2"/>
          <a:stretch>
            <a:fillRect/>
          </a:stretch>
        </p:blipFill>
        <p:spPr bwMode="auto">
          <a:xfrm>
            <a:off x="1234058" y="2428875"/>
            <a:ext cx="4619625" cy="3695700"/>
          </a:xfrm>
          <a:prstGeom prst="rect">
            <a:avLst/>
          </a:prstGeom>
          <a:noFill/>
          <a:ln w="9525">
            <a:solidFill>
              <a:schemeClr val="tx1"/>
            </a:solidFill>
            <a:headEnd/>
            <a:tailEnd/>
          </a:ln>
        </p:spPr>
      </p:pic>
    </p:spTree>
    <p:extLst>
      <p:ext uri="{BB962C8B-B14F-4D97-AF65-F5344CB8AC3E}">
        <p14:creationId xmlns:p14="http://schemas.microsoft.com/office/powerpoint/2010/main" val="277267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8157-E878-4F56-B2F2-5B8E3D9DB8B5}"/>
              </a:ext>
            </a:extLst>
          </p:cNvPr>
          <p:cNvSpPr>
            <a:spLocks noGrp="1"/>
          </p:cNvSpPr>
          <p:nvPr>
            <p:ph type="title"/>
          </p:nvPr>
        </p:nvSpPr>
        <p:spPr/>
        <p:txBody>
          <a:bodyPr/>
          <a:lstStyle/>
          <a:p>
            <a:r>
              <a:rPr lang="en-IN" sz="1800" b="1" dirty="0">
                <a:effectLst/>
                <a:latin typeface="Cambria" panose="02040503050406030204" pitchFamily="18" charset="0"/>
                <a:ea typeface="Cambria" panose="02040503050406030204" pitchFamily="18" charset="0"/>
                <a:cs typeface="Times New Roman" panose="02020603050405020304" pitchFamily="18" charset="0"/>
              </a:rPr>
              <a:t>The Silhouette Method</a:t>
            </a:r>
            <a:endParaRPr lang="en-IN" dirty="0"/>
          </a:p>
        </p:txBody>
      </p:sp>
      <p:sp>
        <p:nvSpPr>
          <p:cNvPr id="3" name="Content Placeholder 2">
            <a:extLst>
              <a:ext uri="{FF2B5EF4-FFF2-40B4-BE49-F238E27FC236}">
                <a16:creationId xmlns:a16="http://schemas.microsoft.com/office/drawing/2014/main" id="{CB7CB19B-8D01-4121-AB79-F272AF28A670}"/>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B3CA6E53-CC6C-47D3-BAB3-1C3E9B4E1FFB}"/>
              </a:ext>
            </a:extLst>
          </p:cNvPr>
          <p:cNvSpPr>
            <a:spLocks noGrp="1"/>
          </p:cNvSpPr>
          <p:nvPr>
            <p:ph sz="half" idx="2"/>
          </p:nvPr>
        </p:nvSpPr>
        <p:spPr/>
        <p:txBody>
          <a:bodyPr/>
          <a:lstStyle/>
          <a:p>
            <a:pPr marL="0" indent="0">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Another visualization that can help determine the optimal number of clusters is called the a silhouette method. Average silhouette method computes the average silhouette of observations for different values of k. The optimal number of clusters k is the one that maximize the average silhouette over a range of possible values for k.</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pic>
        <p:nvPicPr>
          <p:cNvPr id="5" name="Picture">
            <a:extLst>
              <a:ext uri="{FF2B5EF4-FFF2-40B4-BE49-F238E27FC236}">
                <a16:creationId xmlns:a16="http://schemas.microsoft.com/office/drawing/2014/main" id="{E84677E1-AAA2-4278-AC15-91249A939213}"/>
              </a:ext>
            </a:extLst>
          </p:cNvPr>
          <p:cNvPicPr/>
          <p:nvPr/>
        </p:nvPicPr>
        <p:blipFill>
          <a:blip r:embed="rId2"/>
          <a:stretch>
            <a:fillRect/>
          </a:stretch>
        </p:blipFill>
        <p:spPr bwMode="auto">
          <a:xfrm>
            <a:off x="1407984" y="2341185"/>
            <a:ext cx="4619625" cy="3695700"/>
          </a:xfrm>
          <a:prstGeom prst="rect">
            <a:avLst/>
          </a:prstGeom>
          <a:noFill/>
          <a:ln w="9525">
            <a:solidFill>
              <a:schemeClr val="tx1"/>
            </a:solidFill>
            <a:headEnd/>
            <a:tailEnd/>
          </a:ln>
        </p:spPr>
      </p:pic>
    </p:spTree>
    <p:extLst>
      <p:ext uri="{BB962C8B-B14F-4D97-AF65-F5344CB8AC3E}">
        <p14:creationId xmlns:p14="http://schemas.microsoft.com/office/powerpoint/2010/main" val="400198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0149-7FBC-4258-9855-D9B2C4214511}"/>
              </a:ext>
            </a:extLst>
          </p:cNvPr>
          <p:cNvSpPr>
            <a:spLocks noGrp="1"/>
          </p:cNvSpPr>
          <p:nvPr>
            <p:ph type="title"/>
          </p:nvPr>
        </p:nvSpPr>
        <p:spPr/>
        <p:txBody>
          <a:bodyPr/>
          <a:lstStyle/>
          <a:p>
            <a:r>
              <a:rPr lang="en-US" dirty="0"/>
              <a:t>Visualizing the Identified Clusters</a:t>
            </a:r>
            <a:endParaRPr lang="en-IN" dirty="0"/>
          </a:p>
        </p:txBody>
      </p:sp>
      <p:sp>
        <p:nvSpPr>
          <p:cNvPr id="3" name="Text Placeholder 2">
            <a:extLst>
              <a:ext uri="{FF2B5EF4-FFF2-40B4-BE49-F238E27FC236}">
                <a16:creationId xmlns:a16="http://schemas.microsoft.com/office/drawing/2014/main" id="{652BDD68-7DEF-4F3A-9E4A-D9620AF7321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5383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F0721A9D-AFB9-42A5-83A5-9A039475559F}"/>
              </a:ext>
            </a:extLst>
          </p:cNvPr>
          <p:cNvPicPr/>
          <p:nvPr/>
        </p:nvPicPr>
        <p:blipFill>
          <a:blip r:embed="rId2"/>
          <a:stretch>
            <a:fillRect/>
          </a:stretch>
        </p:blipFill>
        <p:spPr bwMode="auto">
          <a:xfrm>
            <a:off x="385762" y="1581150"/>
            <a:ext cx="4619625" cy="3695700"/>
          </a:xfrm>
          <a:prstGeom prst="rect">
            <a:avLst/>
          </a:prstGeom>
          <a:noFill/>
          <a:ln w="9525">
            <a:noFill/>
            <a:headEnd/>
            <a:tailEnd/>
          </a:ln>
        </p:spPr>
      </p:pic>
      <p:pic>
        <p:nvPicPr>
          <p:cNvPr id="5" name="Picture 4">
            <a:extLst>
              <a:ext uri="{FF2B5EF4-FFF2-40B4-BE49-F238E27FC236}">
                <a16:creationId xmlns:a16="http://schemas.microsoft.com/office/drawing/2014/main" id="{8868898D-9553-456B-8D69-547F48060E11}"/>
              </a:ext>
            </a:extLst>
          </p:cNvPr>
          <p:cNvPicPr>
            <a:picLocks noChangeAspect="1"/>
          </p:cNvPicPr>
          <p:nvPr/>
        </p:nvPicPr>
        <p:blipFill>
          <a:blip r:embed="rId3"/>
          <a:stretch>
            <a:fillRect/>
          </a:stretch>
        </p:blipFill>
        <p:spPr>
          <a:xfrm>
            <a:off x="5492590" y="2089081"/>
            <a:ext cx="6216970" cy="2679838"/>
          </a:xfrm>
          <a:prstGeom prst="rect">
            <a:avLst/>
          </a:prstGeom>
        </p:spPr>
      </p:pic>
    </p:spTree>
    <p:extLst>
      <p:ext uri="{BB962C8B-B14F-4D97-AF65-F5344CB8AC3E}">
        <p14:creationId xmlns:p14="http://schemas.microsoft.com/office/powerpoint/2010/main" val="259666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8156-CDD2-4B7D-9D44-B55A18ED7B58}"/>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540C449E-3188-4A4C-85C7-4565F8423A75}"/>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16536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D74-DEE9-429C-8DD7-06899484D299}"/>
              </a:ext>
            </a:extLst>
          </p:cNvPr>
          <p:cNvSpPr>
            <a:spLocks noGrp="1"/>
          </p:cNvSpPr>
          <p:nvPr>
            <p:ph type="title"/>
          </p:nvPr>
        </p:nvSpPr>
        <p:spPr/>
        <p:txBody>
          <a:bodyPr/>
          <a:lstStyle/>
          <a:p>
            <a:r>
              <a:rPr lang="en-US" sz="1800" b="1" dirty="0">
                <a:effectLst/>
                <a:latin typeface="Cambria" panose="02040503050406030204" pitchFamily="18" charset="0"/>
                <a:ea typeface="Cambria" panose="02040503050406030204" pitchFamily="18" charset="0"/>
                <a:cs typeface="Times New Roman" panose="02020603050405020304" pitchFamily="18" charset="0"/>
              </a:rPr>
              <a:t>What is Customer Segmentation?</a:t>
            </a:r>
            <a:endParaRPr lang="en-IN" dirty="0"/>
          </a:p>
        </p:txBody>
      </p:sp>
      <p:sp>
        <p:nvSpPr>
          <p:cNvPr id="3" name="Content Placeholder 2">
            <a:extLst>
              <a:ext uri="{FF2B5EF4-FFF2-40B4-BE49-F238E27FC236}">
                <a16:creationId xmlns:a16="http://schemas.microsoft.com/office/drawing/2014/main" id="{51B26E45-9C6C-4775-8B8B-0C65B386A6B9}"/>
              </a:ext>
            </a:extLst>
          </p:cNvPr>
          <p:cNvSpPr>
            <a:spLocks noGrp="1"/>
          </p:cNvSpPr>
          <p:nvPr>
            <p:ph idx="1"/>
          </p:nvPr>
        </p:nvSpPr>
        <p:spPr/>
        <p:txBody>
          <a:bodyPr>
            <a:normAutofit fontScale="77500" lnSpcReduction="20000"/>
          </a:bodyPr>
          <a:lstStyle/>
          <a:p>
            <a:pPr marL="0" indent="0">
              <a:buNone/>
            </a:pPr>
            <a:r>
              <a:rPr lang="en-US" dirty="0"/>
              <a:t>Customer segmentation is the process of dividing customers into groups based on common characteristics so companies can market to each group effectively and appropriately.</a:t>
            </a:r>
          </a:p>
          <a:p>
            <a:pPr marL="0" indent="0">
              <a:buNone/>
            </a:pPr>
            <a:r>
              <a:rPr lang="en-US" dirty="0"/>
              <a:t>In business-to-business marketing, a company might segment customers according to a wide range of factors, including:</a:t>
            </a:r>
          </a:p>
          <a:p>
            <a:pPr marL="0" indent="0">
              <a:buNone/>
            </a:pPr>
            <a:r>
              <a:rPr lang="en-US" dirty="0"/>
              <a:t>• Industry</a:t>
            </a:r>
          </a:p>
          <a:p>
            <a:pPr marL="0" indent="0">
              <a:buNone/>
            </a:pPr>
            <a:r>
              <a:rPr lang="en-US" dirty="0"/>
              <a:t>• Number of employees</a:t>
            </a:r>
          </a:p>
          <a:p>
            <a:pPr marL="0" indent="0">
              <a:buNone/>
            </a:pPr>
            <a:r>
              <a:rPr lang="en-US" dirty="0"/>
              <a:t>• Products previously purchased from the company</a:t>
            </a:r>
          </a:p>
          <a:p>
            <a:pPr marL="0" indent="0">
              <a:buNone/>
            </a:pPr>
            <a:r>
              <a:rPr lang="en-US" dirty="0"/>
              <a:t>• Location</a:t>
            </a:r>
          </a:p>
          <a:p>
            <a:pPr marL="0" indent="0">
              <a:buNone/>
            </a:pPr>
            <a:r>
              <a:rPr lang="en-US" dirty="0"/>
              <a:t>In business-to-consumer marketing, companies often segment customers according to demographics that include:</a:t>
            </a:r>
          </a:p>
          <a:p>
            <a:pPr marL="0" indent="0">
              <a:buNone/>
            </a:pPr>
            <a:r>
              <a:rPr lang="en-US" dirty="0"/>
              <a:t>• Age</a:t>
            </a:r>
          </a:p>
          <a:p>
            <a:pPr marL="0" indent="0">
              <a:buNone/>
            </a:pPr>
            <a:r>
              <a:rPr lang="en-US" dirty="0"/>
              <a:t>• Gender</a:t>
            </a:r>
          </a:p>
          <a:p>
            <a:pPr marL="0" indent="0">
              <a:buNone/>
            </a:pPr>
            <a:r>
              <a:rPr lang="en-US" dirty="0"/>
              <a:t>• Marital status</a:t>
            </a:r>
          </a:p>
          <a:p>
            <a:pPr marL="0" indent="0">
              <a:buNone/>
            </a:pPr>
            <a:r>
              <a:rPr lang="en-US" dirty="0"/>
              <a:t>• Location (urban, suburban, rural)</a:t>
            </a:r>
          </a:p>
          <a:p>
            <a:pPr marL="0" indent="0">
              <a:buNone/>
            </a:pPr>
            <a:r>
              <a:rPr lang="en-US" dirty="0"/>
              <a:t>• Life stage (single, married, divorced, empty-nester, retired, etc.)</a:t>
            </a:r>
          </a:p>
          <a:p>
            <a:endParaRPr lang="en-IN" dirty="0"/>
          </a:p>
        </p:txBody>
      </p:sp>
      <p:sp>
        <p:nvSpPr>
          <p:cNvPr id="4" name="Text Placeholder 3">
            <a:extLst>
              <a:ext uri="{FF2B5EF4-FFF2-40B4-BE49-F238E27FC236}">
                <a16:creationId xmlns:a16="http://schemas.microsoft.com/office/drawing/2014/main" id="{423EEEA7-8743-46CF-9F0F-EB82E98E4857}"/>
              </a:ext>
            </a:extLst>
          </p:cNvPr>
          <p:cNvSpPr>
            <a:spLocks noGrp="1"/>
          </p:cNvSpPr>
          <p:nvPr>
            <p:ph type="body" sz="half" idx="2"/>
          </p:nvPr>
        </p:nvSpPr>
        <p:spPr/>
        <p:txBody>
          <a:bodyPr/>
          <a:lstStyle/>
          <a:p>
            <a:r>
              <a:rPr lang="en-IN" dirty="0"/>
              <a:t> </a:t>
            </a:r>
          </a:p>
        </p:txBody>
      </p:sp>
    </p:spTree>
    <p:extLst>
      <p:ext uri="{BB962C8B-B14F-4D97-AF65-F5344CB8AC3E}">
        <p14:creationId xmlns:p14="http://schemas.microsoft.com/office/powerpoint/2010/main" val="388191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A55D-DC23-4F76-B2AF-0B7A6D9DB158}"/>
              </a:ext>
            </a:extLst>
          </p:cNvPr>
          <p:cNvSpPr>
            <a:spLocks noGrp="1"/>
          </p:cNvSpPr>
          <p:nvPr>
            <p:ph type="title"/>
          </p:nvPr>
        </p:nvSpPr>
        <p:spPr/>
        <p:txBody>
          <a:bodyPr/>
          <a:lstStyle/>
          <a:p>
            <a:r>
              <a:rPr lang="en-US" sz="1800" b="1" dirty="0">
                <a:effectLst/>
                <a:latin typeface="Cambria" panose="02040503050406030204" pitchFamily="18" charset="0"/>
                <a:ea typeface="Cambria" panose="02040503050406030204" pitchFamily="18" charset="0"/>
                <a:cs typeface="Times New Roman" panose="02020603050405020304" pitchFamily="18" charset="0"/>
              </a:rPr>
              <a:t>Why Segment Customers?</a:t>
            </a:r>
            <a:endParaRPr lang="en-IN" dirty="0"/>
          </a:p>
        </p:txBody>
      </p:sp>
      <p:sp>
        <p:nvSpPr>
          <p:cNvPr id="3" name="Content Placeholder 2">
            <a:extLst>
              <a:ext uri="{FF2B5EF4-FFF2-40B4-BE49-F238E27FC236}">
                <a16:creationId xmlns:a16="http://schemas.microsoft.com/office/drawing/2014/main" id="{F2B4FC5A-DCE7-4810-92E7-1184998A762B}"/>
              </a:ext>
            </a:extLst>
          </p:cNvPr>
          <p:cNvSpPr>
            <a:spLocks noGrp="1"/>
          </p:cNvSpPr>
          <p:nvPr>
            <p:ph idx="1"/>
          </p:nvPr>
        </p:nvSpPr>
        <p:spPr/>
        <p:txBody>
          <a:bodyPr>
            <a:normAutofit fontScale="85000" lnSpcReduction="20000"/>
          </a:bodyPr>
          <a:lstStyle/>
          <a:p>
            <a:pPr marL="0" indent="0">
              <a:buNone/>
            </a:pPr>
            <a:r>
              <a:rPr lang="en-US" dirty="0"/>
              <a:t>Segmentation allows marketers to better tailor their marketing efforts to various audience subsets. Those efforts can relate to both communications and product development. Specifically, segmentation helps a company:</a:t>
            </a:r>
          </a:p>
          <a:p>
            <a:pPr marL="0" indent="0">
              <a:buNone/>
            </a:pPr>
            <a:r>
              <a:rPr lang="en-US" dirty="0"/>
              <a:t>• Create and communicate targeted marketing messages that will resonate with specific groups of customers, but not with others (who will receive messages tailored to their needs and interests, instead).</a:t>
            </a:r>
          </a:p>
          <a:p>
            <a:pPr marL="0" indent="0">
              <a:buNone/>
            </a:pPr>
            <a:r>
              <a:rPr lang="en-US" dirty="0"/>
              <a:t>• Select the best communication channel for the segment, which might be email, social media posts, radio advertising, or another approach, depending on the segment. </a:t>
            </a:r>
          </a:p>
          <a:p>
            <a:pPr marL="0" indent="0">
              <a:buNone/>
            </a:pPr>
            <a:r>
              <a:rPr lang="en-US" dirty="0"/>
              <a:t>• Identify ways to improve products or new product or service opportunities.</a:t>
            </a:r>
          </a:p>
          <a:p>
            <a:pPr marL="0" indent="0">
              <a:buNone/>
            </a:pPr>
            <a:r>
              <a:rPr lang="en-US" dirty="0"/>
              <a:t>• Establish better customer relationships.</a:t>
            </a:r>
          </a:p>
          <a:p>
            <a:pPr marL="0" indent="0">
              <a:buNone/>
            </a:pPr>
            <a:r>
              <a:rPr lang="en-US" dirty="0"/>
              <a:t>• Test pricing options.</a:t>
            </a:r>
          </a:p>
          <a:p>
            <a:pPr marL="0" indent="0">
              <a:buNone/>
            </a:pPr>
            <a:r>
              <a:rPr lang="en-US" dirty="0"/>
              <a:t>• Focus on the most profitable customers.</a:t>
            </a:r>
          </a:p>
          <a:p>
            <a:pPr marL="0" indent="0">
              <a:buNone/>
            </a:pPr>
            <a:r>
              <a:rPr lang="en-US" dirty="0"/>
              <a:t>• Improve customer service.</a:t>
            </a:r>
          </a:p>
          <a:p>
            <a:pPr marL="0" indent="0">
              <a:buNone/>
            </a:pPr>
            <a:r>
              <a:rPr lang="en-US" dirty="0"/>
              <a:t>• Upsell and cross-sell other products and services.</a:t>
            </a:r>
          </a:p>
          <a:p>
            <a:pPr marL="0" indent="0">
              <a:buNone/>
            </a:pPr>
            <a:endParaRPr lang="en-IN" dirty="0"/>
          </a:p>
        </p:txBody>
      </p:sp>
      <p:sp>
        <p:nvSpPr>
          <p:cNvPr id="4" name="Text Placeholder 3">
            <a:extLst>
              <a:ext uri="{FF2B5EF4-FFF2-40B4-BE49-F238E27FC236}">
                <a16:creationId xmlns:a16="http://schemas.microsoft.com/office/drawing/2014/main" id="{F447EB44-0F74-4318-A163-4A1C3239C9A7}"/>
              </a:ext>
            </a:extLst>
          </p:cNvPr>
          <p:cNvSpPr>
            <a:spLocks noGrp="1"/>
          </p:cNvSpPr>
          <p:nvPr>
            <p:ph type="body" sz="half" idx="2"/>
          </p:nvPr>
        </p:nvSpPr>
        <p:spPr/>
        <p:txBody>
          <a:bodyPr/>
          <a:lstStyle/>
          <a:p>
            <a:r>
              <a:rPr lang="en-IN" dirty="0"/>
              <a:t> </a:t>
            </a:r>
          </a:p>
        </p:txBody>
      </p:sp>
    </p:spTree>
    <p:extLst>
      <p:ext uri="{BB962C8B-B14F-4D97-AF65-F5344CB8AC3E}">
        <p14:creationId xmlns:p14="http://schemas.microsoft.com/office/powerpoint/2010/main" val="335966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223F-11DB-4BB6-A545-0965566B8BCA}"/>
              </a:ext>
            </a:extLst>
          </p:cNvPr>
          <p:cNvSpPr>
            <a:spLocks noGrp="1"/>
          </p:cNvSpPr>
          <p:nvPr>
            <p:ph type="title"/>
          </p:nvPr>
        </p:nvSpPr>
        <p:spPr/>
        <p:txBody>
          <a:bodyPr/>
          <a:lstStyle/>
          <a:p>
            <a:r>
              <a:rPr lang="en-US" sz="1800" b="1" dirty="0">
                <a:effectLst/>
                <a:latin typeface="Cambria" panose="02040503050406030204" pitchFamily="18" charset="0"/>
                <a:ea typeface="Cambria" panose="02040503050406030204" pitchFamily="18" charset="0"/>
                <a:cs typeface="Times New Roman" panose="02020603050405020304" pitchFamily="18" charset="0"/>
              </a:rPr>
              <a:t>How to Segment Customers</a:t>
            </a:r>
            <a:endParaRPr lang="en-IN" dirty="0"/>
          </a:p>
        </p:txBody>
      </p:sp>
      <p:sp>
        <p:nvSpPr>
          <p:cNvPr id="3" name="Content Placeholder 2">
            <a:extLst>
              <a:ext uri="{FF2B5EF4-FFF2-40B4-BE49-F238E27FC236}">
                <a16:creationId xmlns:a16="http://schemas.microsoft.com/office/drawing/2014/main" id="{1FE7F947-A464-44E6-94A8-435543E0C991}"/>
              </a:ext>
            </a:extLst>
          </p:cNvPr>
          <p:cNvSpPr>
            <a:spLocks noGrp="1"/>
          </p:cNvSpPr>
          <p:nvPr>
            <p:ph idx="1"/>
          </p:nvPr>
        </p:nvSpPr>
        <p:spPr/>
        <p:txBody>
          <a:bodyPr>
            <a:normAutofit fontScale="85000" lnSpcReduction="10000"/>
          </a:bodyPr>
          <a:lstStyle/>
          <a:p>
            <a:pPr marL="0" indent="0">
              <a:buNone/>
            </a:pPr>
            <a:r>
              <a:rPr lang="en-US" dirty="0"/>
              <a:t>Customer segmentation requires a company to gather specific information – data – about customers and analyze it to identify patterns that can be used to create segments.</a:t>
            </a:r>
          </a:p>
          <a:p>
            <a:pPr marL="0" indent="0">
              <a:buNone/>
            </a:pPr>
            <a:r>
              <a:rPr lang="en-US" dirty="0"/>
              <a:t>Some of that can be gathered from purchasing information – job title, geography, products purchased, for example. Some of it might be gleaned from how the customer entered your system. An online marketer working from an opt-in email list might segment marketing messages according to the opt-in offer that attracted the customer, for example. Other information, however, including consumer demographics such as age and marital status, will need to be acquired in other ways.</a:t>
            </a:r>
          </a:p>
          <a:p>
            <a:pPr marL="0" indent="0">
              <a:buNone/>
            </a:pPr>
            <a:r>
              <a:rPr lang="en-US" dirty="0"/>
              <a:t>Typical information-gathering methods include:</a:t>
            </a:r>
          </a:p>
          <a:p>
            <a:pPr marL="0" indent="0">
              <a:buNone/>
            </a:pPr>
            <a:r>
              <a:rPr lang="en-US" dirty="0"/>
              <a:t>• Face-to-face or telephone interviews</a:t>
            </a:r>
          </a:p>
          <a:p>
            <a:pPr marL="0" indent="0">
              <a:buNone/>
            </a:pPr>
            <a:r>
              <a:rPr lang="en-US" dirty="0"/>
              <a:t>• Surveys</a:t>
            </a:r>
          </a:p>
          <a:p>
            <a:pPr marL="0" indent="0">
              <a:buNone/>
            </a:pPr>
            <a:r>
              <a:rPr lang="en-US" dirty="0"/>
              <a:t>• General research using published information about market categories</a:t>
            </a:r>
          </a:p>
          <a:p>
            <a:pPr marL="0" indent="0">
              <a:buNone/>
            </a:pPr>
            <a:r>
              <a:rPr lang="en-US" dirty="0"/>
              <a:t>• Focus groups</a:t>
            </a:r>
          </a:p>
          <a:p>
            <a:pPr marL="0" indent="0">
              <a:buNone/>
            </a:pPr>
            <a:endParaRPr lang="en-IN" dirty="0"/>
          </a:p>
        </p:txBody>
      </p:sp>
      <p:sp>
        <p:nvSpPr>
          <p:cNvPr id="4" name="Text Placeholder 3">
            <a:extLst>
              <a:ext uri="{FF2B5EF4-FFF2-40B4-BE49-F238E27FC236}">
                <a16:creationId xmlns:a16="http://schemas.microsoft.com/office/drawing/2014/main" id="{615F56E0-BF23-446D-8691-26770E6E47CB}"/>
              </a:ext>
            </a:extLst>
          </p:cNvPr>
          <p:cNvSpPr>
            <a:spLocks noGrp="1"/>
          </p:cNvSpPr>
          <p:nvPr>
            <p:ph type="body" sz="half" idx="2"/>
          </p:nvPr>
        </p:nvSpPr>
        <p:spPr/>
        <p:txBody>
          <a:bodyPr/>
          <a:lstStyle/>
          <a:p>
            <a:r>
              <a:rPr lang="en-IN" dirty="0"/>
              <a:t> </a:t>
            </a:r>
          </a:p>
        </p:txBody>
      </p:sp>
    </p:spTree>
    <p:extLst>
      <p:ext uri="{BB962C8B-B14F-4D97-AF65-F5344CB8AC3E}">
        <p14:creationId xmlns:p14="http://schemas.microsoft.com/office/powerpoint/2010/main" val="20739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200-2E17-4224-967B-D53D8100A00C}"/>
              </a:ext>
            </a:extLst>
          </p:cNvPr>
          <p:cNvSpPr>
            <a:spLocks noGrp="1"/>
          </p:cNvSpPr>
          <p:nvPr>
            <p:ph type="title"/>
          </p:nvPr>
        </p:nvSpPr>
        <p:spPr/>
        <p:txBody>
          <a:bodyPr/>
          <a:lstStyle/>
          <a:p>
            <a:r>
              <a:rPr lang="en-US" sz="1800" b="1" dirty="0">
                <a:effectLst/>
                <a:latin typeface="Cambria" panose="02040503050406030204" pitchFamily="18" charset="0"/>
                <a:ea typeface="Cambria" panose="02040503050406030204" pitchFamily="18" charset="0"/>
                <a:cs typeface="Times New Roman" panose="02020603050405020304" pitchFamily="18" charset="0"/>
              </a:rPr>
              <a:t>Using Customer Segments</a:t>
            </a:r>
            <a:endParaRPr lang="en-IN" dirty="0"/>
          </a:p>
        </p:txBody>
      </p:sp>
      <p:sp>
        <p:nvSpPr>
          <p:cNvPr id="3" name="Content Placeholder 2">
            <a:extLst>
              <a:ext uri="{FF2B5EF4-FFF2-40B4-BE49-F238E27FC236}">
                <a16:creationId xmlns:a16="http://schemas.microsoft.com/office/drawing/2014/main" id="{C6BD7F37-B5C9-4B36-B853-74B90B4852BF}"/>
              </a:ext>
            </a:extLst>
          </p:cNvPr>
          <p:cNvSpPr>
            <a:spLocks noGrp="1"/>
          </p:cNvSpPr>
          <p:nvPr>
            <p:ph idx="1"/>
          </p:nvPr>
        </p:nvSpPr>
        <p:spPr>
          <a:xfrm>
            <a:off x="6571488" y="760997"/>
            <a:ext cx="4815840" cy="5248656"/>
          </a:xfrm>
        </p:spPr>
        <p:txBody>
          <a:bodyPr>
            <a:normAutofit lnSpcReduction="10000"/>
          </a:bodyPr>
          <a:lstStyle/>
          <a:p>
            <a:pPr marL="0" indent="0">
              <a:spcAft>
                <a:spcPts val="1000"/>
              </a:spcAft>
              <a:buNone/>
            </a:pPr>
            <a:r>
              <a:rPr lang="en-US" sz="1700" dirty="0"/>
              <a:t>Common characteristics in customer segments can guide how a company markets to individual segments and what products or services it promotes to them. A small business selling hand-made guitars, for example, might decide to promote lower-priced products to younger guitarists and higher-priced premium guitars to older musicians based on segment knowledge that tells them that younger musicians have less disposable income than their older counterparts. Similarly, a meals-by-mail service might emphasize convenience to millennial customers and “tastes-like-mother-used-to-make” benefits to baby boomers.</a:t>
            </a:r>
            <a:endParaRPr lang="en-IN" sz="1700" dirty="0"/>
          </a:p>
          <a:p>
            <a:pPr marL="0" indent="0">
              <a:spcAft>
                <a:spcPts val="1000"/>
              </a:spcAft>
              <a:buNone/>
            </a:pPr>
            <a:r>
              <a:rPr lang="en-US" sz="1700" dirty="0"/>
              <a:t>Customer segmentation can be practiced by all businesses regardless of size or industry and whether they sell online or in person. It begins with gathering and analyzing data and ends with acting on the information gathered in a way that is appropriate and effective.  </a:t>
            </a:r>
            <a:endParaRPr lang="en-IN" sz="1700" dirty="0"/>
          </a:p>
          <a:p>
            <a:pPr marL="0" indent="0">
              <a:buNone/>
            </a:pPr>
            <a:endParaRPr lang="en-IN" dirty="0"/>
          </a:p>
        </p:txBody>
      </p:sp>
      <p:sp>
        <p:nvSpPr>
          <p:cNvPr id="4" name="Text Placeholder 3">
            <a:extLst>
              <a:ext uri="{FF2B5EF4-FFF2-40B4-BE49-F238E27FC236}">
                <a16:creationId xmlns:a16="http://schemas.microsoft.com/office/drawing/2014/main" id="{EA413AAE-48E4-4BCB-AE9E-8EF134299A08}"/>
              </a:ext>
            </a:extLst>
          </p:cNvPr>
          <p:cNvSpPr>
            <a:spLocks noGrp="1"/>
          </p:cNvSpPr>
          <p:nvPr>
            <p:ph type="body" sz="half" idx="2"/>
          </p:nvPr>
        </p:nvSpPr>
        <p:spPr/>
        <p:txBody>
          <a:bodyPr/>
          <a:lstStyle/>
          <a:p>
            <a:r>
              <a:rPr lang="en-IN" dirty="0"/>
              <a:t> </a:t>
            </a:r>
          </a:p>
        </p:txBody>
      </p:sp>
    </p:spTree>
    <p:extLst>
      <p:ext uri="{BB962C8B-B14F-4D97-AF65-F5344CB8AC3E}">
        <p14:creationId xmlns:p14="http://schemas.microsoft.com/office/powerpoint/2010/main" val="16038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5BCB-404E-4A7D-89D9-750E6FF5379A}"/>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1B3B7A59-FA74-4F2C-9D1C-B64D4D37B77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9510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E59A-2EA3-4D67-8735-83AF8A885BC0}"/>
              </a:ext>
            </a:extLst>
          </p:cNvPr>
          <p:cNvSpPr>
            <a:spLocks noGrp="1"/>
          </p:cNvSpPr>
          <p:nvPr>
            <p:ph type="title"/>
          </p:nvPr>
        </p:nvSpPr>
        <p:spPr/>
        <p:txBody>
          <a:bodyPr/>
          <a:lstStyle/>
          <a:p>
            <a:r>
              <a:rPr lang="en-IN" sz="1800" b="1" dirty="0">
                <a:effectLst/>
                <a:latin typeface="Cambria" panose="02040503050406030204" pitchFamily="18" charset="0"/>
                <a:ea typeface="Cambria" panose="02040503050406030204" pitchFamily="18" charset="0"/>
                <a:cs typeface="Times New Roman" panose="02020603050405020304" pitchFamily="18" charset="0"/>
              </a:rPr>
              <a:t>Clustering</a:t>
            </a:r>
            <a:endParaRPr lang="en-IN" dirty="0"/>
          </a:p>
        </p:txBody>
      </p:sp>
      <p:sp>
        <p:nvSpPr>
          <p:cNvPr id="3" name="Content Placeholder 2">
            <a:extLst>
              <a:ext uri="{FF2B5EF4-FFF2-40B4-BE49-F238E27FC236}">
                <a16:creationId xmlns:a16="http://schemas.microsoft.com/office/drawing/2014/main" id="{F10672F0-951A-4EE0-B6D4-E30AB148B526}"/>
              </a:ext>
            </a:extLst>
          </p:cNvPr>
          <p:cNvSpPr>
            <a:spLocks noGrp="1"/>
          </p:cNvSpPr>
          <p:nvPr>
            <p:ph idx="1"/>
          </p:nvPr>
        </p:nvSpPr>
        <p:spPr>
          <a:xfrm>
            <a:off x="6362700" y="285750"/>
            <a:ext cx="5334000" cy="6191250"/>
          </a:xfrm>
        </p:spPr>
        <p:txBody>
          <a:bodyPr>
            <a:normAutofit fontScale="40000" lnSpcReduction="20000"/>
          </a:bodyPr>
          <a:lstStyle/>
          <a:p>
            <a:pPr marL="0" indent="0">
              <a:buNone/>
            </a:pPr>
            <a:r>
              <a:rPr lang="en-US" sz="4000" dirty="0"/>
              <a:t>Clustering is one of the most common exploratory data analysis technique used to get an intuition about the structure of the data. It can be defined as the task of identifying subgroups in the data such that data points in the same subgroup (cluster) are very similar while data points in different clusters are very different. In other words, we try to find homogeneous subgroups within the data such that data points in each cluster are as similar as possible according to a similarity measure such as Euclidean-based distance or correlation-based distance. The decision of which similarity measure to use is application-specific.</a:t>
            </a:r>
          </a:p>
          <a:p>
            <a:pPr marL="0" indent="0">
              <a:buNone/>
            </a:pPr>
            <a:r>
              <a:rPr lang="en-US" sz="4000" dirty="0"/>
              <a:t>Clustering analysis can be done on the basis of features where we try to find subgroups of samples based on features or on the basis of samples where we try to find subgroups of features based on samples. We’ll cover here clustering based on features. Clustering is used in market segmentation; where we try to find customers that are similar to each other whether in terms of behaviors or attributes, image segmentation/compression; where we try to group similar regions together, document clustering based on topics, etc.</a:t>
            </a:r>
          </a:p>
          <a:p>
            <a:pPr marL="0" indent="0">
              <a:buNone/>
            </a:pPr>
            <a:r>
              <a:rPr lang="en-US" sz="4000" dirty="0"/>
              <a:t>Unlike supervised learning, clustering is considered an unsupervised learning method since we don’t have the ground truth to compare the output of the clustering algorithm to the true labels to evaluate its performance. We only want to try to investigate the structure of the data by grouping the data points into distinct subgroups.</a:t>
            </a:r>
          </a:p>
          <a:p>
            <a:pPr marL="0" indent="0">
              <a:buNone/>
            </a:pPr>
            <a:r>
              <a:rPr lang="en-US" sz="4000" dirty="0"/>
              <a:t>In this post, we will cover only Kmeans which is considered as one of the most used clustering algorithms due to its simplicity.</a:t>
            </a:r>
          </a:p>
          <a:p>
            <a:pPr marL="0" indent="0">
              <a:buNone/>
            </a:pPr>
            <a:endParaRPr lang="en-IN" dirty="0"/>
          </a:p>
        </p:txBody>
      </p:sp>
      <p:sp>
        <p:nvSpPr>
          <p:cNvPr id="4" name="Text Placeholder 3">
            <a:extLst>
              <a:ext uri="{FF2B5EF4-FFF2-40B4-BE49-F238E27FC236}">
                <a16:creationId xmlns:a16="http://schemas.microsoft.com/office/drawing/2014/main" id="{BDA33488-66F0-4B7B-BDC0-1D5C55AD0515}"/>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07290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FC37-9A40-4B05-B1E8-D13DBD1345B2}"/>
              </a:ext>
            </a:extLst>
          </p:cNvPr>
          <p:cNvSpPr>
            <a:spLocks noGrp="1"/>
          </p:cNvSpPr>
          <p:nvPr>
            <p:ph type="title"/>
          </p:nvPr>
        </p:nvSpPr>
        <p:spPr/>
        <p:txBody>
          <a:bodyPr/>
          <a:lstStyle/>
          <a:p>
            <a:r>
              <a:rPr lang="en-IN" sz="1800" b="1" dirty="0" err="1">
                <a:effectLst/>
                <a:latin typeface="Cambria" panose="02040503050406030204" pitchFamily="18" charset="0"/>
                <a:ea typeface="Cambria" panose="02040503050406030204" pitchFamily="18" charset="0"/>
                <a:cs typeface="Times New Roman" panose="02020603050405020304" pitchFamily="18" charset="0"/>
              </a:rPr>
              <a:t>Kmeans</a:t>
            </a:r>
            <a:r>
              <a:rPr lang="en-IN" sz="1800" b="1" dirty="0">
                <a:effectLst/>
                <a:latin typeface="Cambria" panose="02040503050406030204" pitchFamily="18" charset="0"/>
                <a:ea typeface="Cambria" panose="02040503050406030204" pitchFamily="18" charset="0"/>
                <a:cs typeface="Times New Roman" panose="02020603050405020304" pitchFamily="18" charset="0"/>
              </a:rPr>
              <a:t> Algorithm</a:t>
            </a:r>
            <a:endParaRPr lang="en-IN" dirty="0"/>
          </a:p>
        </p:txBody>
      </p:sp>
      <p:sp>
        <p:nvSpPr>
          <p:cNvPr id="3" name="Content Placeholder 2">
            <a:extLst>
              <a:ext uri="{FF2B5EF4-FFF2-40B4-BE49-F238E27FC236}">
                <a16:creationId xmlns:a16="http://schemas.microsoft.com/office/drawing/2014/main" id="{8A44BC3D-E2B7-494E-836B-A507C5713B99}"/>
              </a:ext>
            </a:extLst>
          </p:cNvPr>
          <p:cNvSpPr>
            <a:spLocks noGrp="1"/>
          </p:cNvSpPr>
          <p:nvPr>
            <p:ph idx="1"/>
          </p:nvPr>
        </p:nvSpPr>
        <p:spPr>
          <a:xfrm>
            <a:off x="6736080" y="352425"/>
            <a:ext cx="4815840" cy="6248399"/>
          </a:xfrm>
        </p:spPr>
        <p:txBody>
          <a:bodyPr>
            <a:normAutofit fontScale="77500" lnSpcReduction="20000"/>
          </a:bodyPr>
          <a:lstStyle/>
          <a:p>
            <a:pPr marL="0" indent="0">
              <a:buNone/>
            </a:pPr>
            <a:r>
              <a:rPr lang="en-US" dirty="0"/>
              <a:t>Kmeans algorithm is an iterative algorithm that tries to partition the dataset into </a:t>
            </a:r>
            <a:r>
              <a:rPr lang="en-US" dirty="0" err="1"/>
              <a:t>Kpre</a:t>
            </a:r>
            <a:r>
              <a:rPr lang="en-US" dirty="0"/>
              <a:t>-defined distinct non-overlapping subgroups (clusters) where each data point belongs to only one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a:p>
            <a:pPr marL="0" indent="0">
              <a:buNone/>
            </a:pPr>
            <a:endParaRPr lang="en-US" dirty="0"/>
          </a:p>
          <a:p>
            <a:pPr marL="0" indent="0">
              <a:buNone/>
            </a:pPr>
            <a:r>
              <a:rPr lang="en-US" dirty="0"/>
              <a:t>The way </a:t>
            </a:r>
            <a:r>
              <a:rPr lang="en-US" dirty="0" err="1"/>
              <a:t>kmeans</a:t>
            </a:r>
            <a:r>
              <a:rPr lang="en-US" dirty="0"/>
              <a:t> algorithm works is as follows:</a:t>
            </a:r>
          </a:p>
          <a:p>
            <a:pPr marL="0" indent="0">
              <a:buNone/>
            </a:pPr>
            <a:r>
              <a:rPr lang="en-US" dirty="0"/>
              <a:t>1. Specify number of clusters K.</a:t>
            </a:r>
          </a:p>
          <a:p>
            <a:pPr marL="0" indent="0">
              <a:buNone/>
            </a:pPr>
            <a:r>
              <a:rPr lang="en-US" dirty="0"/>
              <a:t>2. Initialize centroids by first shuffling the dataset and then randomly selecting K data points for the centroids without replacement.</a:t>
            </a:r>
          </a:p>
          <a:p>
            <a:pPr marL="0" indent="0">
              <a:buNone/>
            </a:pPr>
            <a:r>
              <a:rPr lang="en-US" dirty="0"/>
              <a:t>3. Keep iterating until there is no change to the centroids. i.e. assignment of data points to clusters isn’t changing.</a:t>
            </a:r>
          </a:p>
          <a:p>
            <a:pPr marL="0" indent="0">
              <a:buNone/>
            </a:pPr>
            <a:r>
              <a:rPr lang="en-US" dirty="0"/>
              <a:t>• Compute the sum of the squared distance between data points and all centroids.</a:t>
            </a:r>
          </a:p>
          <a:p>
            <a:pPr marL="0" indent="0">
              <a:buNone/>
            </a:pPr>
            <a:r>
              <a:rPr lang="en-US" dirty="0"/>
              <a:t>• Assign each data point to the closest cluster (centroid).</a:t>
            </a:r>
          </a:p>
          <a:p>
            <a:pPr marL="0" indent="0">
              <a:buNone/>
            </a:pPr>
            <a:r>
              <a:rPr lang="en-US" dirty="0"/>
              <a:t>• Compute the centroids for the clusters by taking the average of the all data points that belong to each cluster.</a:t>
            </a:r>
          </a:p>
          <a:p>
            <a:pPr marL="0" indent="0">
              <a:buNone/>
            </a:pPr>
            <a:endParaRPr lang="en-IN" dirty="0"/>
          </a:p>
        </p:txBody>
      </p:sp>
      <p:sp>
        <p:nvSpPr>
          <p:cNvPr id="4" name="Text Placeholder 3">
            <a:extLst>
              <a:ext uri="{FF2B5EF4-FFF2-40B4-BE49-F238E27FC236}">
                <a16:creationId xmlns:a16="http://schemas.microsoft.com/office/drawing/2014/main" id="{432EB913-015B-4282-B7EF-8662E5BE3336}"/>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91186134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75</TotalTime>
  <Words>1492</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vt:lpstr>
      <vt:lpstr>Gill Sans MT</vt:lpstr>
      <vt:lpstr>Symbol</vt:lpstr>
      <vt:lpstr>Parcel</vt:lpstr>
      <vt:lpstr>Customer segmentation</vt:lpstr>
      <vt:lpstr>Introduction</vt:lpstr>
      <vt:lpstr>What is Customer Segmentation?</vt:lpstr>
      <vt:lpstr>Why Segment Customers?</vt:lpstr>
      <vt:lpstr>How to Segment Customers</vt:lpstr>
      <vt:lpstr>Using Customer Segments</vt:lpstr>
      <vt:lpstr>methodology</vt:lpstr>
      <vt:lpstr>Clustering</vt:lpstr>
      <vt:lpstr>Kmeans Algorithm</vt:lpstr>
      <vt:lpstr>applications</vt:lpstr>
      <vt:lpstr>Data visualization</vt:lpstr>
      <vt:lpstr>PowerPoint Presentation</vt:lpstr>
      <vt:lpstr>PowerPoint Presentation</vt:lpstr>
      <vt:lpstr>Determining optimal number of clusters</vt:lpstr>
      <vt:lpstr>The “Elbow” Method</vt:lpstr>
      <vt:lpstr>The Gap Statistic</vt:lpstr>
      <vt:lpstr>The Silhouette Method</vt:lpstr>
      <vt:lpstr>Visualizing the Identified Clusters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Aarushi Gupta</dc:creator>
  <cp:lastModifiedBy>Aarushi Gupta</cp:lastModifiedBy>
  <cp:revision>6</cp:revision>
  <dcterms:created xsi:type="dcterms:W3CDTF">2020-08-25T16:49:13Z</dcterms:created>
  <dcterms:modified xsi:type="dcterms:W3CDTF">2020-08-25T18:04:48Z</dcterms:modified>
</cp:coreProperties>
</file>