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4" r:id="rId4"/>
    <p:sldId id="278" r:id="rId5"/>
    <p:sldId id="279" r:id="rId6"/>
    <p:sldId id="281" r:id="rId7"/>
    <p:sldId id="282" r:id="rId8"/>
    <p:sldId id="270" r:id="rId9"/>
    <p:sldId id="258" r:id="rId10"/>
    <p:sldId id="259" r:id="rId11"/>
    <p:sldId id="280" r:id="rId12"/>
    <p:sldId id="261" r:id="rId13"/>
    <p:sldId id="262" r:id="rId14"/>
    <p:sldId id="263" r:id="rId15"/>
    <p:sldId id="264" r:id="rId16"/>
    <p:sldId id="265" r:id="rId17"/>
    <p:sldId id="283" r:id="rId18"/>
    <p:sldId id="276" r:id="rId19"/>
    <p:sldId id="277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BA4C-BE70-4222-B73F-7DA4AD94031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E9BC-C077-4EB1-9B3A-2BEEE2A2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B012E-D697-445D-ABA5-D21672D47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等线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0683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B012E-D697-445D-ABA5-D21672D47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等线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96501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深度学习与传统机器学习的</a:t>
            </a:r>
            <a:r>
              <a:rPr lang="zh-CN" altLang="en-US" b="1" dirty="0" smtClean="0"/>
              <a:t>很大区别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表示学习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Rule-based system</a:t>
            </a:r>
            <a:r>
              <a:rPr lang="zh-CN" altLang="en-US" dirty="0" smtClean="0"/>
              <a:t>（如专家系统）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传统机器学习算法需要人们设计对于目标的表示，将诸如这样的图片抽象成一个向量来表示，简单的机器学习算法的性能在很大程度上依赖于给定数据的表示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如目标图像怎么用数据进行描述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表示目标的每一条信息称为特征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表示学习（自编码器、深度学习）减少人工干预，能更快的适应新的任务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B012E-D697-445D-ABA5-D21672D47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等线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71978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在另一个特征空间表示原数据，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AEFF8-A9D6-4BDA-A24A-832BDB70C2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09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端到端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B012E-D697-445D-ABA5-D21672D47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等线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5886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深层易于分类器做分类的抽象特征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AEFF8-A9D6-4BDA-A24A-832BDB70C2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87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AEFF8-A9D6-4BDA-A24A-832BDB70C2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0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AEFF8-A9D6-4BDA-A24A-832BDB70C2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57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AEFF8-A9D6-4BDA-A24A-832BDB70C2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B012E-D697-445D-ABA5-D21672D47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等线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6526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9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4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46EE5-268D-471D-B947-D13DA9B4CE5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34AF9-1664-4634-98DD-8A193B72BA2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28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2795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B4DE-D973-43E9-A571-AE8C36DCC5E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BCC4-9C4E-4FBE-8BB0-4DB4EADF3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5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BCE156-0F35-4A58-B0EF-48ABD7BC9BC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070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学习总结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xingchang2017@163.com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1384" y="1988840"/>
            <a:ext cx="110172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信息处理的难度取决于它是如何表示的：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CCX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除以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Ⅵ = 210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除以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6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机器学习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算法的性能在很大程度上依赖于给定数据的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表示，表示的信息被称为特征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使用机器学习来发掘表示本身的方法被称为表示学习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representation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learning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，也称特征学习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常见表示学习算法：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PCA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、各种聚类算法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1384" y="1340768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表示的重要性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A3187-E2D7-4060-9EC7-9481077AB6E3}"/>
              </a:ext>
            </a:extLst>
          </p:cNvPr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表示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学习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-representation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learning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âå¤§ççãæ·±åº¦å­¦ä¹ ãç¬è®°ï¼Deep Learningéææç¨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86" y="2564904"/>
            <a:ext cx="6267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表示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学习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-representation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learning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46"/>
          <p:cNvSpPr txBox="1"/>
          <p:nvPr/>
        </p:nvSpPr>
        <p:spPr>
          <a:xfrm>
            <a:off x="568790" y="1117505"/>
            <a:ext cx="110172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手动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特征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工程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(hand-designed features)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：特征描述子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(feature descriptor)</a:t>
            </a:r>
          </a:p>
          <a:p>
            <a:pPr marL="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D</a:t>
            </a:r>
            <a:r>
              <a:rPr lang="en-US" altLang="zh-CN" sz="2000" noProof="0" dirty="0" err="1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isadvantages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expensive</a:t>
            </a:r>
            <a:r>
              <a:rPr lang="zh-CN" altLang="en-US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experience-based-</a:t>
            </a:r>
            <a:r>
              <a:rPr lang="en-US" altLang="zh-CN" sz="200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&gt;limitation</a:t>
            </a:r>
            <a:endParaRPr lang="en-US" altLang="zh-CN" sz="2000" dirty="0" smtClean="0">
              <a:solidFill>
                <a:srgbClr val="262626"/>
              </a:solidFill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特征选择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(feature selection)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、特征组合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(feature crosses)</a:t>
            </a:r>
          </a:p>
        </p:txBody>
      </p:sp>
    </p:spTree>
    <p:extLst>
      <p:ext uri="{BB962C8B-B14F-4D97-AF65-F5344CB8AC3E}">
        <p14:creationId xmlns:p14="http://schemas.microsoft.com/office/powerpoint/2010/main" val="1654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0080" y="2420888"/>
            <a:ext cx="5087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deep neural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network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= multiple layer</a:t>
            </a: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s for feature extraction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+ simple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classifer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Multiple layers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simple—&gt; abstract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                          </a:t>
            </a:r>
            <a:r>
              <a:rPr lang="en-US" altLang="zh-CN" sz="2000" dirty="0" err="1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multiscales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A3187-E2D7-4060-9EC7-9481077AB6E3}"/>
              </a:ext>
            </a:extLst>
          </p:cNvPr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prstClr val="white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深度神经网络</a:t>
            </a:r>
            <a:r>
              <a:rPr lang="en-US" altLang="zh-CN" sz="3600" b="1" dirty="0" smtClean="0">
                <a:solidFill>
                  <a:prstClr val="white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-Deep Neural Network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03" y="864096"/>
            <a:ext cx="6925620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0080" y="1268760"/>
            <a:ext cx="10776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Why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small dataset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e.g. ImageNet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How</a:t>
            </a:r>
            <a:r>
              <a:rPr lang="zh-CN" altLang="en-US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卷积网络当做特征提取器</a:t>
            </a:r>
            <a:r>
              <a:rPr lang="en-US" altLang="zh-CN" sz="2000" noProof="0" dirty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——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CNN as feature extraction part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CNN + simple classifier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SVM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Softmax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Fine-tuning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卷积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网络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全部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层或部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分层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——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pretrained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weights as weight initialization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把预处理得到的参数当做参数初始化的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值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A3187-E2D7-4060-9EC7-9481077AB6E3}"/>
              </a:ext>
            </a:extLst>
          </p:cNvPr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F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ine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tune-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微调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41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A3187-E2D7-4060-9EC7-9481077AB6E3}"/>
              </a:ext>
            </a:extLst>
          </p:cNvPr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Deeper is better?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46"/>
          <p:cNvSpPr txBox="1"/>
          <p:nvPr/>
        </p:nvSpPr>
        <p:spPr>
          <a:xfrm>
            <a:off x="587387" y="1941800"/>
            <a:ext cx="58686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More neurons</a:t>
            </a:r>
            <a:r>
              <a:rPr lang="zh-CN" altLang="en-US" sz="2000" dirty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—&gt; capacity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More layers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more neurons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feature extraction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Two Advantage</a:t>
            </a: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s of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DNN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representation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learning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large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model capacity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47"/>
          <p:cNvSpPr txBox="1"/>
          <p:nvPr/>
        </p:nvSpPr>
        <p:spPr>
          <a:xfrm>
            <a:off x="581923" y="119675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Depth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VS </a:t>
            </a:r>
            <a:r>
              <a:rPr lang="en-US" altLang="zh-CN" sz="20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Width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pic>
        <p:nvPicPr>
          <p:cNvPr id="11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409" y="3735540"/>
            <a:ext cx="3775425" cy="206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2"/>
          <p:cNvSpPr txBox="1">
            <a:spLocks/>
          </p:cNvSpPr>
          <p:nvPr/>
        </p:nvSpPr>
        <p:spPr>
          <a:xfrm>
            <a:off x="5977572" y="2001367"/>
            <a:ext cx="6167100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A04020102020204"/>
                <a:ea typeface="微软雅黑"/>
                <a:cs typeface="+mj-cs"/>
              </a:rPr>
              <a:t>GoogLeNet</a:t>
            </a:r>
            <a:endParaRPr kumimoji="0" lang="en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A04020102020204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76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376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1384" y="1340768"/>
            <a:ext cx="110172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Most crucial for deep models: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Layer-by-layer processing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Feature transformation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Sufficient model complexity</a:t>
            </a:r>
          </a:p>
          <a:p>
            <a:pPr marL="0" marR="0" lvl="0" indent="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In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Kaggle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Random Forest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XGBoost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Deep learning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deep neural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network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gcForest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https://arxiv.org/abs/1702.08835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eForest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 https://arxiv.org/abs/1709.09018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A3187-E2D7-4060-9EC7-9481077AB6E3}"/>
              </a:ext>
            </a:extLst>
          </p:cNvPr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DeepForest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ea"/>
                <a:sym typeface="+mn-lt"/>
              </a:rPr>
              <a:t>周志华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89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4600" b="1" dirty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</a:rPr>
              <a:t>DL </a:t>
            </a:r>
            <a:r>
              <a:rPr lang="en-US" altLang="zh-CN" sz="4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</a:rPr>
              <a:t>applications in Geoscience</a:t>
            </a:r>
            <a:endParaRPr lang="zh-CN" altLang="en-US" sz="4600" b="1" dirty="0">
              <a:solidFill>
                <a:srgbClr val="003760"/>
              </a:solidFill>
              <a:latin typeface="Arial" panose="020B0604020202020204"/>
              <a:ea typeface="微软雅黑"/>
              <a:cs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在地学领域的应用</a:t>
            </a:r>
            <a:r>
              <a:rPr lang="en-US" altLang="zh-CN" sz="3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-Opportunities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46"/>
          <p:cNvSpPr txBox="1"/>
          <p:nvPr/>
        </p:nvSpPr>
        <p:spPr>
          <a:xfrm>
            <a:off x="568790" y="1117505"/>
            <a:ext cx="1101722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Remote sensing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classify or segment 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images</a:t>
            </a:r>
            <a:r>
              <a:rPr lang="zh-CN" altLang="en-US" dirty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object recognition</a:t>
            </a:r>
            <a:r>
              <a:rPr lang="zh-CN" altLang="en-US" dirty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object localization</a:t>
            </a:r>
            <a:r>
              <a:rPr lang="zh-CN" altLang="en-US" dirty="0" smtClean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terrain attribute extraction</a:t>
            </a:r>
            <a:endParaRPr lang="en-US" altLang="zh-CN" dirty="0" smtClean="0">
              <a:solidFill>
                <a:srgbClr val="262626"/>
              </a:solidFill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City Computation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Crowd Flows Prediction</a:t>
            </a:r>
            <a:endParaRPr lang="en-US" altLang="zh-CN" dirty="0" smtClean="0">
              <a:solidFill>
                <a:srgbClr val="262626"/>
              </a:solidFill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Disaster </a:t>
            </a: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detection and categorization 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studies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wildfires</a:t>
            </a:r>
            <a:r>
              <a:rPr lang="zh-CN" altLang="en-US" dirty="0" smtClean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landslides</a:t>
            </a:r>
            <a:endParaRPr lang="en-US" altLang="zh-CN" dirty="0" smtClean="0">
              <a:solidFill>
                <a:srgbClr val="262626"/>
              </a:solidFill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C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limate science</a:t>
            </a:r>
            <a:endParaRPr lang="en-US" altLang="zh-CN" sz="2000" dirty="0">
              <a:solidFill>
                <a:srgbClr val="262626"/>
              </a:solidFill>
              <a:cs typeface="+mn-ea"/>
              <a:sym typeface="+mn-lt"/>
            </a:endParaRPr>
          </a:p>
          <a:p>
            <a:pPr marL="36000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extreme </a:t>
            </a: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climate 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events</a:t>
            </a:r>
            <a:r>
              <a:rPr lang="zh-CN" altLang="en-US" dirty="0" smtClean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prediction</a:t>
            </a:r>
            <a:r>
              <a:rPr lang="zh-CN" altLang="en-US" dirty="0" smtClean="0">
                <a:solidFill>
                  <a:srgbClr val="262626"/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resolution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…</a:t>
            </a:r>
            <a:endParaRPr lang="en-US" altLang="zh-CN" sz="2000" dirty="0">
              <a:solidFill>
                <a:srgbClr val="262626"/>
              </a:solidFill>
              <a:cs typeface="+mn-ea"/>
              <a:sym typeface="+mn-lt"/>
            </a:endParaRPr>
          </a:p>
          <a:p>
            <a:pPr marL="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152399" y="6287076"/>
            <a:ext cx="122197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[</a:t>
            </a:r>
            <a:r>
              <a:rPr lang="en-US" altLang="zh-CN" sz="1600" dirty="0" err="1">
                <a:solidFill>
                  <a:srgbClr val="262626"/>
                </a:solidFill>
                <a:latin typeface="Lato Light"/>
                <a:ea typeface="宋体" pitchFamily="2" charset="-122"/>
              </a:rPr>
              <a:t>Chaopeng</a:t>
            </a: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262626"/>
                </a:solidFill>
                <a:latin typeface="Lato Light"/>
                <a:ea typeface="宋体" pitchFamily="2" charset="-122"/>
              </a:rPr>
              <a:t>Shen et al, </a:t>
            </a: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A Transdisciplinary Review of Deep Learning </a:t>
            </a:r>
            <a:r>
              <a:rPr lang="en-US" altLang="zh-CN" sz="1600" dirty="0" smtClean="0">
                <a:solidFill>
                  <a:srgbClr val="262626"/>
                </a:solidFill>
                <a:latin typeface="Lato Light"/>
                <a:ea typeface="宋体" pitchFamily="2" charset="-122"/>
              </a:rPr>
              <a:t>Research and </a:t>
            </a: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Its Relevance for Water Resources Scientists, </a:t>
            </a:r>
            <a:r>
              <a:rPr lang="en-US" altLang="zh-CN" sz="1600" dirty="0" smtClean="0">
                <a:solidFill>
                  <a:srgbClr val="262626"/>
                </a:solidFill>
                <a:latin typeface="Lato Light"/>
                <a:ea typeface="宋体" pitchFamily="2" charset="-122"/>
              </a:rPr>
              <a:t>2018, Water Resource Research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]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 Ligh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2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6">
            <a:extLst>
              <a:ext uri="{FF2B5EF4-FFF2-40B4-BE49-F238E27FC236}">
                <a16:creationId xmlns:a16="http://schemas.microsoft.com/office/drawing/2014/main" id="{F5EE88F0-8EEB-438F-B938-993AB56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" y="161519"/>
            <a:ext cx="8093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在地学领域的应用</a:t>
            </a:r>
            <a:r>
              <a:rPr lang="en-US" altLang="zh-CN" sz="3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-</a:t>
            </a:r>
            <a:r>
              <a:rPr lang="en-US" altLang="zh-CN" sz="3600" b="1" dirty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Challenge</a:t>
            </a:r>
            <a:r>
              <a:rPr lang="en-US" altLang="zh-CN" sz="3600" b="1" dirty="0" smtClean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46"/>
          <p:cNvSpPr txBox="1"/>
          <p:nvPr/>
        </p:nvSpPr>
        <p:spPr>
          <a:xfrm>
            <a:off x="568790" y="1075941"/>
            <a:ext cx="1101722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262626"/>
                </a:solidFill>
                <a:cs typeface="+mn-ea"/>
                <a:sym typeface="+mn-lt"/>
              </a:rPr>
              <a:t>可解释</a:t>
            </a: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性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-Interpretability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 err="1" smtClean="0">
                <a:solidFill>
                  <a:srgbClr val="262626"/>
                </a:solidFill>
                <a:cs typeface="+mn-ea"/>
                <a:sym typeface="+mn-lt"/>
              </a:rPr>
              <a:t>Blackbox</a:t>
            </a: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?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物理一致性</a:t>
            </a: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-Physical 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consistency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Theoretical </a:t>
            </a: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constraints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数据</a:t>
            </a:r>
            <a:r>
              <a:rPr lang="zh-CN" altLang="en-US" sz="2000" dirty="0">
                <a:solidFill>
                  <a:srgbClr val="262626"/>
                </a:solidFill>
                <a:cs typeface="+mn-ea"/>
                <a:sym typeface="+mn-lt"/>
              </a:rPr>
              <a:t>的复杂</a:t>
            </a: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与</a:t>
            </a:r>
            <a:r>
              <a:rPr lang="zh-CN" altLang="en-US" sz="2000" dirty="0">
                <a:solidFill>
                  <a:srgbClr val="262626"/>
                </a:solidFill>
                <a:cs typeface="+mn-ea"/>
                <a:sym typeface="+mn-lt"/>
              </a:rPr>
              <a:t>不</a:t>
            </a: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确定性</a:t>
            </a: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-Complex and uncertain 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data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262626"/>
                </a:solidFill>
                <a:cs typeface="+mn-ea"/>
                <a:sym typeface="+mn-lt"/>
              </a:rPr>
              <a:t>Uncertainty estimation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缺少</a:t>
            </a:r>
            <a:r>
              <a:rPr lang="zh-CN" altLang="en-US" sz="2000" dirty="0">
                <a:solidFill>
                  <a:srgbClr val="262626"/>
                </a:solidFill>
                <a:cs typeface="+mn-ea"/>
                <a:sym typeface="+mn-lt"/>
              </a:rPr>
              <a:t>标记</a:t>
            </a: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样本</a:t>
            </a: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-Limited labels</a:t>
            </a:r>
            <a:endParaRPr lang="en-US" altLang="zh-CN" sz="2000" dirty="0" smtClean="0">
              <a:solidFill>
                <a:srgbClr val="262626"/>
              </a:solidFill>
              <a:cs typeface="+mn-ea"/>
              <a:sym typeface="+mn-lt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262626"/>
                </a:solidFill>
                <a:cs typeface="+mn-ea"/>
                <a:sym typeface="+mn-lt"/>
              </a:rPr>
              <a:t>计算需求</a:t>
            </a:r>
            <a:r>
              <a:rPr lang="en-US" altLang="zh-CN" sz="2000" dirty="0">
                <a:solidFill>
                  <a:srgbClr val="262626"/>
                </a:solidFill>
                <a:cs typeface="+mn-ea"/>
                <a:sym typeface="+mn-lt"/>
              </a:rPr>
              <a:t>-Computational </a:t>
            </a:r>
            <a:r>
              <a:rPr lang="en-US" altLang="zh-CN" sz="2000" dirty="0" smtClean="0">
                <a:solidFill>
                  <a:srgbClr val="262626"/>
                </a:solidFill>
                <a:cs typeface="+mn-ea"/>
                <a:sym typeface="+mn-lt"/>
              </a:rPr>
              <a:t>demand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262626"/>
                </a:solidFill>
                <a:latin typeface="Arial" panose="020B0604020202020204"/>
                <a:ea typeface="微软雅黑"/>
                <a:cs typeface="+mn-ea"/>
                <a:sym typeface="+mn-lt"/>
              </a:rPr>
              <a:t>Model-based Method VS Data-Driven Method</a:t>
            </a:r>
          </a:p>
          <a:p>
            <a:pPr marL="360000" lvl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262626"/>
                </a:solidFill>
                <a:cs typeface="+mn-ea"/>
                <a:sym typeface="+mn-lt"/>
              </a:rPr>
              <a:t>Integration</a:t>
            </a:r>
            <a:endParaRPr lang="en-US" altLang="zh-CN" dirty="0" smtClean="0">
              <a:solidFill>
                <a:srgbClr val="262626"/>
              </a:solidFill>
              <a:latin typeface="Arial" panose="020B0604020202020204"/>
              <a:ea typeface="微软雅黑"/>
              <a:cs typeface="+mn-ea"/>
              <a:sym typeface="+mn-lt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152399" y="6453336"/>
            <a:ext cx="12219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[Markus Reichstein et </a:t>
            </a:r>
            <a:r>
              <a:rPr lang="en-US" altLang="zh-CN" sz="1600" dirty="0" smtClean="0">
                <a:solidFill>
                  <a:srgbClr val="262626"/>
                </a:solidFill>
                <a:latin typeface="Lato Light"/>
                <a:ea typeface="宋体" pitchFamily="2" charset="-122"/>
              </a:rPr>
              <a:t>al, Deep </a:t>
            </a:r>
            <a:r>
              <a:rPr lang="en-US" altLang="zh-CN" sz="1600" dirty="0">
                <a:solidFill>
                  <a:srgbClr val="262626"/>
                </a:solidFill>
                <a:latin typeface="Lato Light"/>
                <a:ea typeface="宋体" pitchFamily="2" charset="-122"/>
              </a:rPr>
              <a:t>learning and process understanding for Earth system </a:t>
            </a:r>
            <a:r>
              <a:rPr lang="en-US" altLang="zh-CN" sz="1600" dirty="0" smtClean="0">
                <a:solidFill>
                  <a:srgbClr val="262626"/>
                </a:solidFill>
                <a:latin typeface="Lato Light"/>
                <a:ea typeface="宋体" pitchFamily="2" charset="-122"/>
              </a:rPr>
              <a:t>science, 2019, Nature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]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 Ligh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05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敬请批评指正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Thanks for listening.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68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83826"/>
            <a:ext cx="10800000" cy="46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5" r="9504" b="65018"/>
          <a:stretch/>
        </p:blipFill>
        <p:spPr>
          <a:xfrm>
            <a:off x="886690" y="1631239"/>
            <a:ext cx="5791201" cy="3595522"/>
          </a:xfrm>
          <a:prstGeom prst="rect">
            <a:avLst/>
          </a:prstGeom>
        </p:spPr>
      </p:pic>
      <p:pic>
        <p:nvPicPr>
          <p:cNvPr id="1026" name="Picture 2" descr="http://5b0988e595225.cdn.sohucs.com/images/20180627/4820af025f584474a6385d484053eee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40" y="1257300"/>
            <a:ext cx="5238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308764" y="4752110"/>
            <a:ext cx="734291" cy="2770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3" t="34699" b="33306"/>
          <a:stretch/>
        </p:blipFill>
        <p:spPr>
          <a:xfrm>
            <a:off x="1239982" y="1373831"/>
            <a:ext cx="9712036" cy="41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1" t="65278"/>
          <a:stretch/>
        </p:blipFill>
        <p:spPr>
          <a:xfrm>
            <a:off x="1489363" y="1305219"/>
            <a:ext cx="9213274" cy="424756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096000" y="4073237"/>
            <a:ext cx="1939636" cy="2770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48196" b="3656"/>
          <a:stretch/>
        </p:blipFill>
        <p:spPr>
          <a:xfrm>
            <a:off x="2079172" y="-6003"/>
            <a:ext cx="8033657" cy="68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4600" b="1" dirty="0">
                <a:solidFill>
                  <a:srgbClr val="003760"/>
                </a:solidFill>
                <a:latin typeface="Arial" panose="020B0604020202020204"/>
                <a:ea typeface="微软雅黑"/>
                <a:cs typeface="+mn-ea"/>
              </a:rPr>
              <a:t>Machine Learning vs Deep Learning</a:t>
            </a:r>
            <a:endParaRPr lang="zh-CN" altLang="en-US" sz="4600" b="1" dirty="0">
              <a:solidFill>
                <a:srgbClr val="003760"/>
              </a:solidFill>
              <a:latin typeface="Arial" panose="020B0604020202020204"/>
              <a:ea typeface="微软雅黑"/>
              <a:cs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30188"/>
            <a:ext cx="9288463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0" y="6513513"/>
            <a:ext cx="172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[Deep Learning]</a:t>
            </a:r>
          </a:p>
        </p:txBody>
      </p:sp>
      <p:sp>
        <p:nvSpPr>
          <p:cNvPr id="2" name="矩形 1"/>
          <p:cNvSpPr/>
          <p:nvPr/>
        </p:nvSpPr>
        <p:spPr>
          <a:xfrm>
            <a:off x="4379913" y="2551113"/>
            <a:ext cx="962025" cy="239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3952" y="4341416"/>
            <a:ext cx="1224136" cy="239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宋体" pitchFamily="2" charset="-122"/>
              <a:cs typeface="+mn-cs"/>
            </a:endParaRPr>
          </a:p>
        </p:txBody>
      </p:sp>
      <p:sp>
        <p:nvSpPr>
          <p:cNvPr id="7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152400" y="6453336"/>
            <a:ext cx="172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[Deep Learning]</a:t>
            </a:r>
          </a:p>
        </p:txBody>
      </p:sp>
    </p:spTree>
    <p:extLst>
      <p:ext uri="{BB962C8B-B14F-4D97-AF65-F5344CB8AC3E}">
        <p14:creationId xmlns:p14="http://schemas.microsoft.com/office/powerpoint/2010/main" val="2699123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0" y="6513513"/>
            <a:ext cx="172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[Deep Learning]</a:t>
            </a:r>
          </a:p>
        </p:txBody>
      </p:sp>
      <p:sp>
        <p:nvSpPr>
          <p:cNvPr id="7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152400" y="6453336"/>
            <a:ext cx="172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[Deep Learning]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76213"/>
            <a:ext cx="6265862" cy="64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59"/>
          <p:cNvSpPr txBox="1">
            <a:spLocks noChangeArrowheads="1"/>
          </p:cNvSpPr>
          <p:nvPr/>
        </p:nvSpPr>
        <p:spPr bwMode="auto">
          <a:xfrm>
            <a:off x="8813800" y="2266950"/>
            <a:ext cx="3006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defRPr sz="24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20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Montserrat Hairline"/>
                <a:ea typeface="Montserrat Hairline"/>
                <a:cs typeface="Montserrat Hairl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1.5: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流程图展示了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系统的不同部分如何在不同的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学科中彼此相关。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Lato Light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阴影框表示能从数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据中学习的组件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Lato Light"/>
                <a:ea typeface="宋体" pitchFamily="2" charset="-122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Lato Ligh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82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604</Words>
  <Application>Microsoft Office PowerPoint</Application>
  <PresentationFormat>宽屏</PresentationFormat>
  <Paragraphs>112</Paragraphs>
  <Slides>19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Lato Light</vt:lpstr>
      <vt:lpstr>Montserrat Hairline</vt:lpstr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Office 主题</vt:lpstr>
      <vt:lpstr>学习总结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Machine Learning vs Deep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DL applications in Geoscience</vt:lpstr>
      <vt:lpstr>PowerPoint 演示文稿</vt:lpstr>
      <vt:lpstr>PowerPoint 演示文稿</vt:lpstr>
      <vt:lpstr>敬请批评指正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Learning学习总结</dc:title>
  <dc:creator>xch</dc:creator>
  <cp:lastModifiedBy>xch</cp:lastModifiedBy>
  <cp:revision>150</cp:revision>
  <dcterms:created xsi:type="dcterms:W3CDTF">2019-06-15T06:59:48Z</dcterms:created>
  <dcterms:modified xsi:type="dcterms:W3CDTF">2019-06-16T06:39:34Z</dcterms:modified>
</cp:coreProperties>
</file>