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7"/>
  </p:notesMasterIdLst>
  <p:sldIdLst>
    <p:sldId id="256" r:id="rId2"/>
    <p:sldId id="257" r:id="rId3"/>
    <p:sldId id="258" r:id="rId4"/>
    <p:sldId id="260" r:id="rId5"/>
    <p:sldId id="259" r:id="rId6"/>
  </p:sldIdLst>
  <p:sldSz cx="12192000" cy="6858000"/>
  <p:notesSz cx="6858000" cy="9144000"/>
  <p:embeddedFontLst>
    <p:embeddedFont>
      <p:font typeface="Roboto" panose="02000000000000000000" pitchFamily="2" charset="0"/>
      <p:regular r:id="rId8"/>
      <p:bold r:id="rId9"/>
      <p:italic r:id="rId10"/>
      <p:boldItalic r:id="rId1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3" roundtripDataSignature="AMtx7mhht3ikA+uPmNTnErOc6hmrKZaN0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E4DA89-2F2E-4623-ABFB-0E38D73A4AE7}" v="11" dt="2024-06-26T03:13:16.3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7" d="100"/>
          <a:sy n="67" d="100"/>
        </p:scale>
        <p:origin x="620" y="1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customschemas.google.com/relationships/presentationmetadata" Target="metadata"/><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0" name="Google Shape;8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6" name="Google Shape;8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1" name="Google Shape;9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4C7A5-28E0-3D81-060C-7CA1647F4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187116-714F-1C41-3998-8E1851937B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32D56F5-6C9B-A8B5-883A-A0CFA32ABC1B}"/>
              </a:ext>
            </a:extLst>
          </p:cNvPr>
          <p:cNvSpPr>
            <a:spLocks noGrp="1"/>
          </p:cNvSpPr>
          <p:nvPr>
            <p:ph type="dt" sz="half" idx="10"/>
          </p:nvPr>
        </p:nvSpPr>
        <p:spPr/>
        <p:txBody>
          <a:bodyPr/>
          <a:lstStyle/>
          <a:p>
            <a:fld id="{48A87A34-81AB-432B-8DAE-1953F412C126}" type="datetimeFigureOut">
              <a:rPr lang="en-US" smtClean="0"/>
              <a:t>6/25/2024</a:t>
            </a:fld>
            <a:endParaRPr lang="en-US" dirty="0"/>
          </a:p>
        </p:txBody>
      </p:sp>
      <p:sp>
        <p:nvSpPr>
          <p:cNvPr id="5" name="Footer Placeholder 4">
            <a:extLst>
              <a:ext uri="{FF2B5EF4-FFF2-40B4-BE49-F238E27FC236}">
                <a16:creationId xmlns:a16="http://schemas.microsoft.com/office/drawing/2014/main" id="{C99ECA47-89FF-DE88-C3B7-6E8AC03B94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BC8781-6CBF-43D5-86CB-E1300103B1E8}"/>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08318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1C758-51EE-5DD9-D181-D2A8750F51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FD0596B-EA58-6E4F-DEAF-8C1F4E6057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435C01-BD14-E0BE-2CC5-6F92CA995449}"/>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FF751D4F-4DE4-B82D-BA80-EA46C961BC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487495-BF83-F661-2431-65B7EA3C27B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33680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EAD595-4669-36D0-D886-F6FD5EFEB55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AA05318-4F0C-9C06-CD24-518C56E8D5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8CDEF5-DEDA-6B9D-878B-EA182AF345C7}"/>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A44E3BF5-ED01-1A33-D454-97B070EB5C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E52FED-D2CB-4FB4-89D8-3DD3035EC35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064737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cSld name="1_Title Slide">
    <p:spTree>
      <p:nvGrpSpPr>
        <p:cNvPr id="1" name="Shape 11"/>
        <p:cNvGrpSpPr/>
        <p:nvPr/>
      </p:nvGrpSpPr>
      <p:grpSpPr>
        <a:xfrm>
          <a:off x="0" y="0"/>
          <a:ext cx="0" cy="0"/>
          <a:chOff x="0" y="0"/>
          <a:chExt cx="0" cy="0"/>
        </a:xfrm>
      </p:grpSpPr>
      <p:sp>
        <p:nvSpPr>
          <p:cNvPr id="12" name="Google Shape;12;p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3" name="Google Shape;13;p9"/>
          <p:cNvSpPr txBox="1">
            <a:spLocks noGrp="1"/>
          </p:cNvSpPr>
          <p:nvPr>
            <p:ph type="title"/>
          </p:nvPr>
        </p:nvSpPr>
        <p:spPr>
          <a:xfrm>
            <a:off x="930797" y="3777143"/>
            <a:ext cx="10515600" cy="777196"/>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lt1"/>
              </a:buClr>
              <a:buSzPts val="4400"/>
              <a:buFont typeface="Roboto"/>
              <a:buNone/>
              <a:defRPr>
                <a:solidFill>
                  <a:schemeClr val="lt1"/>
                </a:solidFill>
                <a:latin typeface="Roboto"/>
                <a:ea typeface="Roboto"/>
                <a:cs typeface="Roboto"/>
                <a:sym typeface="Robo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1626035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14BC8-2AF3-BAE7-8A97-AA05FE3B08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5515DE-3D92-2A9A-10FF-DD20AD844D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4941F5-7B35-6927-5BE1-8D7806A798B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76BBF7C-FC7C-0EFC-7CC9-BECDE6B130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3A1ADB-A1A2-1033-CB4C-1BA07B0E6CA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58517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C46FC-7785-580F-23F2-E740587C91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262AD87-9160-50B8-3FFE-FCA8C0D67A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D97278-9F1B-F876-0C8E-F1D8948EFB75}"/>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EECA694E-5B98-90DA-5B72-EAE9342FDF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C88622-DE16-0815-1C3C-70C1536122E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524341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4B143-D620-90CF-6794-FA87461122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65DCBB-C580-EF62-0CAB-C88D10B773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95B7AA4-1E9A-B8DD-6297-C09BCD6BFB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3647D1B-E4AB-044E-EB7D-54B6DC19B196}"/>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C69BCED5-1ADD-07D7-A364-820521443A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35C882-119A-2F85-FDA3-C0737A0DDAD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50291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42A34-6331-1C35-8074-1BD1E5A8677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E915D7-10BB-6EEB-69AD-4D81D05B19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36AAA3-5C9D-9BCE-1251-20687DF005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2D24DF-3E41-0212-9361-8540FD9AA6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A4DD32-78F6-0C4D-4CF1-A8DBF6C9925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B4AEE6C-E01F-31A0-DA73-06A5BD3065DB}"/>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6C196ADC-E140-E3F7-31E6-79D11B9A169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33DE62-50C1-77B7-C800-4D1F1B4F817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24664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818C2-6264-E232-EAB4-6A69444E9F4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198CBAD-E4A7-99FD-B618-C583E7229CFC}"/>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91AE135F-39DC-ACE2-2935-A167DD3667E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C99D9EF-3003-3072-E013-9C4915E825C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16665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CB0DB7-3459-B742-3B26-9B1D794BDA10}"/>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1BA82B83-6E36-29C2-AEC4-5816553BCC7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71FBD23-BECC-CDE7-91FC-65C5B8D1BE8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01194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D592E-10FE-4D94-1727-3280602DB9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1A0C2E9-7627-3EC3-DF0E-213324A5F4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343D87B-9256-B58C-756C-A3520D8742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5CD596-C269-6C83-20FA-BA37A08C52A4}"/>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4F735C55-D4E0-7A7D-A774-CF062083E1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A945AD-4A6F-6857-D767-8151FDB823F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97799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78BD0-B316-06F7-7E31-DC87E7FD81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69EFD15-8CF9-2A8C-533A-8F81507E85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84D27C4-2CF2-E133-0934-89EEAE16CE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4204C9-4A62-1576-56EF-C038D3DC0F56}"/>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76E7023B-B12F-497C-A618-68C9EAAFDC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C48418-D725-AF86-4241-6E52F3D123E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72948221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0B8F13-9042-B044-BD3C-31F4B0F69C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A32D4F-C85E-39E4-0DF0-147411AE47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C944EF-7E07-9A07-6AFC-74ACF31E1C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6B560734-85CE-5090-3DD5-C536F46AE8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6A348C-778A-6819-A9B1-2D434D1FAE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304374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14141"/>
        </a:solidFill>
        <a:effectLst/>
      </p:bgPr>
    </p:bg>
    <p:spTree>
      <p:nvGrpSpPr>
        <p:cNvPr id="1" name="Shape 81"/>
        <p:cNvGrpSpPr/>
        <p:nvPr/>
      </p:nvGrpSpPr>
      <p:grpSpPr>
        <a:xfrm>
          <a:off x="0" y="0"/>
          <a:ext cx="0" cy="0"/>
          <a:chOff x="0" y="0"/>
          <a:chExt cx="0" cy="0"/>
        </a:xfrm>
      </p:grpSpPr>
      <p:pic>
        <p:nvPicPr>
          <p:cNvPr id="82" name="Google Shape;82;p1"/>
          <p:cNvPicPr preferRelativeResize="0"/>
          <p:nvPr/>
        </p:nvPicPr>
        <p:blipFill>
          <a:blip r:embed="rId3">
            <a:alphaModFix/>
          </a:blip>
          <a:stretch>
            <a:fillRect/>
          </a:stretch>
        </p:blipFill>
        <p:spPr>
          <a:xfrm>
            <a:off x="0" y="9525"/>
            <a:ext cx="12192000" cy="6858000"/>
          </a:xfrm>
          <a:prstGeom prst="rect">
            <a:avLst/>
          </a:prstGeom>
          <a:noFill/>
          <a:ln>
            <a:noFill/>
          </a:ln>
        </p:spPr>
      </p:pic>
      <p:sp>
        <p:nvSpPr>
          <p:cNvPr id="83" name="Google Shape;83;p1"/>
          <p:cNvSpPr txBox="1">
            <a:spLocks noGrp="1"/>
          </p:cNvSpPr>
          <p:nvPr>
            <p:ph type="title"/>
          </p:nvPr>
        </p:nvSpPr>
        <p:spPr>
          <a:xfrm>
            <a:off x="6787300" y="5172975"/>
            <a:ext cx="5067000" cy="877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sz="1900" dirty="0">
                <a:solidFill>
                  <a:schemeClr val="dk1"/>
                </a:solidFill>
                <a:latin typeface="Roboto"/>
                <a:ea typeface="Roboto"/>
                <a:cs typeface="Roboto"/>
                <a:sym typeface="Roboto"/>
              </a:rPr>
              <a:t>Team Name : Chaos Crew</a:t>
            </a:r>
            <a:endParaRPr sz="1900" dirty="0">
              <a:solidFill>
                <a:schemeClr val="dk1"/>
              </a:solidFill>
              <a:latin typeface="Roboto"/>
              <a:ea typeface="Roboto"/>
              <a:cs typeface="Roboto"/>
              <a:sym typeface="Roboto"/>
            </a:endParaRPr>
          </a:p>
          <a:p>
            <a:pPr marL="0" lvl="0" indent="0" algn="l" rtl="0">
              <a:lnSpc>
                <a:spcPct val="90000"/>
              </a:lnSpc>
              <a:spcBef>
                <a:spcPts val="0"/>
              </a:spcBef>
              <a:spcAft>
                <a:spcPts val="0"/>
              </a:spcAft>
              <a:buClr>
                <a:schemeClr val="dk1"/>
              </a:buClr>
              <a:buSzPts val="4400"/>
              <a:buFont typeface="Calibri"/>
              <a:buNone/>
            </a:pPr>
            <a:endParaRPr sz="1900" dirty="0">
              <a:solidFill>
                <a:schemeClr val="dk1"/>
              </a:solidFill>
            </a:endParaRPr>
          </a:p>
          <a:p>
            <a:pPr marL="0" lvl="0" indent="0" algn="l" rtl="0">
              <a:lnSpc>
                <a:spcPct val="90000"/>
              </a:lnSpc>
              <a:spcBef>
                <a:spcPts val="0"/>
              </a:spcBef>
              <a:spcAft>
                <a:spcPts val="0"/>
              </a:spcAft>
              <a:buClr>
                <a:schemeClr val="dk1"/>
              </a:buClr>
              <a:buSzPts val="4400"/>
              <a:buFont typeface="Calibri"/>
              <a:buNone/>
            </a:pPr>
            <a:r>
              <a:rPr lang="en-US" sz="1900" dirty="0">
                <a:solidFill>
                  <a:schemeClr val="dk1"/>
                </a:solidFill>
              </a:rPr>
              <a:t>Team </a:t>
            </a:r>
            <a:r>
              <a:rPr lang="en-US" sz="1900" dirty="0">
                <a:solidFill>
                  <a:schemeClr val="dk1"/>
                </a:solidFill>
                <a:latin typeface="Roboto"/>
                <a:ea typeface="Roboto"/>
                <a:cs typeface="Roboto"/>
                <a:sym typeface="Roboto"/>
              </a:rPr>
              <a:t>Details : Varsha </a:t>
            </a:r>
            <a:r>
              <a:rPr lang="en-US" sz="1900" dirty="0" err="1">
                <a:solidFill>
                  <a:schemeClr val="dk1"/>
                </a:solidFill>
                <a:latin typeface="Roboto"/>
                <a:ea typeface="Roboto"/>
                <a:cs typeface="Roboto"/>
                <a:sym typeface="Roboto"/>
              </a:rPr>
              <a:t>Phulera</a:t>
            </a:r>
            <a:r>
              <a:rPr lang="en-US" sz="1900" dirty="0">
                <a:solidFill>
                  <a:schemeClr val="dk1"/>
                </a:solidFill>
                <a:latin typeface="Roboto"/>
                <a:ea typeface="Roboto"/>
                <a:cs typeface="Roboto"/>
                <a:sym typeface="Roboto"/>
              </a:rPr>
              <a:t> – 			         varshaphulera2003@gmail.com</a:t>
            </a:r>
            <a:br>
              <a:rPr lang="en-US" sz="1900" dirty="0">
                <a:solidFill>
                  <a:schemeClr val="dk1"/>
                </a:solidFill>
                <a:latin typeface="Roboto"/>
                <a:ea typeface="Roboto"/>
                <a:cs typeface="Roboto"/>
                <a:sym typeface="Roboto"/>
              </a:rPr>
            </a:br>
            <a:r>
              <a:rPr lang="en-US" sz="1900" dirty="0">
                <a:solidFill>
                  <a:schemeClr val="dk1"/>
                </a:solidFill>
                <a:latin typeface="Roboto"/>
                <a:ea typeface="Roboto"/>
                <a:cs typeface="Roboto"/>
                <a:sym typeface="Roboto"/>
              </a:rPr>
              <a:t>                           </a:t>
            </a:r>
            <a:r>
              <a:rPr lang="en-US" sz="1900" dirty="0" err="1">
                <a:solidFill>
                  <a:schemeClr val="dk1"/>
                </a:solidFill>
                <a:latin typeface="Roboto"/>
                <a:ea typeface="Roboto"/>
                <a:cs typeface="Roboto"/>
                <a:sym typeface="Roboto"/>
              </a:rPr>
              <a:t>Ashi</a:t>
            </a:r>
            <a:r>
              <a:rPr lang="en-US" sz="1900" dirty="0">
                <a:solidFill>
                  <a:schemeClr val="dk1"/>
                </a:solidFill>
                <a:latin typeface="Roboto"/>
                <a:ea typeface="Roboto"/>
                <a:cs typeface="Roboto"/>
                <a:sym typeface="Roboto"/>
              </a:rPr>
              <a:t> Singh </a:t>
            </a:r>
            <a:br>
              <a:rPr lang="en-US" sz="1900" dirty="0">
                <a:solidFill>
                  <a:schemeClr val="dk1"/>
                </a:solidFill>
                <a:latin typeface="Roboto"/>
                <a:ea typeface="Roboto"/>
                <a:cs typeface="Roboto"/>
                <a:sym typeface="Roboto"/>
              </a:rPr>
            </a:br>
            <a:r>
              <a:rPr lang="en-US" sz="1900" dirty="0">
                <a:solidFill>
                  <a:schemeClr val="dk1"/>
                </a:solidFill>
                <a:latin typeface="Roboto"/>
                <a:ea typeface="Roboto"/>
                <a:cs typeface="Roboto"/>
                <a:sym typeface="Roboto"/>
              </a:rPr>
              <a:t>	            Ritika Singh</a:t>
            </a:r>
            <a:br>
              <a:rPr lang="en-US" sz="1900" dirty="0">
                <a:solidFill>
                  <a:schemeClr val="dk1"/>
                </a:solidFill>
                <a:latin typeface="Roboto"/>
                <a:ea typeface="Roboto"/>
                <a:cs typeface="Roboto"/>
                <a:sym typeface="Roboto"/>
              </a:rPr>
            </a:br>
            <a:endParaRPr sz="1900" dirty="0">
              <a:solidFill>
                <a:schemeClr val="dk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2"/>
          <p:cNvSpPr txBox="1">
            <a:spLocks noGrp="1"/>
          </p:cNvSpPr>
          <p:nvPr>
            <p:ph type="title"/>
          </p:nvPr>
        </p:nvSpPr>
        <p:spPr>
          <a:xfrm>
            <a:off x="332368" y="240575"/>
            <a:ext cx="10515600" cy="8775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sz="3800" dirty="0">
                <a:latin typeface="Roboto"/>
                <a:ea typeface="Roboto"/>
                <a:cs typeface="Roboto"/>
                <a:sym typeface="Roboto"/>
              </a:rPr>
              <a:t>Problem Statement</a:t>
            </a:r>
            <a:endParaRPr sz="3800" dirty="0">
              <a:latin typeface="Roboto"/>
              <a:ea typeface="Roboto"/>
              <a:cs typeface="Roboto"/>
              <a:sym typeface="Roboto"/>
            </a:endParaRPr>
          </a:p>
        </p:txBody>
      </p:sp>
      <p:sp>
        <p:nvSpPr>
          <p:cNvPr id="2" name="TextBox 1">
            <a:extLst>
              <a:ext uri="{FF2B5EF4-FFF2-40B4-BE49-F238E27FC236}">
                <a16:creationId xmlns:a16="http://schemas.microsoft.com/office/drawing/2014/main" id="{669F8ED2-F538-3DB7-2F41-68AEDADEFA37}"/>
              </a:ext>
            </a:extLst>
          </p:cNvPr>
          <p:cNvSpPr txBox="1"/>
          <p:nvPr/>
        </p:nvSpPr>
        <p:spPr>
          <a:xfrm>
            <a:off x="402336" y="1243584"/>
            <a:ext cx="9637014" cy="2554545"/>
          </a:xfrm>
          <a:prstGeom prst="rect">
            <a:avLst/>
          </a:prstGeom>
          <a:noFill/>
        </p:spPr>
        <p:txBody>
          <a:bodyPr wrap="square" rtlCol="0">
            <a:spAutoFit/>
          </a:bodyPr>
          <a:lstStyle/>
          <a:p>
            <a:r>
              <a:rPr lang="en-US" sz="2000" b="1" dirty="0"/>
              <a:t>We are integrating two problem statements:</a:t>
            </a:r>
          </a:p>
          <a:p>
            <a:endParaRPr lang="en-US" sz="2000" b="1" dirty="0"/>
          </a:p>
          <a:p>
            <a:r>
              <a:rPr lang="en-US" sz="2000" b="1" dirty="0"/>
              <a:t>Trend-Centric Recommendations: </a:t>
            </a:r>
            <a:r>
              <a:rPr lang="en-US" sz="2000" dirty="0"/>
              <a:t>Employ AI-driven recommendation systems that analyze current fashion trends, customer preferences, and purchase history to deliver tailored product suggestions, enhancing customer engagement and conversion rates in the fast fashion segment</a:t>
            </a:r>
          </a:p>
          <a:p>
            <a:endParaRPr lang="en-US" sz="2000" b="1" dirty="0"/>
          </a:p>
          <a:p>
            <a:endParaRPr lang="en-US" sz="2000" b="1" dirty="0"/>
          </a:p>
        </p:txBody>
      </p:sp>
      <p:pic>
        <p:nvPicPr>
          <p:cNvPr id="4" name="Picture 3">
            <a:extLst>
              <a:ext uri="{FF2B5EF4-FFF2-40B4-BE49-F238E27FC236}">
                <a16:creationId xmlns:a16="http://schemas.microsoft.com/office/drawing/2014/main" id="{960739B8-7882-D02C-F38A-18AE80D77D64}"/>
              </a:ext>
            </a:extLst>
          </p:cNvPr>
          <p:cNvPicPr>
            <a:picLocks noChangeAspect="1"/>
          </p:cNvPicPr>
          <p:nvPr/>
        </p:nvPicPr>
        <p:blipFill>
          <a:blip r:embed="rId3"/>
          <a:stretch>
            <a:fillRect/>
          </a:stretch>
        </p:blipFill>
        <p:spPr>
          <a:xfrm>
            <a:off x="8115300" y="2978729"/>
            <a:ext cx="2876550" cy="3191185"/>
          </a:xfrm>
          <a:prstGeom prst="rect">
            <a:avLst/>
          </a:prstGeom>
        </p:spPr>
      </p:pic>
      <p:sp>
        <p:nvSpPr>
          <p:cNvPr id="5" name="TextBox 4">
            <a:extLst>
              <a:ext uri="{FF2B5EF4-FFF2-40B4-BE49-F238E27FC236}">
                <a16:creationId xmlns:a16="http://schemas.microsoft.com/office/drawing/2014/main" id="{EDAF8CE4-9DA8-67DC-173D-389D5E7D73A5}"/>
              </a:ext>
            </a:extLst>
          </p:cNvPr>
          <p:cNvSpPr txBox="1"/>
          <p:nvPr/>
        </p:nvSpPr>
        <p:spPr>
          <a:xfrm>
            <a:off x="402335" y="3338862"/>
            <a:ext cx="7712965" cy="1631216"/>
          </a:xfrm>
          <a:prstGeom prst="rect">
            <a:avLst/>
          </a:prstGeom>
          <a:noFill/>
        </p:spPr>
        <p:txBody>
          <a:bodyPr wrap="square" rtlCol="0">
            <a:spAutoFit/>
          </a:bodyPr>
          <a:lstStyle/>
          <a:p>
            <a:r>
              <a:rPr lang="en-US" sz="2000" b="1" dirty="0"/>
              <a:t>Engagement on a shopping platform - </a:t>
            </a:r>
            <a:r>
              <a:rPr lang="en-US" sz="2000" dirty="0"/>
              <a:t>Building engagement constructs on a platform which will drive a connect and virality among younger audiences in the country. It need not be linked to shopping but needs to be linked to fashion, which will drive users to keep visiting the app on a habitual basis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3"/>
          <p:cNvSpPr txBox="1">
            <a:spLocks noGrp="1"/>
          </p:cNvSpPr>
          <p:nvPr>
            <p:ph type="title"/>
          </p:nvPr>
        </p:nvSpPr>
        <p:spPr>
          <a:xfrm>
            <a:off x="119425" y="-59100"/>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sz="3800" dirty="0">
                <a:latin typeface="Roboto"/>
                <a:ea typeface="Roboto"/>
                <a:cs typeface="Roboto"/>
                <a:sym typeface="Roboto"/>
              </a:rPr>
              <a:t>Solution</a:t>
            </a:r>
            <a:endParaRPr sz="3800" dirty="0">
              <a:latin typeface="Roboto"/>
              <a:ea typeface="Roboto"/>
              <a:cs typeface="Roboto"/>
              <a:sym typeface="Roboto"/>
            </a:endParaRPr>
          </a:p>
        </p:txBody>
      </p:sp>
      <p:sp>
        <p:nvSpPr>
          <p:cNvPr id="2" name="TextBox 1">
            <a:extLst>
              <a:ext uri="{FF2B5EF4-FFF2-40B4-BE49-F238E27FC236}">
                <a16:creationId xmlns:a16="http://schemas.microsoft.com/office/drawing/2014/main" id="{15B15182-B839-5FF5-9B0D-E82DEF581DD2}"/>
              </a:ext>
            </a:extLst>
          </p:cNvPr>
          <p:cNvSpPr txBox="1"/>
          <p:nvPr/>
        </p:nvSpPr>
        <p:spPr>
          <a:xfrm>
            <a:off x="119426" y="863727"/>
            <a:ext cx="8526892" cy="3693319"/>
          </a:xfrm>
          <a:prstGeom prst="rect">
            <a:avLst/>
          </a:prstGeom>
          <a:noFill/>
        </p:spPr>
        <p:txBody>
          <a:bodyPr wrap="square" rtlCol="0">
            <a:spAutoFit/>
          </a:bodyPr>
          <a:lstStyle/>
          <a:p>
            <a:r>
              <a:rPr lang="en-US" dirty="0"/>
              <a:t>Creating a "</a:t>
            </a:r>
            <a:r>
              <a:rPr lang="en-US" b="1" dirty="0"/>
              <a:t>swipe right</a:t>
            </a:r>
            <a:r>
              <a:rPr lang="en-US" dirty="0"/>
              <a:t>" feature for a shopping platform is an innovative way to engage customers and provide a personalized shopping experience, similar to popular dating apps like Tinder.</a:t>
            </a:r>
          </a:p>
          <a:p>
            <a:endParaRPr lang="en-US" dirty="0"/>
          </a:p>
          <a:p>
            <a:r>
              <a:rPr lang="en-US" b="1" dirty="0"/>
              <a:t>"Your Dream Wardrobe is Just a Swipe Away!"</a:t>
            </a:r>
          </a:p>
          <a:p>
            <a:endParaRPr lang="en-US" dirty="0"/>
          </a:p>
          <a:p>
            <a:r>
              <a:rPr lang="en-US" b="1" dirty="0"/>
              <a:t>Swipe Right for Like</a:t>
            </a:r>
            <a:r>
              <a:rPr lang="en-US" dirty="0"/>
              <a:t>: Customers swipe right to express interest in a product.</a:t>
            </a:r>
          </a:p>
          <a:p>
            <a:r>
              <a:rPr lang="en-US" b="1" dirty="0"/>
              <a:t>Swipe Left for Pass</a:t>
            </a:r>
            <a:r>
              <a:rPr lang="en-US" dirty="0"/>
              <a:t>: Customers swipe left to skip a product.</a:t>
            </a:r>
          </a:p>
          <a:p>
            <a:r>
              <a:rPr lang="en-US" b="1" dirty="0"/>
              <a:t>Up/Down for More Info</a:t>
            </a:r>
            <a:r>
              <a:rPr lang="en-US" dirty="0"/>
              <a:t>: Swipe up or down for additional product details, reviews, and similar items.</a:t>
            </a:r>
          </a:p>
          <a:p>
            <a:r>
              <a:rPr lang="en-US" b="1" dirty="0"/>
              <a:t>Wishlist Integration</a:t>
            </a:r>
            <a:r>
              <a:rPr lang="en-US" dirty="0"/>
              <a:t>: Products swiped right are added to a </a:t>
            </a:r>
            <a:r>
              <a:rPr lang="en-US" dirty="0" err="1"/>
              <a:t>wishlist</a:t>
            </a:r>
            <a:r>
              <a:rPr lang="en-US" dirty="0"/>
              <a:t> or cart.</a:t>
            </a:r>
          </a:p>
          <a:p>
            <a:r>
              <a:rPr lang="en-US" b="1" dirty="0"/>
              <a:t>Recommendations Update</a:t>
            </a:r>
            <a:r>
              <a:rPr lang="en-US" dirty="0"/>
              <a:t>: The algorithm refines product recommendations based on user swipes. You can also search on based on what you already have.</a:t>
            </a:r>
          </a:p>
        </p:txBody>
      </p:sp>
      <p:pic>
        <p:nvPicPr>
          <p:cNvPr id="4" name="Picture 3">
            <a:extLst>
              <a:ext uri="{FF2B5EF4-FFF2-40B4-BE49-F238E27FC236}">
                <a16:creationId xmlns:a16="http://schemas.microsoft.com/office/drawing/2014/main" id="{6C33F3DC-6B70-9347-A62B-0E61C62BB059}"/>
              </a:ext>
            </a:extLst>
          </p:cNvPr>
          <p:cNvPicPr>
            <a:picLocks noChangeAspect="1"/>
          </p:cNvPicPr>
          <p:nvPr/>
        </p:nvPicPr>
        <p:blipFill>
          <a:blip r:embed="rId3"/>
          <a:stretch>
            <a:fillRect/>
          </a:stretch>
        </p:blipFill>
        <p:spPr>
          <a:xfrm flipH="1">
            <a:off x="10076053" y="384894"/>
            <a:ext cx="1200150" cy="1200150"/>
          </a:xfrm>
          <a:prstGeom prst="rect">
            <a:avLst/>
          </a:prstGeom>
        </p:spPr>
      </p:pic>
      <p:pic>
        <p:nvPicPr>
          <p:cNvPr id="6" name="Picture 5">
            <a:extLst>
              <a:ext uri="{FF2B5EF4-FFF2-40B4-BE49-F238E27FC236}">
                <a16:creationId xmlns:a16="http://schemas.microsoft.com/office/drawing/2014/main" id="{8F2851E8-6D5D-E771-531E-5BAABC861C7D}"/>
              </a:ext>
            </a:extLst>
          </p:cNvPr>
          <p:cNvPicPr>
            <a:picLocks noChangeAspect="1"/>
          </p:cNvPicPr>
          <p:nvPr/>
        </p:nvPicPr>
        <p:blipFill>
          <a:blip r:embed="rId4"/>
          <a:stretch>
            <a:fillRect/>
          </a:stretch>
        </p:blipFill>
        <p:spPr>
          <a:xfrm>
            <a:off x="8646318" y="426622"/>
            <a:ext cx="1200150" cy="1200150"/>
          </a:xfrm>
          <a:prstGeom prst="rect">
            <a:avLst/>
          </a:prstGeom>
        </p:spPr>
      </p:pic>
      <p:pic>
        <p:nvPicPr>
          <p:cNvPr id="9" name="Picture 8">
            <a:extLst>
              <a:ext uri="{FF2B5EF4-FFF2-40B4-BE49-F238E27FC236}">
                <a16:creationId xmlns:a16="http://schemas.microsoft.com/office/drawing/2014/main" id="{C7AE3E22-6BF9-55FA-B31A-A614B8AA3ED1}"/>
              </a:ext>
            </a:extLst>
          </p:cNvPr>
          <p:cNvPicPr>
            <a:picLocks noChangeAspect="1"/>
          </p:cNvPicPr>
          <p:nvPr/>
        </p:nvPicPr>
        <p:blipFill>
          <a:blip r:embed="rId5"/>
          <a:stretch>
            <a:fillRect/>
          </a:stretch>
        </p:blipFill>
        <p:spPr>
          <a:xfrm>
            <a:off x="8500856" y="1849932"/>
            <a:ext cx="3150394" cy="1337163"/>
          </a:xfrm>
          <a:prstGeom prst="rect">
            <a:avLst/>
          </a:prstGeom>
        </p:spPr>
      </p:pic>
      <p:pic>
        <p:nvPicPr>
          <p:cNvPr id="11" name="Picture 10">
            <a:extLst>
              <a:ext uri="{FF2B5EF4-FFF2-40B4-BE49-F238E27FC236}">
                <a16:creationId xmlns:a16="http://schemas.microsoft.com/office/drawing/2014/main" id="{03557A4A-E210-F9E7-6839-032D2B8B9CF3}"/>
              </a:ext>
            </a:extLst>
          </p:cNvPr>
          <p:cNvPicPr>
            <a:picLocks noChangeAspect="1"/>
          </p:cNvPicPr>
          <p:nvPr/>
        </p:nvPicPr>
        <p:blipFill>
          <a:blip r:embed="rId6"/>
          <a:stretch>
            <a:fillRect/>
          </a:stretch>
        </p:blipFill>
        <p:spPr>
          <a:xfrm>
            <a:off x="8500856" y="2958420"/>
            <a:ext cx="3150394" cy="1413555"/>
          </a:xfrm>
          <a:prstGeom prst="rect">
            <a:avLst/>
          </a:prstGeom>
        </p:spPr>
      </p:pic>
      <p:sp>
        <p:nvSpPr>
          <p:cNvPr id="12" name="TextBox 11">
            <a:extLst>
              <a:ext uri="{FF2B5EF4-FFF2-40B4-BE49-F238E27FC236}">
                <a16:creationId xmlns:a16="http://schemas.microsoft.com/office/drawing/2014/main" id="{E6ACC864-853E-A0BC-0E39-FC594CED0FFF}"/>
              </a:ext>
            </a:extLst>
          </p:cNvPr>
          <p:cNvSpPr txBox="1"/>
          <p:nvPr/>
        </p:nvSpPr>
        <p:spPr>
          <a:xfrm>
            <a:off x="3461225" y="4577024"/>
            <a:ext cx="8664100" cy="2031325"/>
          </a:xfrm>
          <a:prstGeom prst="rect">
            <a:avLst/>
          </a:prstGeom>
          <a:noFill/>
        </p:spPr>
        <p:txBody>
          <a:bodyPr wrap="square" rtlCol="0">
            <a:spAutoFit/>
          </a:bodyPr>
          <a:lstStyle/>
          <a:p>
            <a:r>
              <a:rPr lang="en-US" dirty="0"/>
              <a:t>Implementing a "</a:t>
            </a:r>
            <a:r>
              <a:rPr lang="en-US" b="1" dirty="0"/>
              <a:t>color block</a:t>
            </a:r>
            <a:r>
              <a:rPr lang="en-US" dirty="0"/>
              <a:t>" feature in a shopping app can enhance the user experience by allowing customers to shop for clothing and accessories based on color combinations. </a:t>
            </a:r>
          </a:p>
          <a:p>
            <a:r>
              <a:rPr lang="en-US" b="1" dirty="0"/>
              <a:t>Color Block Filter</a:t>
            </a:r>
            <a:r>
              <a:rPr lang="en-US" dirty="0"/>
              <a:t>: Add a filter option on the product listing page for users to select their preferred color blocks.</a:t>
            </a:r>
          </a:p>
          <a:p>
            <a:r>
              <a:rPr lang="en-US" b="1" dirty="0"/>
              <a:t>Color Palette: </a:t>
            </a:r>
            <a:r>
              <a:rPr lang="en-US" dirty="0"/>
              <a:t>Display a palette of popular color combinations (e.g., black &amp; white, red &amp; blue).Visual Display: Show products in color blocks within the search results and product pages.</a:t>
            </a:r>
          </a:p>
        </p:txBody>
      </p:sp>
      <p:pic>
        <p:nvPicPr>
          <p:cNvPr id="14" name="Picture 13">
            <a:extLst>
              <a:ext uri="{FF2B5EF4-FFF2-40B4-BE49-F238E27FC236}">
                <a16:creationId xmlns:a16="http://schemas.microsoft.com/office/drawing/2014/main" id="{083B7452-B6F3-151C-5B9D-E200738BE0E1}"/>
              </a:ext>
            </a:extLst>
          </p:cNvPr>
          <p:cNvPicPr>
            <a:picLocks noChangeAspect="1"/>
          </p:cNvPicPr>
          <p:nvPr/>
        </p:nvPicPr>
        <p:blipFill>
          <a:blip r:embed="rId7"/>
          <a:stretch>
            <a:fillRect/>
          </a:stretch>
        </p:blipFill>
        <p:spPr>
          <a:xfrm>
            <a:off x="209550" y="4624649"/>
            <a:ext cx="2813525" cy="180672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C3C04B-4C93-3054-E303-05E054649009}"/>
              </a:ext>
            </a:extLst>
          </p:cNvPr>
          <p:cNvSpPr txBox="1"/>
          <p:nvPr/>
        </p:nvSpPr>
        <p:spPr>
          <a:xfrm>
            <a:off x="385762" y="933449"/>
            <a:ext cx="8239125" cy="2585323"/>
          </a:xfrm>
          <a:prstGeom prst="rect">
            <a:avLst/>
          </a:prstGeom>
          <a:noFill/>
        </p:spPr>
        <p:txBody>
          <a:bodyPr wrap="square" rtlCol="0">
            <a:spAutoFit/>
          </a:bodyPr>
          <a:lstStyle/>
          <a:p>
            <a:r>
              <a:rPr lang="en-US" dirty="0"/>
              <a:t>Integrating </a:t>
            </a:r>
            <a:r>
              <a:rPr lang="en-US" b="1" dirty="0"/>
              <a:t>a sharing your customized outfit option </a:t>
            </a:r>
            <a:r>
              <a:rPr lang="en-US" dirty="0"/>
              <a:t>within the Myntra in-app chatting feature can significantly enhance the shopping experience by allowing users to easily share product choices with friends, get opinions, and make collaborative shopping decisions. </a:t>
            </a:r>
          </a:p>
          <a:p>
            <a:r>
              <a:rPr lang="en-US" b="1" dirty="0"/>
              <a:t>Share Button: </a:t>
            </a:r>
            <a:r>
              <a:rPr lang="en-US" dirty="0"/>
              <a:t>Add a share button on product pages, </a:t>
            </a:r>
            <a:r>
              <a:rPr lang="en-US" dirty="0" err="1"/>
              <a:t>wishlists</a:t>
            </a:r>
            <a:r>
              <a:rPr lang="en-US" dirty="0"/>
              <a:t>, and shopping carts that allows users to share items directly through Myntra’s in-app chat.</a:t>
            </a:r>
          </a:p>
          <a:p>
            <a:r>
              <a:rPr lang="en-US" b="1" dirty="0"/>
              <a:t>Chat Integration</a:t>
            </a:r>
            <a:r>
              <a:rPr lang="en-US" dirty="0"/>
              <a:t>: Ensure the shared products appear as rich media messages within the chat, including product images, names, prices, and direct links.</a:t>
            </a:r>
          </a:p>
          <a:p>
            <a:endParaRPr lang="en-US" dirty="0"/>
          </a:p>
        </p:txBody>
      </p:sp>
      <p:pic>
        <p:nvPicPr>
          <p:cNvPr id="5" name="Picture 4">
            <a:extLst>
              <a:ext uri="{FF2B5EF4-FFF2-40B4-BE49-F238E27FC236}">
                <a16:creationId xmlns:a16="http://schemas.microsoft.com/office/drawing/2014/main" id="{3BC117B1-E2C1-9E5E-BEB2-77B4093D099C}"/>
              </a:ext>
            </a:extLst>
          </p:cNvPr>
          <p:cNvPicPr>
            <a:picLocks noChangeAspect="1"/>
          </p:cNvPicPr>
          <p:nvPr/>
        </p:nvPicPr>
        <p:blipFill>
          <a:blip r:embed="rId2"/>
          <a:stretch>
            <a:fillRect/>
          </a:stretch>
        </p:blipFill>
        <p:spPr>
          <a:xfrm>
            <a:off x="9086850" y="857250"/>
            <a:ext cx="2571750" cy="2571750"/>
          </a:xfrm>
          <a:prstGeom prst="rect">
            <a:avLst/>
          </a:prstGeom>
        </p:spPr>
      </p:pic>
      <p:sp>
        <p:nvSpPr>
          <p:cNvPr id="6" name="TextBox 5">
            <a:extLst>
              <a:ext uri="{FF2B5EF4-FFF2-40B4-BE49-F238E27FC236}">
                <a16:creationId xmlns:a16="http://schemas.microsoft.com/office/drawing/2014/main" id="{426BFA96-4C6D-5C98-7DC6-2EEB55DA71DC}"/>
              </a:ext>
            </a:extLst>
          </p:cNvPr>
          <p:cNvSpPr txBox="1"/>
          <p:nvPr/>
        </p:nvSpPr>
        <p:spPr>
          <a:xfrm>
            <a:off x="385762" y="3429000"/>
            <a:ext cx="8434388" cy="1754326"/>
          </a:xfrm>
          <a:prstGeom prst="rect">
            <a:avLst/>
          </a:prstGeom>
          <a:noFill/>
        </p:spPr>
        <p:txBody>
          <a:bodyPr wrap="square" rtlCol="0">
            <a:spAutoFit/>
          </a:bodyPr>
          <a:lstStyle/>
          <a:p>
            <a:r>
              <a:rPr lang="en-US" b="1" dirty="0"/>
              <a:t>Customer reward point system</a:t>
            </a:r>
          </a:p>
          <a:p>
            <a:r>
              <a:rPr lang="en-US" dirty="0"/>
              <a:t>Adding </a:t>
            </a:r>
            <a:r>
              <a:rPr lang="en-US" b="1" dirty="0"/>
              <a:t>a daily check-in reward feature </a:t>
            </a:r>
            <a:r>
              <a:rPr lang="en-US" dirty="0"/>
              <a:t>to the Myntra app can provide several benefits, particularly in terms of user engagement and retention. </a:t>
            </a:r>
          </a:p>
          <a:p>
            <a:r>
              <a:rPr lang="en-US" dirty="0"/>
              <a:t>Here are a few key points highlighting the advantages:</a:t>
            </a:r>
          </a:p>
          <a:p>
            <a:r>
              <a:rPr lang="en-US" b="1" dirty="0"/>
              <a:t>Daily Interaction, Habit Formation, Loyalty Building, Increased Browsing, decrease the likelihood of users abandoning the app.</a:t>
            </a:r>
          </a:p>
        </p:txBody>
      </p:sp>
      <p:pic>
        <p:nvPicPr>
          <p:cNvPr id="9" name="Picture 8">
            <a:extLst>
              <a:ext uri="{FF2B5EF4-FFF2-40B4-BE49-F238E27FC236}">
                <a16:creationId xmlns:a16="http://schemas.microsoft.com/office/drawing/2014/main" id="{5F4F32E1-6DEF-050F-957D-6BD4CF514D39}"/>
              </a:ext>
            </a:extLst>
          </p:cNvPr>
          <p:cNvPicPr>
            <a:picLocks noChangeAspect="1"/>
          </p:cNvPicPr>
          <p:nvPr/>
        </p:nvPicPr>
        <p:blipFill>
          <a:blip r:embed="rId3"/>
          <a:stretch>
            <a:fillRect/>
          </a:stretch>
        </p:blipFill>
        <p:spPr>
          <a:xfrm>
            <a:off x="9086850" y="3630549"/>
            <a:ext cx="2571750" cy="2752491"/>
          </a:xfrm>
          <a:prstGeom prst="rect">
            <a:avLst/>
          </a:prstGeom>
        </p:spPr>
      </p:pic>
    </p:spTree>
    <p:extLst>
      <p:ext uri="{BB962C8B-B14F-4D97-AF65-F5344CB8AC3E}">
        <p14:creationId xmlns:p14="http://schemas.microsoft.com/office/powerpoint/2010/main" val="4110717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4"/>
          <p:cNvSpPr txBox="1">
            <a:spLocks noGrp="1"/>
          </p:cNvSpPr>
          <p:nvPr>
            <p:ph type="title"/>
          </p:nvPr>
        </p:nvSpPr>
        <p:spPr>
          <a:xfrm>
            <a:off x="107625" y="0"/>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sz="3800">
                <a:latin typeface="Roboto"/>
                <a:ea typeface="Roboto"/>
                <a:cs typeface="Roboto"/>
                <a:sym typeface="Roboto"/>
              </a:rPr>
              <a:t>Benefits </a:t>
            </a:r>
            <a:endParaRPr sz="3800">
              <a:latin typeface="Roboto"/>
              <a:ea typeface="Roboto"/>
              <a:cs typeface="Roboto"/>
              <a:sym typeface="Roboto"/>
            </a:endParaRPr>
          </a:p>
        </p:txBody>
      </p:sp>
      <p:sp>
        <p:nvSpPr>
          <p:cNvPr id="2" name="TextBox 1">
            <a:extLst>
              <a:ext uri="{FF2B5EF4-FFF2-40B4-BE49-F238E27FC236}">
                <a16:creationId xmlns:a16="http://schemas.microsoft.com/office/drawing/2014/main" id="{8E50F5E5-E0DB-88ED-CF02-421BE0DBBCF8}"/>
              </a:ext>
            </a:extLst>
          </p:cNvPr>
          <p:cNvSpPr txBox="1"/>
          <p:nvPr/>
        </p:nvSpPr>
        <p:spPr>
          <a:xfrm>
            <a:off x="219075" y="1020275"/>
            <a:ext cx="8410575" cy="3416320"/>
          </a:xfrm>
          <a:prstGeom prst="rect">
            <a:avLst/>
          </a:prstGeom>
          <a:noFill/>
        </p:spPr>
        <p:txBody>
          <a:bodyPr wrap="square" rtlCol="0">
            <a:spAutoFit/>
          </a:bodyPr>
          <a:lstStyle/>
          <a:p>
            <a:r>
              <a:rPr lang="en-US" b="1" dirty="0"/>
              <a:t>Gamification</a:t>
            </a:r>
            <a:r>
              <a:rPr lang="en-US" dirty="0"/>
              <a:t>: Adds an element of fun and gamification to the app, making it more enjoyable to use.</a:t>
            </a:r>
          </a:p>
          <a:p>
            <a:endParaRPr lang="en-US" dirty="0"/>
          </a:p>
          <a:p>
            <a:r>
              <a:rPr lang="en-US" b="1" dirty="0"/>
              <a:t>Stand Out in the Market: </a:t>
            </a:r>
            <a:r>
              <a:rPr lang="en-US" dirty="0"/>
              <a:t>A unique feature like daily check-in rewards can differentiate the app from competitors. Attract New Users: Potential new users may be attracted by the prospect of earning rewards.</a:t>
            </a:r>
          </a:p>
          <a:p>
            <a:endParaRPr lang="en-US" dirty="0"/>
          </a:p>
          <a:p>
            <a:r>
              <a:rPr lang="en-US" b="1" dirty="0"/>
              <a:t>Reduced Friction</a:t>
            </a:r>
            <a:r>
              <a:rPr lang="en-US" dirty="0"/>
              <a:t>: Simplifying the process of adding items to the cart encourages users to engage more with the app.</a:t>
            </a:r>
          </a:p>
          <a:p>
            <a:endParaRPr lang="en-US" dirty="0"/>
          </a:p>
          <a:p>
            <a:r>
              <a:rPr lang="en-US" dirty="0"/>
              <a:t>Users sharing products act as free advertising</a:t>
            </a:r>
            <a:r>
              <a:rPr lang="en-US" b="1" dirty="0"/>
              <a:t>, leveraging word-of-mouth </a:t>
            </a:r>
            <a:r>
              <a:rPr lang="en-US" dirty="0"/>
              <a:t>to reach a wider audience without additional marketing costs.</a:t>
            </a:r>
          </a:p>
        </p:txBody>
      </p:sp>
      <p:pic>
        <p:nvPicPr>
          <p:cNvPr id="4" name="Picture 3">
            <a:extLst>
              <a:ext uri="{FF2B5EF4-FFF2-40B4-BE49-F238E27FC236}">
                <a16:creationId xmlns:a16="http://schemas.microsoft.com/office/drawing/2014/main" id="{6741ECEE-1855-2E91-E945-121AC055EE0A}"/>
              </a:ext>
            </a:extLst>
          </p:cNvPr>
          <p:cNvPicPr>
            <a:picLocks noChangeAspect="1"/>
          </p:cNvPicPr>
          <p:nvPr/>
        </p:nvPicPr>
        <p:blipFill>
          <a:blip r:embed="rId3"/>
          <a:stretch>
            <a:fillRect/>
          </a:stretch>
        </p:blipFill>
        <p:spPr>
          <a:xfrm>
            <a:off x="8305362" y="962025"/>
            <a:ext cx="3667563" cy="2290762"/>
          </a:xfrm>
          <a:prstGeom prst="rect">
            <a:avLst/>
          </a:prstGeom>
        </p:spPr>
      </p:pic>
      <p:pic>
        <p:nvPicPr>
          <p:cNvPr id="6" name="Picture 5">
            <a:extLst>
              <a:ext uri="{FF2B5EF4-FFF2-40B4-BE49-F238E27FC236}">
                <a16:creationId xmlns:a16="http://schemas.microsoft.com/office/drawing/2014/main" id="{10C7275C-0328-AE6B-48F3-E8E9A2F7D254}"/>
              </a:ext>
            </a:extLst>
          </p:cNvPr>
          <p:cNvPicPr>
            <a:picLocks noChangeAspect="1"/>
          </p:cNvPicPr>
          <p:nvPr/>
        </p:nvPicPr>
        <p:blipFill>
          <a:blip r:embed="rId4"/>
          <a:stretch>
            <a:fillRect/>
          </a:stretch>
        </p:blipFill>
        <p:spPr>
          <a:xfrm>
            <a:off x="8648480" y="3324224"/>
            <a:ext cx="2981325" cy="2981325"/>
          </a:xfrm>
          <a:prstGeom prst="rect">
            <a:avLst/>
          </a:prstGeom>
        </p:spPr>
      </p:pic>
      <p:pic>
        <p:nvPicPr>
          <p:cNvPr id="10" name="Picture 9">
            <a:extLst>
              <a:ext uri="{FF2B5EF4-FFF2-40B4-BE49-F238E27FC236}">
                <a16:creationId xmlns:a16="http://schemas.microsoft.com/office/drawing/2014/main" id="{6BF878CA-2CBC-4121-C58F-1BDADB70DFED}"/>
              </a:ext>
            </a:extLst>
          </p:cNvPr>
          <p:cNvPicPr>
            <a:picLocks noChangeAspect="1"/>
          </p:cNvPicPr>
          <p:nvPr/>
        </p:nvPicPr>
        <p:blipFill>
          <a:blip r:embed="rId5"/>
          <a:stretch>
            <a:fillRect/>
          </a:stretch>
        </p:blipFill>
        <p:spPr>
          <a:xfrm>
            <a:off x="5648324" y="4512170"/>
            <a:ext cx="2295525" cy="1793379"/>
          </a:xfrm>
          <a:prstGeom prst="rect">
            <a:avLst/>
          </a:prstGeom>
        </p:spPr>
      </p:pic>
      <p:sp>
        <p:nvSpPr>
          <p:cNvPr id="11" name="TextBox 10">
            <a:extLst>
              <a:ext uri="{FF2B5EF4-FFF2-40B4-BE49-F238E27FC236}">
                <a16:creationId xmlns:a16="http://schemas.microsoft.com/office/drawing/2014/main" id="{6D19685D-878B-3399-9200-4188B0DA12E4}"/>
              </a:ext>
            </a:extLst>
          </p:cNvPr>
          <p:cNvSpPr txBox="1"/>
          <p:nvPr/>
        </p:nvSpPr>
        <p:spPr>
          <a:xfrm>
            <a:off x="219075" y="4557354"/>
            <a:ext cx="5195887" cy="2031325"/>
          </a:xfrm>
          <a:prstGeom prst="rect">
            <a:avLst/>
          </a:prstGeom>
          <a:noFill/>
        </p:spPr>
        <p:txBody>
          <a:bodyPr wrap="square" rtlCol="0">
            <a:spAutoFit/>
          </a:bodyPr>
          <a:lstStyle/>
          <a:p>
            <a:r>
              <a:rPr lang="en-US" b="1" dirty="0"/>
              <a:t>Increased Engagement</a:t>
            </a:r>
            <a:r>
              <a:rPr lang="en-US" dirty="0"/>
              <a:t>: The interactive nature of swiping can lead to longer sessions and more frequent usage of the app</a:t>
            </a:r>
          </a:p>
          <a:p>
            <a:endParaRPr lang="en-US" dirty="0"/>
          </a:p>
          <a:p>
            <a:r>
              <a:rPr lang="en-US" dirty="0"/>
              <a:t>Encourages users to discover new products they might not have actively searched for, </a:t>
            </a:r>
            <a:r>
              <a:rPr lang="en-US" b="1" dirty="0"/>
              <a:t>increasing exposure to a broader range of inventory</a:t>
            </a:r>
            <a:r>
              <a:rPr lang="en-US" dirty="0"/>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552</TotalTime>
  <Words>649</Words>
  <Application>Microsoft Office PowerPoint</Application>
  <PresentationFormat>Widescreen</PresentationFormat>
  <Paragraphs>39</Paragraphs>
  <Slides>5</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Calibri</vt:lpstr>
      <vt:lpstr>Arial</vt:lpstr>
      <vt:lpstr>Calibri Light</vt:lpstr>
      <vt:lpstr>Roboto</vt:lpstr>
      <vt:lpstr>Office Theme</vt:lpstr>
      <vt:lpstr>Team Name : Chaos Crew  Team Details : Varsha Phulera –             varshaphulera2003@gmail.com                            Ashi Singh               Ritika Singh </vt:lpstr>
      <vt:lpstr>Problem Statement</vt:lpstr>
      <vt:lpstr>Solution</vt:lpstr>
      <vt:lpstr>PowerPoint Presentation</vt:lpstr>
      <vt:lpstr>Benefits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RITIKA SINGH</dc:creator>
  <cp:lastModifiedBy>Ritika Singh</cp:lastModifiedBy>
  <cp:revision>2</cp:revision>
  <dcterms:modified xsi:type="dcterms:W3CDTF">2024-06-26T03:21:11Z</dcterms:modified>
</cp:coreProperties>
</file>