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elegraf" charset="1" panose="00000500000000000000"/>
      <p:regular r:id="rId22"/>
    </p:embeddedFont>
    <p:embeddedFont>
      <p:font typeface="Telegraf Bold" charset="1" panose="00000800000000000000"/>
      <p:regular r:id="rId23"/>
    </p:embeddedFont>
    <p:embeddedFont>
      <p:font typeface="Telegraf Heavy" charset="1" panose="00000A00000000000000"/>
      <p:regular r:id="rId24"/>
    </p:embeddedFont>
    <p:embeddedFont>
      <p:font typeface="Open Sans" charset="1" panose="020B0606030504020204"/>
      <p:regular r:id="rId25"/>
    </p:embeddedFont>
    <p:embeddedFont>
      <p:font typeface="Open Sans Bold" charset="1" panose="020B08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315441"/>
            <a:ext cx="9009410" cy="6082798"/>
            <a:chOff x="0" y="0"/>
            <a:chExt cx="3286657" cy="2219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219021"/>
            </a:xfrm>
            <a:custGeom>
              <a:avLst/>
              <a:gdLst/>
              <a:ahLst/>
              <a:cxnLst/>
              <a:rect r="r" b="b" t="t" l="l"/>
              <a:pathLst>
                <a:path h="2219021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61150" y="1315441"/>
            <a:ext cx="7087021" cy="7701883"/>
            <a:chOff x="0" y="0"/>
            <a:chExt cx="2585364" cy="28096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809668"/>
            </a:xfrm>
            <a:custGeom>
              <a:avLst/>
              <a:gdLst/>
              <a:ahLst/>
              <a:cxnLst/>
              <a:rect r="r" b="b" t="t" l="l"/>
              <a:pathLst>
                <a:path h="280966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294954" y="690137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03414">
            <a:off x="11050308" y="3014077"/>
            <a:ext cx="436321" cy="625550"/>
          </a:xfrm>
          <a:custGeom>
            <a:avLst/>
            <a:gdLst/>
            <a:ahLst/>
            <a:cxnLst/>
            <a:rect r="r" b="b" t="t" l="l"/>
            <a:pathLst>
              <a:path h="625550" w="436321">
                <a:moveTo>
                  <a:pt x="0" y="0"/>
                </a:moveTo>
                <a:lnTo>
                  <a:pt x="436321" y="0"/>
                </a:lnTo>
                <a:lnTo>
                  <a:pt x="436321" y="625550"/>
                </a:lnTo>
                <a:lnTo>
                  <a:pt x="0" y="625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43912" y="7990737"/>
            <a:ext cx="3544008" cy="944321"/>
            <a:chOff x="0" y="0"/>
            <a:chExt cx="1292864" cy="3444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92864" cy="344491"/>
            </a:xfrm>
            <a:custGeom>
              <a:avLst/>
              <a:gdLst/>
              <a:ahLst/>
              <a:cxnLst/>
              <a:rect r="r" b="b" t="t" l="l"/>
              <a:pathLst>
                <a:path h="344491" w="1292864">
                  <a:moveTo>
                    <a:pt x="0" y="0"/>
                  </a:moveTo>
                  <a:lnTo>
                    <a:pt x="1292864" y="0"/>
                  </a:lnTo>
                  <a:lnTo>
                    <a:pt x="1292864" y="344491"/>
                  </a:lnTo>
                  <a:lnTo>
                    <a:pt x="0" y="344491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636678" y="2934526"/>
            <a:ext cx="4246107" cy="4463713"/>
          </a:xfrm>
          <a:custGeom>
            <a:avLst/>
            <a:gdLst/>
            <a:ahLst/>
            <a:cxnLst/>
            <a:rect r="r" b="b" t="t" l="l"/>
            <a:pathLst>
              <a:path h="4463713" w="4246107">
                <a:moveTo>
                  <a:pt x="0" y="0"/>
                </a:moveTo>
                <a:lnTo>
                  <a:pt x="4246107" y="0"/>
                </a:lnTo>
                <a:lnTo>
                  <a:pt x="4246107" y="4463713"/>
                </a:lnTo>
                <a:lnTo>
                  <a:pt x="0" y="44637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765643" y="7667494"/>
            <a:ext cx="5149262" cy="1590806"/>
            <a:chOff x="0" y="0"/>
            <a:chExt cx="6865682" cy="212107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865682" cy="2121075"/>
              <a:chOff x="0" y="0"/>
              <a:chExt cx="1878465" cy="5803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878465" cy="580330"/>
              </a:xfrm>
              <a:custGeom>
                <a:avLst/>
                <a:gdLst/>
                <a:ahLst/>
                <a:cxnLst/>
                <a:rect r="r" b="b" t="t" l="l"/>
                <a:pathLst>
                  <a:path h="580330" w="1878465">
                    <a:moveTo>
                      <a:pt x="0" y="0"/>
                    </a:moveTo>
                    <a:lnTo>
                      <a:pt x="1878465" y="0"/>
                    </a:lnTo>
                    <a:lnTo>
                      <a:pt x="1878465" y="580330"/>
                    </a:lnTo>
                    <a:lnTo>
                      <a:pt x="0" y="580330"/>
                    </a:lnTo>
                    <a:close/>
                  </a:path>
                </a:pathLst>
              </a:custGeom>
              <a:solidFill>
                <a:srgbClr val="FDFDFD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311185" y="791532"/>
              <a:ext cx="490263" cy="538012"/>
            </a:xfrm>
            <a:custGeom>
              <a:avLst/>
              <a:gdLst/>
              <a:ahLst/>
              <a:cxnLst/>
              <a:rect r="r" b="b" t="t" l="l"/>
              <a:pathLst>
                <a:path h="538012" w="490263">
                  <a:moveTo>
                    <a:pt x="0" y="0"/>
                  </a:moveTo>
                  <a:lnTo>
                    <a:pt x="490263" y="0"/>
                  </a:lnTo>
                  <a:lnTo>
                    <a:pt x="490263" y="538011"/>
                  </a:lnTo>
                  <a:lnTo>
                    <a:pt x="0" y="538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565261" y="7904732"/>
            <a:ext cx="4074470" cy="105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Pedro Coelho, Thiago Ulloa, Matheus Macedo e Kawai Soares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3193" y="8279699"/>
            <a:ext cx="2765446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Fatec São Caetano do Sul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437079" y="1812307"/>
            <a:ext cx="7946241" cy="5089066"/>
            <a:chOff x="0" y="0"/>
            <a:chExt cx="10594989" cy="6785421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95214"/>
              <a:ext cx="10594989" cy="59194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100"/>
                </a:lnSpc>
              </a:pPr>
              <a:r>
                <a:rPr lang="en-US" sz="11100" spc="133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Simulação de uma Blockchain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188521"/>
              <a:ext cx="10594989" cy="59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Trabalho de Estrutura de Dados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16122" y="4454934"/>
            <a:ext cx="4898191" cy="3522195"/>
            <a:chOff x="0" y="0"/>
            <a:chExt cx="1786873" cy="1284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6873" cy="1284906"/>
            </a:xfrm>
            <a:custGeom>
              <a:avLst/>
              <a:gdLst/>
              <a:ahLst/>
              <a:cxnLst/>
              <a:rect r="r" b="b" t="t" l="l"/>
              <a:pathLst>
                <a:path h="1284906" w="1786873">
                  <a:moveTo>
                    <a:pt x="0" y="0"/>
                  </a:moveTo>
                  <a:lnTo>
                    <a:pt x="1786873" y="0"/>
                  </a:lnTo>
                  <a:lnTo>
                    <a:pt x="1786873" y="1284906"/>
                  </a:lnTo>
                  <a:lnTo>
                    <a:pt x="0" y="128490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19294" y="4732465"/>
            <a:ext cx="10536464" cy="1867735"/>
          </a:xfrm>
          <a:custGeom>
            <a:avLst/>
            <a:gdLst/>
            <a:ahLst/>
            <a:cxnLst/>
            <a:rect r="r" b="b" t="t" l="l"/>
            <a:pathLst>
              <a:path h="1867735" w="10536464">
                <a:moveTo>
                  <a:pt x="0" y="0"/>
                </a:moveTo>
                <a:lnTo>
                  <a:pt x="10536464" y="0"/>
                </a:lnTo>
                <a:lnTo>
                  <a:pt x="10536464" y="1867736"/>
                </a:lnTo>
                <a:lnTo>
                  <a:pt x="0" y="1867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9294" y="1194718"/>
            <a:ext cx="1579502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555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Laços de Repetição Mineração: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88241" y="4835515"/>
            <a:ext cx="5368818" cy="334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361" indent="-312180" lvl="1">
              <a:lnSpc>
                <a:spcPts val="3759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Durante a mineração, a função </a:t>
            </a:r>
            <a:r>
              <a:rPr lang="en-US" b="true" sz="289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mine_block </a:t>
            </a:r>
            <a:r>
              <a:rPr lang="en-US" sz="289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ajusta o valor do </a:t>
            </a:r>
            <a:r>
              <a:rPr lang="en-US" b="true" sz="289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nonce</a:t>
            </a:r>
            <a:r>
              <a:rPr lang="en-US" sz="289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repetidamente até que o hash do bloco satisfaça o critério de dificuldade.</a:t>
            </a:r>
          </a:p>
          <a:p>
            <a:pPr algn="l">
              <a:lnSpc>
                <a:spcPts val="3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16122" y="4454934"/>
            <a:ext cx="4898191" cy="3522195"/>
            <a:chOff x="0" y="0"/>
            <a:chExt cx="1786873" cy="1284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6873" cy="1284906"/>
            </a:xfrm>
            <a:custGeom>
              <a:avLst/>
              <a:gdLst/>
              <a:ahLst/>
              <a:cxnLst/>
              <a:rect r="r" b="b" t="t" l="l"/>
              <a:pathLst>
                <a:path h="1284906" w="1786873">
                  <a:moveTo>
                    <a:pt x="0" y="0"/>
                  </a:moveTo>
                  <a:lnTo>
                    <a:pt x="1786873" y="0"/>
                  </a:lnTo>
                  <a:lnTo>
                    <a:pt x="1786873" y="1284906"/>
                  </a:lnTo>
                  <a:lnTo>
                    <a:pt x="0" y="128490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86190" y="2846136"/>
            <a:ext cx="10887354" cy="6739790"/>
          </a:xfrm>
          <a:custGeom>
            <a:avLst/>
            <a:gdLst/>
            <a:ahLst/>
            <a:cxnLst/>
            <a:rect r="r" b="b" t="t" l="l"/>
            <a:pathLst>
              <a:path h="6739790" w="10887354">
                <a:moveTo>
                  <a:pt x="0" y="0"/>
                </a:moveTo>
                <a:lnTo>
                  <a:pt x="10887354" y="0"/>
                </a:lnTo>
                <a:lnTo>
                  <a:pt x="10887354" y="6739791"/>
                </a:lnTo>
                <a:lnTo>
                  <a:pt x="0" y="6739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9294" y="1194718"/>
            <a:ext cx="1579502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555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Laços de Repetição Inserção de Blocos: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50536" y="5055966"/>
            <a:ext cx="5029363" cy="225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4884" indent="-292442" lvl="1">
              <a:lnSpc>
                <a:spcPts val="3521"/>
              </a:lnSpc>
              <a:buFont typeface="Arial"/>
              <a:buChar char="•"/>
            </a:pPr>
            <a:r>
              <a:rPr lang="en-US" sz="270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inserção de um novo bloco na blockchain também envolve um laço para encontrar o último bloco na lista ligada: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16122" y="4165117"/>
            <a:ext cx="4898191" cy="3951484"/>
            <a:chOff x="0" y="0"/>
            <a:chExt cx="1786873" cy="1441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6873" cy="1441512"/>
            </a:xfrm>
            <a:custGeom>
              <a:avLst/>
              <a:gdLst/>
              <a:ahLst/>
              <a:cxnLst/>
              <a:rect r="r" b="b" t="t" l="l"/>
              <a:pathLst>
                <a:path h="1441512" w="1786873">
                  <a:moveTo>
                    <a:pt x="0" y="0"/>
                  </a:moveTo>
                  <a:lnTo>
                    <a:pt x="1786873" y="0"/>
                  </a:lnTo>
                  <a:lnTo>
                    <a:pt x="1786873" y="1441512"/>
                  </a:lnTo>
                  <a:lnTo>
                    <a:pt x="0" y="1441512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19294" y="2726004"/>
            <a:ext cx="10438642" cy="6980055"/>
          </a:xfrm>
          <a:custGeom>
            <a:avLst/>
            <a:gdLst/>
            <a:ahLst/>
            <a:cxnLst/>
            <a:rect r="r" b="b" t="t" l="l"/>
            <a:pathLst>
              <a:path h="6980055" w="10438642">
                <a:moveTo>
                  <a:pt x="0" y="0"/>
                </a:moveTo>
                <a:lnTo>
                  <a:pt x="10438641" y="0"/>
                </a:lnTo>
                <a:lnTo>
                  <a:pt x="10438641" y="6980055"/>
                </a:lnTo>
                <a:lnTo>
                  <a:pt x="0" y="6980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9294" y="1194718"/>
            <a:ext cx="1579502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555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Validação da Blockchain com Recursividade: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91893" y="4659404"/>
            <a:ext cx="4346649" cy="291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recursividade ocorre na função validate_block_recursively. A função chama a si mesma para validar o próximo bloco na cadeia. Essa chamada recursiva continua até que o último bloco da cadeia seja atingido, que não possui um próximo bloco.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361109" y="3220369"/>
            <a:ext cx="4653204" cy="5631938"/>
            <a:chOff x="0" y="0"/>
            <a:chExt cx="1697502" cy="2054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7501" cy="2054546"/>
            </a:xfrm>
            <a:custGeom>
              <a:avLst/>
              <a:gdLst/>
              <a:ahLst/>
              <a:cxnLst/>
              <a:rect r="r" b="b" t="t" l="l"/>
              <a:pathLst>
                <a:path h="2054546" w="1697501">
                  <a:moveTo>
                    <a:pt x="0" y="0"/>
                  </a:moveTo>
                  <a:lnTo>
                    <a:pt x="1697501" y="0"/>
                  </a:lnTo>
                  <a:lnTo>
                    <a:pt x="1697501" y="2054546"/>
                  </a:lnTo>
                  <a:lnTo>
                    <a:pt x="0" y="205454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19294" y="2950452"/>
            <a:ext cx="10866964" cy="6387693"/>
          </a:xfrm>
          <a:custGeom>
            <a:avLst/>
            <a:gdLst/>
            <a:ahLst/>
            <a:cxnLst/>
            <a:rect r="r" b="b" t="t" l="l"/>
            <a:pathLst>
              <a:path h="6387693" w="10866964">
                <a:moveTo>
                  <a:pt x="0" y="0"/>
                </a:moveTo>
                <a:lnTo>
                  <a:pt x="10866964" y="0"/>
                </a:lnTo>
                <a:lnTo>
                  <a:pt x="10866964" y="6387693"/>
                </a:lnTo>
                <a:lnTo>
                  <a:pt x="0" y="6387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9294" y="1194718"/>
            <a:ext cx="1579502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555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Validação da Blockchain com Iteração: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45728" y="3394992"/>
            <a:ext cx="4283965" cy="522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7"/>
              </a:lnSpc>
            </a:pPr>
            <a:r>
              <a:rPr lang="en-US" sz="242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iteração no código é feita utilizando um loop while let, que percorre cada bloco da blockchain a partir do bloco inicial (chamado de head).</a:t>
            </a:r>
          </a:p>
          <a:p>
            <a:pPr algn="l">
              <a:lnSpc>
                <a:spcPts val="3157"/>
              </a:lnSpc>
            </a:pPr>
            <a:r>
              <a:rPr lang="en-US" sz="242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O laço while let é utilizado para iterar enquanto houver um bloco válido. Ele verifica se a variável current contém um bloco (Some(ref block)). Se houver um bloco, a iteração continua; caso contrário, o loop termina.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0328" y="657204"/>
            <a:ext cx="17267343" cy="1907038"/>
            <a:chOff x="0" y="0"/>
            <a:chExt cx="6299174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99174" cy="695693"/>
            </a:xfrm>
            <a:custGeom>
              <a:avLst/>
              <a:gdLst/>
              <a:ahLst/>
              <a:cxnLst/>
              <a:rect r="r" b="b" t="t" l="l"/>
              <a:pathLst>
                <a:path h="695693" w="6299174">
                  <a:moveTo>
                    <a:pt x="0" y="0"/>
                  </a:moveTo>
                  <a:lnTo>
                    <a:pt x="6299174" y="0"/>
                  </a:lnTo>
                  <a:lnTo>
                    <a:pt x="6299174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219294" y="1194718"/>
            <a:ext cx="1579502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555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Ferramentas e linguagens Utilizadas: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10328" y="3754600"/>
            <a:ext cx="17267343" cy="5304047"/>
            <a:chOff x="0" y="0"/>
            <a:chExt cx="6299174" cy="19349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99174" cy="1934931"/>
            </a:xfrm>
            <a:custGeom>
              <a:avLst/>
              <a:gdLst/>
              <a:ahLst/>
              <a:cxnLst/>
              <a:rect r="r" b="b" t="t" l="l"/>
              <a:pathLst>
                <a:path h="1934931" w="6299174">
                  <a:moveTo>
                    <a:pt x="0" y="0"/>
                  </a:moveTo>
                  <a:lnTo>
                    <a:pt x="6299174" y="0"/>
                  </a:lnTo>
                  <a:lnTo>
                    <a:pt x="6299174" y="1934931"/>
                  </a:lnTo>
                  <a:lnTo>
                    <a:pt x="0" y="1934931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90277" y="3982828"/>
            <a:ext cx="17087394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Rust: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 de programação utilizada para implementar a simulação da blockchain. O rust oferece segurança de memória e execelente desempenho para sistemas concorrentes, como blockchains.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Sha2: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Biblioteca utilizada para gerar hashes criptográficos no padrão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SHA-256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que é amplamente utilizado em blockchains reais, como o Bitcoin.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Tempo (SystemTime):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Utilizado para gerar o timestamp de cada bloco, permitindo o registro de quando o bloco foi criado.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Cargo: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Ferramenta de build e gerenciamento de pacotes do ecossistema Rust.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5617" y="348518"/>
            <a:ext cx="8925525" cy="2281578"/>
            <a:chOff x="0" y="0"/>
            <a:chExt cx="6408601" cy="16381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08601" cy="1638192"/>
            </a:xfrm>
            <a:custGeom>
              <a:avLst/>
              <a:gdLst/>
              <a:ahLst/>
              <a:cxnLst/>
              <a:rect r="r" b="b" t="t" l="l"/>
              <a:pathLst>
                <a:path h="1638192" w="6408601">
                  <a:moveTo>
                    <a:pt x="0" y="0"/>
                  </a:moveTo>
                  <a:lnTo>
                    <a:pt x="6408601" y="0"/>
                  </a:lnTo>
                  <a:lnTo>
                    <a:pt x="6408601" y="1638192"/>
                  </a:lnTo>
                  <a:lnTo>
                    <a:pt x="0" y="1638192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25617" y="3219591"/>
            <a:ext cx="17403570" cy="6263032"/>
            <a:chOff x="0" y="0"/>
            <a:chExt cx="6348870" cy="22847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48870" cy="2284771"/>
            </a:xfrm>
            <a:custGeom>
              <a:avLst/>
              <a:gdLst/>
              <a:ahLst/>
              <a:cxnLst/>
              <a:rect r="r" b="b" t="t" l="l"/>
              <a:pathLst>
                <a:path h="2284771" w="6348870">
                  <a:moveTo>
                    <a:pt x="0" y="0"/>
                  </a:moveTo>
                  <a:lnTo>
                    <a:pt x="6348870" y="0"/>
                  </a:lnTo>
                  <a:lnTo>
                    <a:pt x="6348870" y="2284771"/>
                  </a:lnTo>
                  <a:lnTo>
                    <a:pt x="0" y="2284771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1856983">
            <a:off x="-1438899" y="9341805"/>
            <a:ext cx="2443911" cy="768721"/>
          </a:xfrm>
          <a:custGeom>
            <a:avLst/>
            <a:gdLst/>
            <a:ahLst/>
            <a:cxnLst/>
            <a:rect r="r" b="b" t="t" l="l"/>
            <a:pathLst>
              <a:path h="768721" w="2443911">
                <a:moveTo>
                  <a:pt x="0" y="0"/>
                </a:moveTo>
                <a:lnTo>
                  <a:pt x="2443911" y="0"/>
                </a:lnTo>
                <a:lnTo>
                  <a:pt x="2443911" y="768721"/>
                </a:lnTo>
                <a:lnTo>
                  <a:pt x="0" y="768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78358">
            <a:off x="16295575" y="9707302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6"/>
                </a:lnTo>
                <a:lnTo>
                  <a:pt x="0" y="866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87571" y="290302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33497">
            <a:off x="9039259" y="6152014"/>
            <a:ext cx="376286" cy="398187"/>
          </a:xfrm>
          <a:custGeom>
            <a:avLst/>
            <a:gdLst/>
            <a:ahLst/>
            <a:cxnLst/>
            <a:rect r="r" b="b" t="t" l="l"/>
            <a:pathLst>
              <a:path h="398187" w="376286">
                <a:moveTo>
                  <a:pt x="0" y="0"/>
                </a:moveTo>
                <a:lnTo>
                  <a:pt x="376286" y="0"/>
                </a:lnTo>
                <a:lnTo>
                  <a:pt x="376286" y="398186"/>
                </a:lnTo>
                <a:lnTo>
                  <a:pt x="0" y="3981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5631" y="762399"/>
            <a:ext cx="8265496" cy="140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2"/>
              </a:lnSpc>
            </a:pPr>
            <a:r>
              <a:rPr lang="en-US" sz="4493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Iteração vs Recursividade na Validação da Blockchain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2149" y="4386262"/>
            <a:ext cx="7898467" cy="475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6"/>
              </a:lnSpc>
            </a:pPr>
            <a:r>
              <a:rPr lang="en-US" sz="282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Vantage</a:t>
            </a:r>
            <a:r>
              <a:rPr lang="en-US" sz="282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</a:t>
            </a: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</a:t>
            </a:r>
          </a:p>
          <a:p>
            <a:pPr algn="l" marL="609256" indent="-304628" lvl="1">
              <a:lnSpc>
                <a:spcPts val="3386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Direto e eficiente: O loop for percorre a cadeia de forma linear, realizando um número constante de operações por bloco.</a:t>
            </a:r>
          </a:p>
          <a:p>
            <a:pPr algn="l" marL="609256" indent="-304628" lvl="1">
              <a:lnSpc>
                <a:spcPts val="3386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Menor sobrecarga: Não há chamadas de função recursivas, o que reduz a sobrecarga da pilha.</a:t>
            </a:r>
          </a:p>
          <a:p>
            <a:pPr algn="l">
              <a:lnSpc>
                <a:spcPts val="3386"/>
              </a:lnSpc>
            </a:pPr>
            <a:r>
              <a:rPr lang="en-US" sz="282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Desvantagem</a:t>
            </a: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</a:t>
            </a:r>
          </a:p>
          <a:p>
            <a:pPr algn="l" marL="609256" indent="-304628" lvl="1">
              <a:lnSpc>
                <a:spcPts val="3386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Menos elegante: Para problemas recursivos, a solução iterativa pode ser menos intuitiva.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2149" y="3488536"/>
            <a:ext cx="2694870" cy="72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2"/>
              </a:lnSpc>
            </a:pPr>
            <a:r>
              <a:rPr lang="en-US" sz="4493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Iteração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26679" y="3488536"/>
            <a:ext cx="410342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92"/>
              </a:lnSpc>
            </a:pPr>
            <a:r>
              <a:rPr lang="en-US" b="true" sz="4493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Recursividade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4466" y="4386262"/>
            <a:ext cx="7863105" cy="432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86"/>
              </a:lnSpc>
            </a:pPr>
            <a:r>
              <a:rPr lang="en-US" sz="282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Vantage</a:t>
            </a:r>
            <a:r>
              <a:rPr lang="en-US" sz="282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</a:t>
            </a: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</a:t>
            </a:r>
          </a:p>
          <a:p>
            <a:pPr algn="r" marL="609256" indent="-304628" lvl="1">
              <a:lnSpc>
                <a:spcPts val="3386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Elegante: A solução recursiva reflete a natureza hierárquica da blockchain.</a:t>
            </a:r>
          </a:p>
          <a:p>
            <a:pPr algn="r" marL="609256" indent="-304628" lvl="1">
              <a:lnSpc>
                <a:spcPts val="3386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Mais concisa: A lógica pode ser mais concisa em alguns casos.</a:t>
            </a:r>
          </a:p>
          <a:p>
            <a:pPr algn="r">
              <a:lnSpc>
                <a:spcPts val="3386"/>
              </a:lnSpc>
            </a:pPr>
            <a:r>
              <a:rPr lang="en-US" sz="282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</a:t>
            </a:r>
            <a:r>
              <a:rPr lang="en-US" sz="2821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esvantagem</a:t>
            </a: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</a:t>
            </a:r>
          </a:p>
          <a:p>
            <a:pPr algn="r" marL="609256" indent="-304628" lvl="1">
              <a:lnSpc>
                <a:spcPts val="3386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Sobrecarga de chamadas: Cada chamada recursiva consome memória da pilha.</a:t>
            </a:r>
          </a:p>
          <a:p>
            <a:pPr algn="r" marL="609256" indent="-304628" lvl="1">
              <a:lnSpc>
                <a:spcPts val="3386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Menos eficiente: A chamada de função recursiva tem um custo adicional.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21297" y="3566027"/>
            <a:ext cx="9009410" cy="5777998"/>
            <a:chOff x="0" y="0"/>
            <a:chExt cx="3286657" cy="21078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107829"/>
            </a:xfrm>
            <a:custGeom>
              <a:avLst/>
              <a:gdLst/>
              <a:ahLst/>
              <a:cxnLst/>
              <a:rect r="r" b="b" t="t" l="l"/>
              <a:pathLst>
                <a:path h="2107829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3556502"/>
            <a:ext cx="5768197" cy="5777998"/>
            <a:chOff x="0" y="0"/>
            <a:chExt cx="2104254" cy="21078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4254" cy="2107829"/>
            </a:xfrm>
            <a:custGeom>
              <a:avLst/>
              <a:gdLst/>
              <a:ahLst/>
              <a:cxnLst/>
              <a:rect r="r" b="b" t="t" l="l"/>
              <a:pathLst>
                <a:path h="2107829" w="2104254">
                  <a:moveTo>
                    <a:pt x="0" y="0"/>
                  </a:moveTo>
                  <a:lnTo>
                    <a:pt x="2104254" y="0"/>
                  </a:lnTo>
                  <a:lnTo>
                    <a:pt x="210425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5495" y="973442"/>
            <a:ext cx="16425212" cy="1919447"/>
            <a:chOff x="0" y="0"/>
            <a:chExt cx="5991962" cy="7002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91962" cy="700219"/>
            </a:xfrm>
            <a:custGeom>
              <a:avLst/>
              <a:gdLst/>
              <a:ahLst/>
              <a:cxnLst/>
              <a:rect r="r" b="b" t="t" l="l"/>
              <a:pathLst>
                <a:path h="700219" w="5991962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934890" y="-418922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80" y="0"/>
                </a:lnTo>
                <a:lnTo>
                  <a:pt x="3927180" y="1392364"/>
                </a:lnTo>
                <a:lnTo>
                  <a:pt x="0" y="1392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34400" y="8937638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20880" y="5358101"/>
            <a:ext cx="3337427" cy="3337427"/>
            <a:chOff x="0" y="0"/>
            <a:chExt cx="4449903" cy="44499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9903" cy="4449903"/>
            </a:xfrm>
            <a:custGeom>
              <a:avLst/>
              <a:gdLst/>
              <a:ahLst/>
              <a:cxnLst/>
              <a:rect r="r" b="b" t="t" l="l"/>
              <a:pathLst>
                <a:path h="4449903" w="4449903">
                  <a:moveTo>
                    <a:pt x="0" y="0"/>
                  </a:moveTo>
                  <a:lnTo>
                    <a:pt x="4449903" y="0"/>
                  </a:lnTo>
                  <a:lnTo>
                    <a:pt x="4449903" y="4449903"/>
                  </a:lnTo>
                  <a:lnTo>
                    <a:pt x="0" y="4449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358581" y="4019979"/>
            <a:ext cx="4934841" cy="3263164"/>
          </a:xfrm>
          <a:custGeom>
            <a:avLst/>
            <a:gdLst/>
            <a:ahLst/>
            <a:cxnLst/>
            <a:rect r="r" b="b" t="t" l="l"/>
            <a:pathLst>
              <a:path h="3263164" w="4934841">
                <a:moveTo>
                  <a:pt x="0" y="0"/>
                </a:moveTo>
                <a:lnTo>
                  <a:pt x="4934842" y="0"/>
                </a:lnTo>
                <a:lnTo>
                  <a:pt x="4934842" y="3263164"/>
                </a:lnTo>
                <a:lnTo>
                  <a:pt x="0" y="32631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42590" y="1142590"/>
            <a:ext cx="13402820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Obrigado pela Atenção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818947"/>
            <a:ext cx="5521787" cy="1400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b="true" sz="444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Entre em nosso Servidor!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28734" y="7832087"/>
            <a:ext cx="6994536" cy="125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0"/>
              </a:lnSpc>
            </a:pPr>
            <a:r>
              <a:rPr lang="en-US" b="true" sz="7691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11934454351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65084" y="7587755"/>
            <a:ext cx="1721837" cy="498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7"/>
              </a:lnSpc>
            </a:pPr>
            <a:r>
              <a:rPr lang="en-US" b="true" sz="3081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Pedrão: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9009410" cy="1907038"/>
            <a:chOff x="0" y="0"/>
            <a:chExt cx="328665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695693"/>
            </a:xfrm>
            <a:custGeom>
              <a:avLst/>
              <a:gdLst/>
              <a:ahLst/>
              <a:cxnLst/>
              <a:rect r="r" b="b" t="t" l="l"/>
              <a:pathLst>
                <a:path h="69569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915205"/>
            <a:ext cx="9009410" cy="5787794"/>
            <a:chOff x="0" y="0"/>
            <a:chExt cx="3286657" cy="2111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6657" cy="2111403"/>
            </a:xfrm>
            <a:custGeom>
              <a:avLst/>
              <a:gdLst/>
              <a:ahLst/>
              <a:cxnLst/>
              <a:rect r="r" b="b" t="t" l="l"/>
              <a:pathLst>
                <a:path h="211140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61150" y="657204"/>
            <a:ext cx="7087021" cy="8045795"/>
            <a:chOff x="0" y="0"/>
            <a:chExt cx="2585364" cy="2935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935128"/>
            </a:xfrm>
            <a:custGeom>
              <a:avLst/>
              <a:gdLst/>
              <a:ahLst/>
              <a:cxnLst/>
              <a:rect r="r" b="b" t="t" l="l"/>
              <a:pathLst>
                <a:path h="293512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626673" y="1011978"/>
            <a:ext cx="6355975" cy="7351955"/>
            <a:chOff x="0" y="0"/>
            <a:chExt cx="8474633" cy="980260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26759" t="0" r="26759" b="0"/>
            <a:stretch>
              <a:fillRect/>
            </a:stretch>
          </p:blipFill>
          <p:spPr>
            <a:xfrm flipH="false" flipV="false"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87918" y="820181"/>
            <a:ext cx="7049083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Descrição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885659" y="3793566"/>
            <a:ext cx="7051342" cy="4019388"/>
            <a:chOff x="0" y="0"/>
            <a:chExt cx="9401790" cy="535918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012" y="4897962"/>
              <a:ext cx="9398777" cy="49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Implementação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055017"/>
              <a:ext cx="9398777" cy="49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Entender o caso de negócio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76200"/>
              <a:ext cx="9398777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Passo 1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981532"/>
              <a:ext cx="9398777" cy="492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Explorar a relação com Estrutura de Dados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850315"/>
              <a:ext cx="9398777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Passo 2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012" y="3772954"/>
              <a:ext cx="9398777" cy="778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3EA8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Passo 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9009410" cy="1907038"/>
            <a:chOff x="0" y="0"/>
            <a:chExt cx="328665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695693"/>
            </a:xfrm>
            <a:custGeom>
              <a:avLst/>
              <a:gdLst/>
              <a:ahLst/>
              <a:cxnLst/>
              <a:rect r="r" b="b" t="t" l="l"/>
              <a:pathLst>
                <a:path h="69569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7098" y="3277064"/>
            <a:ext cx="16353805" cy="4581599"/>
            <a:chOff x="0" y="0"/>
            <a:chExt cx="5965912" cy="1671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65912" cy="1671380"/>
            </a:xfrm>
            <a:custGeom>
              <a:avLst/>
              <a:gdLst/>
              <a:ahLst/>
              <a:cxnLst/>
              <a:rect r="r" b="b" t="t" l="l"/>
              <a:pathLst>
                <a:path h="1671380" w="5965912">
                  <a:moveTo>
                    <a:pt x="0" y="0"/>
                  </a:moveTo>
                  <a:lnTo>
                    <a:pt x="5965912" y="0"/>
                  </a:lnTo>
                  <a:lnTo>
                    <a:pt x="5965912" y="1671380"/>
                  </a:lnTo>
                  <a:lnTo>
                    <a:pt x="0" y="167138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87918" y="820181"/>
            <a:ext cx="7049083" cy="147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Problema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9320" y="3603859"/>
            <a:ext cx="15929361" cy="135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8"/>
              </a:lnSpc>
              <a:spcBef>
                <a:spcPct val="0"/>
              </a:spcBef>
            </a:pPr>
            <a:r>
              <a:rPr lang="en-US" b="true" sz="288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A blockchain busca resolver questões de segurança e confiança ao armazenar dados de forma descentralizada. Em um sistema tradicional, os dados podem ser manipulados ou perdidos, mas com uma blockchain: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7098" y="5706747"/>
            <a:ext cx="16002439" cy="172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754" indent="-297877" lvl="1">
              <a:lnSpc>
                <a:spcPts val="3311"/>
              </a:lnSpc>
              <a:buFont typeface="Arial"/>
              <a:buChar char="•"/>
            </a:pPr>
            <a:r>
              <a:rPr lang="en-US" b="true" sz="2759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Segurança:</a:t>
            </a:r>
            <a:r>
              <a:rPr lang="en-US" sz="2759">
                <a:solidFill>
                  <a:srgbClr val="003EA8"/>
                </a:solidFill>
                <a:latin typeface="Telegraf"/>
                <a:ea typeface="Telegraf"/>
                <a:cs typeface="Telegraf"/>
                <a:sym typeface="Telegraf"/>
              </a:rPr>
              <a:t> Os dados são protegidos por criptografia.</a:t>
            </a:r>
          </a:p>
          <a:p>
            <a:pPr algn="l" marL="595754" indent="-297877" lvl="1">
              <a:lnSpc>
                <a:spcPts val="3311"/>
              </a:lnSpc>
              <a:buFont typeface="Arial"/>
              <a:buChar char="•"/>
            </a:pPr>
            <a:r>
              <a:rPr lang="en-US" b="true" sz="2759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Imutabilidade:</a:t>
            </a:r>
            <a:r>
              <a:rPr lang="en-US" sz="2759">
                <a:solidFill>
                  <a:srgbClr val="003EA8"/>
                </a:solidFill>
                <a:latin typeface="Telegraf"/>
                <a:ea typeface="Telegraf"/>
                <a:cs typeface="Telegraf"/>
                <a:sym typeface="Telegraf"/>
              </a:rPr>
              <a:t> Após inseridos, os dados não podem ser modificados sem invalidar os blocos subsequentes.</a:t>
            </a:r>
          </a:p>
          <a:p>
            <a:pPr algn="l" marL="595754" indent="-297877" lvl="1">
              <a:lnSpc>
                <a:spcPts val="3311"/>
              </a:lnSpc>
              <a:buFont typeface="Arial"/>
              <a:buChar char="•"/>
            </a:pPr>
            <a:r>
              <a:rPr lang="en-US" b="true" sz="2759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Descentralização:</a:t>
            </a:r>
            <a:r>
              <a:rPr lang="en-US" sz="2759">
                <a:solidFill>
                  <a:srgbClr val="003EA8"/>
                </a:solidFill>
                <a:latin typeface="Telegraf"/>
                <a:ea typeface="Telegraf"/>
                <a:cs typeface="Telegraf"/>
                <a:sym typeface="Telegraf"/>
              </a:rPr>
              <a:t> Os dados podem ser verificados sem depender de uma entidade central.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9009410" cy="1907038"/>
            <a:chOff x="0" y="0"/>
            <a:chExt cx="328665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695693"/>
            </a:xfrm>
            <a:custGeom>
              <a:avLst/>
              <a:gdLst/>
              <a:ahLst/>
              <a:cxnLst/>
              <a:rect r="r" b="b" t="t" l="l"/>
              <a:pathLst>
                <a:path h="69569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7098" y="3277064"/>
            <a:ext cx="16353805" cy="4581599"/>
            <a:chOff x="0" y="0"/>
            <a:chExt cx="5965912" cy="1671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65912" cy="1671380"/>
            </a:xfrm>
            <a:custGeom>
              <a:avLst/>
              <a:gdLst/>
              <a:ahLst/>
              <a:cxnLst/>
              <a:rect r="r" b="b" t="t" l="l"/>
              <a:pathLst>
                <a:path h="1671380" w="5965912">
                  <a:moveTo>
                    <a:pt x="0" y="0"/>
                  </a:moveTo>
                  <a:lnTo>
                    <a:pt x="5965912" y="0"/>
                  </a:lnTo>
                  <a:lnTo>
                    <a:pt x="5965912" y="1671380"/>
                  </a:lnTo>
                  <a:lnTo>
                    <a:pt x="0" y="1671380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87918" y="820181"/>
            <a:ext cx="7049083" cy="147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Objetivo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9320" y="3603859"/>
            <a:ext cx="15929361" cy="408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8"/>
              </a:lnSpc>
              <a:spcBef>
                <a:spcPct val="0"/>
              </a:spcBef>
            </a:pPr>
            <a:r>
              <a:rPr lang="en-US" b="true" sz="288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O objetivo é criar um sistema de</a:t>
            </a:r>
            <a:r>
              <a:rPr lang="en-US" b="true" sz="288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 blockchain funcional que realiza as seguintes tarefas:</a:t>
            </a:r>
          </a:p>
          <a:p>
            <a:pPr algn="l">
              <a:lnSpc>
                <a:spcPts val="3458"/>
              </a:lnSpc>
              <a:spcBef>
                <a:spcPct val="0"/>
              </a:spcBef>
            </a:pPr>
          </a:p>
          <a:p>
            <a:pPr algn="l" marL="622232" indent="-311116" lvl="1">
              <a:lnSpc>
                <a:spcPts val="5245"/>
              </a:lnSpc>
              <a:buAutoNum type="arabicPeriod" startAt="1"/>
            </a:pPr>
            <a:r>
              <a:rPr lang="en-US" sz="2882">
                <a:solidFill>
                  <a:srgbClr val="003EA8"/>
                </a:solidFill>
                <a:latin typeface="Telegraf"/>
                <a:ea typeface="Telegraf"/>
                <a:cs typeface="Telegraf"/>
                <a:sym typeface="Telegraf"/>
              </a:rPr>
              <a:t>Mineração de blocos, onde um hash válido deve ser encontrado.</a:t>
            </a:r>
          </a:p>
          <a:p>
            <a:pPr algn="l" marL="622232" indent="-311116" lvl="1">
              <a:lnSpc>
                <a:spcPts val="5245"/>
              </a:lnSpc>
              <a:buAutoNum type="arabicPeriod" startAt="1"/>
            </a:pPr>
            <a:r>
              <a:rPr lang="en-US" sz="2882">
                <a:solidFill>
                  <a:srgbClr val="003EA8"/>
                </a:solidFill>
                <a:latin typeface="Telegraf"/>
                <a:ea typeface="Telegraf"/>
                <a:cs typeface="Telegraf"/>
                <a:sym typeface="Telegraf"/>
              </a:rPr>
              <a:t>Validação da blockchain para garantir a integridade dos blocos.</a:t>
            </a:r>
          </a:p>
          <a:p>
            <a:pPr algn="l" marL="622232" indent="-311116" lvl="1">
              <a:lnSpc>
                <a:spcPts val="5245"/>
              </a:lnSpc>
              <a:buAutoNum type="arabicPeriod" startAt="1"/>
            </a:pPr>
            <a:r>
              <a:rPr lang="en-US" sz="2882">
                <a:solidFill>
                  <a:srgbClr val="003EA8"/>
                </a:solidFill>
                <a:latin typeface="Telegraf"/>
                <a:ea typeface="Telegraf"/>
                <a:cs typeface="Telegraf"/>
                <a:sym typeface="Telegraf"/>
              </a:rPr>
              <a:t>Armazenamento de transações em blocos, com um processo de verificação baseado em "prova de trabalho".</a:t>
            </a:r>
          </a:p>
          <a:p>
            <a:pPr algn="l">
              <a:lnSpc>
                <a:spcPts val="524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9144000" y="3070014"/>
            <a:ext cx="8222468" cy="5914036"/>
          </a:xfrm>
          <a:prstGeom prst="rect">
            <a:avLst/>
          </a:prstGeom>
          <a:solidFill>
            <a:srgbClr val="FDFDFD"/>
          </a:solidFill>
        </p:spPr>
      </p:sp>
      <p:sp>
        <p:nvSpPr>
          <p:cNvPr name="AutoShape 4" id="4"/>
          <p:cNvSpPr/>
          <p:nvPr/>
        </p:nvSpPr>
        <p:spPr>
          <a:xfrm rot="0">
            <a:off x="662751" y="3070014"/>
            <a:ext cx="8222468" cy="5914036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745097" y="9258300"/>
            <a:ext cx="14541893" cy="795401"/>
            <a:chOff x="0" y="0"/>
            <a:chExt cx="10970613" cy="6000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70613" cy="600062"/>
            </a:xfrm>
            <a:custGeom>
              <a:avLst/>
              <a:gdLst/>
              <a:ahLst/>
              <a:cxnLst/>
              <a:rect r="r" b="b" t="t" l="l"/>
              <a:pathLst>
                <a:path h="600062" w="10970613">
                  <a:moveTo>
                    <a:pt x="15972" y="0"/>
                  </a:moveTo>
                  <a:lnTo>
                    <a:pt x="10954641" y="0"/>
                  </a:lnTo>
                  <a:cubicBezTo>
                    <a:pt x="10963463" y="0"/>
                    <a:pt x="10970613" y="7151"/>
                    <a:pt x="10970613" y="15972"/>
                  </a:cubicBezTo>
                  <a:lnTo>
                    <a:pt x="10970613" y="584090"/>
                  </a:lnTo>
                  <a:cubicBezTo>
                    <a:pt x="10970613" y="588326"/>
                    <a:pt x="10968930" y="592389"/>
                    <a:pt x="10965935" y="595384"/>
                  </a:cubicBezTo>
                  <a:cubicBezTo>
                    <a:pt x="10962940" y="598379"/>
                    <a:pt x="10958878" y="600062"/>
                    <a:pt x="10954641" y="600062"/>
                  </a:cubicBezTo>
                  <a:lnTo>
                    <a:pt x="15972" y="600062"/>
                  </a:lnTo>
                  <a:cubicBezTo>
                    <a:pt x="11736" y="600062"/>
                    <a:pt x="7673" y="598379"/>
                    <a:pt x="4678" y="595384"/>
                  </a:cubicBezTo>
                  <a:cubicBezTo>
                    <a:pt x="1683" y="592389"/>
                    <a:pt x="0" y="588326"/>
                    <a:pt x="0" y="584090"/>
                  </a:cubicBezTo>
                  <a:lnTo>
                    <a:pt x="0" y="15972"/>
                  </a:lnTo>
                  <a:cubicBezTo>
                    <a:pt x="0" y="11736"/>
                    <a:pt x="1683" y="7673"/>
                    <a:pt x="4678" y="4678"/>
                  </a:cubicBezTo>
                  <a:cubicBezTo>
                    <a:pt x="7673" y="1683"/>
                    <a:pt x="11736" y="0"/>
                    <a:pt x="15972" y="0"/>
                  </a:cubicBezTo>
                  <a:close/>
                </a:path>
              </a:pathLst>
            </a:custGeom>
            <a:solidFill>
              <a:srgbClr val="FDFDFD"/>
            </a:solidFill>
            <a:ln cap="rnd">
              <a:noFill/>
              <a:prstDash val="sysDot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970613" cy="6667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000000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 A estrutura de dados do blockchain pode ser comparada a um livro razão ou um registro de transações.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1532" y="503678"/>
            <a:ext cx="13760194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O que é uma blockchain?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91502" y="2377864"/>
            <a:ext cx="704908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Block      +      Chain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5725" y="3728252"/>
            <a:ext cx="785651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Dados armazenados em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lotes sequenciais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ou "blocos"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você faz uma transação, os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dados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 transação precisam ser adicionados a um bloco para que ela seja bem-sucedida.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26975" y="3728252"/>
            <a:ext cx="785651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Refere-se ao fato de cada bloco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referenciar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criptograficamente, seu bloco-pai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 dados de um bloco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podem ser alterados sem mudar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todos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 blocos subsequentes, o que exigiria o consenso de toda a rede ou a invalidará a blockchain.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82942" y="1741283"/>
            <a:ext cx="13922117" cy="6804435"/>
          </a:xfrm>
          <a:custGeom>
            <a:avLst/>
            <a:gdLst/>
            <a:ahLst/>
            <a:cxnLst/>
            <a:rect r="r" b="b" t="t" l="l"/>
            <a:pathLst>
              <a:path h="6804435" w="13922117">
                <a:moveTo>
                  <a:pt x="0" y="0"/>
                </a:moveTo>
                <a:lnTo>
                  <a:pt x="13922116" y="0"/>
                </a:lnTo>
                <a:lnTo>
                  <a:pt x="13922116" y="6804434"/>
                </a:lnTo>
                <a:lnTo>
                  <a:pt x="0" y="6804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8365" y="685445"/>
            <a:ext cx="840251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Estrutura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2858" y="7156190"/>
            <a:ext cx="17108058" cy="2879785"/>
            <a:chOff x="0" y="0"/>
            <a:chExt cx="6241066" cy="10505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41066" cy="1050553"/>
            </a:xfrm>
            <a:custGeom>
              <a:avLst/>
              <a:gdLst/>
              <a:ahLst/>
              <a:cxnLst/>
              <a:rect r="r" b="b" t="t" l="l"/>
              <a:pathLst>
                <a:path h="1050553" w="6241066">
                  <a:moveTo>
                    <a:pt x="0" y="0"/>
                  </a:moveTo>
                  <a:lnTo>
                    <a:pt x="6241066" y="0"/>
                  </a:lnTo>
                  <a:lnTo>
                    <a:pt x="6241066" y="1050553"/>
                  </a:lnTo>
                  <a:lnTo>
                    <a:pt x="0" y="105055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349867" y="1051133"/>
            <a:ext cx="5323721" cy="4490625"/>
            <a:chOff x="0" y="0"/>
            <a:chExt cx="1942108" cy="16381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2108" cy="1638192"/>
            </a:xfrm>
            <a:custGeom>
              <a:avLst/>
              <a:gdLst/>
              <a:ahLst/>
              <a:cxnLst/>
              <a:rect r="r" b="b" t="t" l="l"/>
              <a:pathLst>
                <a:path h="1638192" w="1942108">
                  <a:moveTo>
                    <a:pt x="0" y="0"/>
                  </a:moveTo>
                  <a:lnTo>
                    <a:pt x="1942108" y="0"/>
                  </a:lnTo>
                  <a:lnTo>
                    <a:pt x="1942108" y="1638192"/>
                  </a:lnTo>
                  <a:lnTo>
                    <a:pt x="0" y="1638192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92858" y="681362"/>
            <a:ext cx="11330793" cy="6263032"/>
            <a:chOff x="0" y="0"/>
            <a:chExt cx="4133504" cy="22847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33504" cy="2284771"/>
            </a:xfrm>
            <a:custGeom>
              <a:avLst/>
              <a:gdLst/>
              <a:ahLst/>
              <a:cxnLst/>
              <a:rect r="r" b="b" t="t" l="l"/>
              <a:pathLst>
                <a:path h="2284771" w="4133504">
                  <a:moveTo>
                    <a:pt x="0" y="0"/>
                  </a:moveTo>
                  <a:lnTo>
                    <a:pt x="4133504" y="0"/>
                  </a:lnTo>
                  <a:lnTo>
                    <a:pt x="4133504" y="2284771"/>
                  </a:lnTo>
                  <a:lnTo>
                    <a:pt x="0" y="2284771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43200" y="1098305"/>
            <a:ext cx="10830109" cy="5464755"/>
          </a:xfrm>
          <a:custGeom>
            <a:avLst/>
            <a:gdLst/>
            <a:ahLst/>
            <a:cxnLst/>
            <a:rect r="r" b="b" t="t" l="l"/>
            <a:pathLst>
              <a:path h="5464755" w="10830109">
                <a:moveTo>
                  <a:pt x="0" y="0"/>
                </a:moveTo>
                <a:lnTo>
                  <a:pt x="10830109" y="0"/>
                </a:lnTo>
                <a:lnTo>
                  <a:pt x="10830109" y="5464755"/>
                </a:lnTo>
                <a:lnTo>
                  <a:pt x="0" y="5464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10" t="-5187" r="-6610" b="-448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78358">
            <a:off x="-190644" y="446094"/>
            <a:ext cx="2443911" cy="768721"/>
          </a:xfrm>
          <a:custGeom>
            <a:avLst/>
            <a:gdLst/>
            <a:ahLst/>
            <a:cxnLst/>
            <a:rect r="r" b="b" t="t" l="l"/>
            <a:pathLst>
              <a:path h="768721" w="2443911">
                <a:moveTo>
                  <a:pt x="0" y="0"/>
                </a:moveTo>
                <a:lnTo>
                  <a:pt x="2443911" y="0"/>
                </a:lnTo>
                <a:lnTo>
                  <a:pt x="2443911" y="768721"/>
                </a:lnTo>
                <a:lnTo>
                  <a:pt x="0" y="768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78358">
            <a:off x="16295575" y="9707302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6"/>
                </a:lnTo>
                <a:lnTo>
                  <a:pt x="0" y="866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4754948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297647" y="5971876"/>
            <a:ext cx="3428160" cy="754195"/>
          </a:xfrm>
          <a:custGeom>
            <a:avLst/>
            <a:gdLst/>
            <a:ahLst/>
            <a:cxnLst/>
            <a:rect r="r" b="b" t="t" l="l"/>
            <a:pathLst>
              <a:path h="754195" w="3428160">
                <a:moveTo>
                  <a:pt x="0" y="0"/>
                </a:moveTo>
                <a:lnTo>
                  <a:pt x="3428160" y="0"/>
                </a:lnTo>
                <a:lnTo>
                  <a:pt x="3428160" y="754196"/>
                </a:lnTo>
                <a:lnTo>
                  <a:pt x="0" y="7541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645399" y="2196308"/>
            <a:ext cx="4732656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600" b="true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Arquitetura de Banco de Dados vs Blockchain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3515" y="7748357"/>
            <a:ext cx="16346743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0"/>
              </a:lnSpc>
            </a:pPr>
            <a:r>
              <a:rPr lang="en-US" sz="3517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Em um banco de dados, os dados são estruturados em tabelas, enquanto em um blockchain, os dados são estruturados em pedaços (blocos) que são “amarrados” juntos (corrente).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353652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58606"/>
            <a:ext cx="15795020" cy="3522195"/>
            <a:chOff x="0" y="0"/>
            <a:chExt cx="5762066" cy="1284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1284906"/>
            </a:xfrm>
            <a:custGeom>
              <a:avLst/>
              <a:gdLst/>
              <a:ahLst/>
              <a:cxnLst/>
              <a:rect r="r" b="b" t="t" l="l"/>
              <a:pathLst>
                <a:path h="1284906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4906"/>
                  </a:lnTo>
                  <a:lnTo>
                    <a:pt x="0" y="128490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252835" y="2385846"/>
            <a:ext cx="9782330" cy="4028553"/>
          </a:xfrm>
          <a:custGeom>
            <a:avLst/>
            <a:gdLst/>
            <a:ahLst/>
            <a:cxnLst/>
            <a:rect r="r" b="b" t="t" l="l"/>
            <a:pathLst>
              <a:path h="4028553" w="9782330">
                <a:moveTo>
                  <a:pt x="0" y="0"/>
                </a:moveTo>
                <a:lnTo>
                  <a:pt x="9782330" y="0"/>
                </a:lnTo>
                <a:lnTo>
                  <a:pt x="9782330" y="4028553"/>
                </a:lnTo>
                <a:lnTo>
                  <a:pt x="0" y="4028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44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9294" y="891165"/>
            <a:ext cx="1579502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555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Estrutura de Blocos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9294" y="6779162"/>
            <a:ext cx="15795020" cy="30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066" indent="-285533" lvl="1">
              <a:lnSpc>
                <a:spcPts val="3438"/>
              </a:lnSpc>
              <a:buFont typeface="Arial"/>
              <a:buChar char="•"/>
            </a:pPr>
            <a:r>
              <a:rPr lang="en-US" b="true" sz="264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index (u64)</a:t>
            </a:r>
            <a:r>
              <a:rPr lang="en-US" sz="264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Representa o índice do bloco na cadeia.</a:t>
            </a:r>
          </a:p>
          <a:p>
            <a:pPr algn="l" marL="571066" indent="-285533" lvl="1">
              <a:lnSpc>
                <a:spcPts val="3438"/>
              </a:lnSpc>
              <a:buFont typeface="Arial"/>
              <a:buChar char="•"/>
            </a:pPr>
            <a:r>
              <a:rPr lang="en-US" b="true" sz="264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timestamp (u128)</a:t>
            </a:r>
            <a:r>
              <a:rPr lang="en-US" sz="264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Indica o momento em que o bloco foi minerado, em milissegundos.</a:t>
            </a:r>
          </a:p>
          <a:p>
            <a:pPr algn="l" marL="571066" indent="-285533" lvl="1">
              <a:lnSpc>
                <a:spcPts val="3438"/>
              </a:lnSpc>
              <a:buFont typeface="Arial"/>
              <a:buChar char="•"/>
            </a:pPr>
            <a:r>
              <a:rPr lang="en-US" b="true" sz="264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(String)</a:t>
            </a:r>
            <a:r>
              <a:rPr lang="en-US" sz="264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Contém as informações no bloco, como transações.</a:t>
            </a:r>
          </a:p>
          <a:p>
            <a:pPr algn="l" marL="571066" indent="-285533" lvl="1">
              <a:lnSpc>
                <a:spcPts val="3438"/>
              </a:lnSpc>
              <a:buFont typeface="Arial"/>
              <a:buChar char="•"/>
            </a:pPr>
            <a:r>
              <a:rPr lang="en-US" b="true" sz="264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previous_hash (String)</a:t>
            </a:r>
            <a:r>
              <a:rPr lang="en-US" sz="264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O hash do bloco anterior, que conecta os blocos da cadeia.</a:t>
            </a:r>
          </a:p>
          <a:p>
            <a:pPr algn="l" marL="571066" indent="-285533" lvl="1">
              <a:lnSpc>
                <a:spcPts val="3438"/>
              </a:lnSpc>
              <a:buFont typeface="Arial"/>
              <a:buChar char="•"/>
            </a:pPr>
            <a:r>
              <a:rPr lang="en-US" b="true" sz="264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hash (String)</a:t>
            </a:r>
            <a:r>
              <a:rPr lang="en-US" sz="264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O hash atual do bloco, calculado durante o processo de mineração.</a:t>
            </a:r>
          </a:p>
          <a:p>
            <a:pPr algn="l" marL="571066" indent="-285533" lvl="1">
              <a:lnSpc>
                <a:spcPts val="3438"/>
              </a:lnSpc>
              <a:buFont typeface="Arial"/>
              <a:buChar char="•"/>
            </a:pPr>
            <a:r>
              <a:rPr lang="en-US" b="true" sz="264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nonce (u64)</a:t>
            </a:r>
            <a:r>
              <a:rPr lang="en-US" sz="264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Um número incrementado na mineração até que se encontre um hash válido.</a:t>
            </a:r>
          </a:p>
          <a:p>
            <a:pPr algn="l" marL="571066" indent="-285533" lvl="1">
              <a:lnSpc>
                <a:spcPts val="3438"/>
              </a:lnSpc>
              <a:buFont typeface="Arial"/>
              <a:buChar char="•"/>
            </a:pPr>
            <a:r>
              <a:rPr lang="en-US" b="true" sz="2645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next (Option&lt;Box&lt;Block&gt;&gt;)</a:t>
            </a:r>
            <a:r>
              <a:rPr lang="en-US" sz="2645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Aponta para o próximo bloco na lista ligada.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16122" y="2935158"/>
            <a:ext cx="4898191" cy="3522195"/>
            <a:chOff x="0" y="0"/>
            <a:chExt cx="1786873" cy="1284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6873" cy="1284906"/>
            </a:xfrm>
            <a:custGeom>
              <a:avLst/>
              <a:gdLst/>
              <a:ahLst/>
              <a:cxnLst/>
              <a:rect r="r" b="b" t="t" l="l"/>
              <a:pathLst>
                <a:path h="1284906" w="1786873">
                  <a:moveTo>
                    <a:pt x="0" y="0"/>
                  </a:moveTo>
                  <a:lnTo>
                    <a:pt x="1786873" y="0"/>
                  </a:lnTo>
                  <a:lnTo>
                    <a:pt x="1786873" y="1284906"/>
                  </a:lnTo>
                  <a:lnTo>
                    <a:pt x="0" y="128490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19294" y="2935158"/>
            <a:ext cx="10700261" cy="1837418"/>
          </a:xfrm>
          <a:custGeom>
            <a:avLst/>
            <a:gdLst/>
            <a:ahLst/>
            <a:cxnLst/>
            <a:rect r="r" b="b" t="t" l="l"/>
            <a:pathLst>
              <a:path h="1837418" w="10700261">
                <a:moveTo>
                  <a:pt x="0" y="0"/>
                </a:moveTo>
                <a:lnTo>
                  <a:pt x="10700260" y="0"/>
                </a:lnTo>
                <a:lnTo>
                  <a:pt x="10700260" y="1837418"/>
                </a:lnTo>
                <a:lnTo>
                  <a:pt x="0" y="1837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75" r="-840" b="-217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9294" y="1194718"/>
            <a:ext cx="1579502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62"/>
              </a:lnSpc>
              <a:spcBef>
                <a:spcPct val="0"/>
              </a:spcBef>
            </a:pPr>
            <a:r>
              <a:rPr lang="en-US" b="true" sz="5552">
                <a:solidFill>
                  <a:srgbClr val="003EA8"/>
                </a:solidFill>
                <a:latin typeface="Telegraf Bold"/>
                <a:ea typeface="Telegraf Bold"/>
                <a:cs typeface="Telegraf Bold"/>
                <a:sym typeface="Telegraf Bold"/>
              </a:rPr>
              <a:t>Estrutura da Blockchain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94503" y="3733092"/>
            <a:ext cx="5236680" cy="185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993" indent="-304497" lvl="1">
              <a:lnSpc>
                <a:spcPts val="3666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estrutura </a:t>
            </a:r>
            <a:r>
              <a:rPr lang="en-US" b="true" sz="282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Blockchain</a:t>
            </a:r>
            <a:r>
              <a:rPr lang="en-US" sz="282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representa a cadeia de blocos e contém os seguintes campos: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19294" y="5144051"/>
            <a:ext cx="10700261" cy="3522195"/>
            <a:chOff x="0" y="0"/>
            <a:chExt cx="3903484" cy="12849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03484" cy="1284906"/>
            </a:xfrm>
            <a:custGeom>
              <a:avLst/>
              <a:gdLst/>
              <a:ahLst/>
              <a:cxnLst/>
              <a:rect r="r" b="b" t="t" l="l"/>
              <a:pathLst>
                <a:path h="1284906" w="3903484">
                  <a:moveTo>
                    <a:pt x="0" y="0"/>
                  </a:moveTo>
                  <a:lnTo>
                    <a:pt x="3903484" y="0"/>
                  </a:lnTo>
                  <a:lnTo>
                    <a:pt x="3903484" y="1284906"/>
                  </a:lnTo>
                  <a:lnTo>
                    <a:pt x="0" y="128490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76019" y="5713385"/>
            <a:ext cx="10586810" cy="2316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993" indent="-304497" lvl="1">
              <a:lnSpc>
                <a:spcPts val="3666"/>
              </a:lnSpc>
              <a:buFont typeface="Arial"/>
              <a:buChar char="•"/>
            </a:pPr>
            <a:r>
              <a:rPr lang="en-US" b="true" sz="282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head: Option&lt;Box&lt;Block&gt;&gt;:</a:t>
            </a:r>
            <a:r>
              <a:rPr lang="en-US" sz="282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A referência ao primeiro bloco (cabeça) da lista ligada.</a:t>
            </a:r>
          </a:p>
          <a:p>
            <a:pPr algn="l" marL="608993" indent="-304497" lvl="1">
              <a:lnSpc>
                <a:spcPts val="3666"/>
              </a:lnSpc>
              <a:buFont typeface="Arial"/>
              <a:buChar char="•"/>
            </a:pPr>
            <a:r>
              <a:rPr lang="en-US" b="true" sz="282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difficulty: usize:</a:t>
            </a:r>
            <a:r>
              <a:rPr lang="en-US" sz="282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O nível de dificuldade para a mineração, que determina quantos zeros iniciais devem estar presentes no hash.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DAGSQjGojX4</dc:identifier>
  <dcterms:modified xsi:type="dcterms:W3CDTF">2011-08-01T06:04:30Z</dcterms:modified>
  <cp:revision>1</cp:revision>
  <dc:title>Simulação de uma Blockchain</dc:title>
</cp:coreProperties>
</file>