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0" r:id="rId5"/>
    <p:sldId id="261" r:id="rId6"/>
    <p:sldId id="266" r:id="rId7"/>
    <p:sldId id="258" r:id="rId8"/>
    <p:sldId id="259" r:id="rId9"/>
    <p:sldId id="267" r:id="rId10"/>
    <p:sldId id="268" r:id="rId11"/>
    <p:sldId id="269" r:id="rId12"/>
    <p:sldId id="270" r:id="rId13"/>
    <p:sldId id="262" r:id="rId14"/>
    <p:sldId id="263" r:id="rId15"/>
    <p:sldId id="271" r:id="rId16"/>
    <p:sldId id="272"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94660"/>
  </p:normalViewPr>
  <p:slideViewPr>
    <p:cSldViewPr snapToGrid="0">
      <p:cViewPr varScale="1">
        <p:scale>
          <a:sx n="90" d="100"/>
          <a:sy n="90" d="100"/>
        </p:scale>
        <p:origin x="14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71EBCB-88A0-A199-D973-5D23F1150349}"/>
              </a:ext>
            </a:extLst>
          </p:cNvPr>
          <p:cNvSpPr>
            <a:spLocks noGrp="1"/>
          </p:cNvSpPr>
          <p:nvPr>
            <p:ph type="ctrTitle"/>
          </p:nvPr>
        </p:nvSpPr>
        <p:spPr>
          <a:xfrm>
            <a:off x="634093" y="1041400"/>
            <a:ext cx="10923814" cy="2387600"/>
          </a:xfrm>
        </p:spPr>
        <p:txBody>
          <a:bodyPr anchor="b"/>
          <a:lstStyle>
            <a:lvl1pPr algn="ctr">
              <a:defRPr sz="6000"/>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7FC3E441-D8FD-00A0-A01B-370B7B139C7B}"/>
              </a:ext>
            </a:extLst>
          </p:cNvPr>
          <p:cNvSpPr>
            <a:spLocks noGrp="1"/>
          </p:cNvSpPr>
          <p:nvPr>
            <p:ph type="subTitle" idx="1"/>
          </p:nvPr>
        </p:nvSpPr>
        <p:spPr>
          <a:xfrm>
            <a:off x="634093" y="3747294"/>
            <a:ext cx="1092381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704AB8B-F1CC-E51A-1A28-406C4D7C8C72}"/>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5" name="フッター プレースホルダー 4">
            <a:extLst>
              <a:ext uri="{FF2B5EF4-FFF2-40B4-BE49-F238E27FC236}">
                <a16:creationId xmlns:a16="http://schemas.microsoft.com/office/drawing/2014/main" id="{2703215C-5880-FD31-BC14-A172BA5B55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AE12F4-5C7F-208E-C1F6-FD0782D10BA3}"/>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1472056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B90A5C-9492-EB4A-1AEC-AD438CE668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A7789D-E013-5502-A7C9-6F4C96C7C03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561A3C-EF4B-945A-37E2-0935D61CDAFE}"/>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5" name="フッター プレースホルダー 4">
            <a:extLst>
              <a:ext uri="{FF2B5EF4-FFF2-40B4-BE49-F238E27FC236}">
                <a16:creationId xmlns:a16="http://schemas.microsoft.com/office/drawing/2014/main" id="{A6EE633B-D074-73D1-0B82-2888275175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49B37AC-FE7D-43FC-BCE1-EEE4C68EC613}"/>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847894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C1E5911-0658-A9E2-9052-E0B0B9E081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8CCC6D5-974A-638B-1A20-E88F40789BF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2C6B79-51D5-DF6D-4DC6-DC26C53612AB}"/>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5" name="フッター プレースホルダー 4">
            <a:extLst>
              <a:ext uri="{FF2B5EF4-FFF2-40B4-BE49-F238E27FC236}">
                <a16:creationId xmlns:a16="http://schemas.microsoft.com/office/drawing/2014/main" id="{4C09F6A1-7D87-8B43-7429-6DBE2CFA04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0C0B59-304C-0D8F-4703-4F92F65CA812}"/>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389121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551C77-40BB-E168-BF34-F6351B81803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865F830-1C1E-9F46-45CA-D37F96DB7D9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AFD0E4-0489-BDA5-B7C8-E78FD4049722}"/>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5" name="フッター プレースホルダー 4">
            <a:extLst>
              <a:ext uri="{FF2B5EF4-FFF2-40B4-BE49-F238E27FC236}">
                <a16:creationId xmlns:a16="http://schemas.microsoft.com/office/drawing/2014/main" id="{AA7427EB-3462-B0B1-BEC1-8F038A685DE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C07502-100C-0DDF-20B8-D43BC3BBCF7F}"/>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352812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A1760A-D14D-4818-03D1-9437300926A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AD7E91-76CE-D676-16FB-7D2B973D07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5C4316D-D594-6306-78FB-9D8284224E12}"/>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5" name="フッター プレースホルダー 4">
            <a:extLst>
              <a:ext uri="{FF2B5EF4-FFF2-40B4-BE49-F238E27FC236}">
                <a16:creationId xmlns:a16="http://schemas.microsoft.com/office/drawing/2014/main" id="{86981712-DF3A-D68F-7556-809543D24C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10EA1E-5126-F0EA-1A81-721B4CECF995}"/>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204956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5BAAC6-0B8F-340B-3A92-F906AD76F5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227E80-96FC-5FDF-F9B0-D6A1586E048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A2BE63D-8459-25B8-1C88-D8472F1F364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F8A423F-4B9B-45E1-0F43-9F4DE4CC3B3B}"/>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6" name="フッター プレースホルダー 5">
            <a:extLst>
              <a:ext uri="{FF2B5EF4-FFF2-40B4-BE49-F238E27FC236}">
                <a16:creationId xmlns:a16="http://schemas.microsoft.com/office/drawing/2014/main" id="{E2071667-70DA-08E4-2086-6A826B9A770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64C7B7-DB6E-CF36-B537-98B8212B8966}"/>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1265812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CB894-DA54-8039-CA10-E57365B3BA3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D577AE-C993-838B-25C9-60B7F861A0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3A820B0-A778-1885-E0C2-91023B0691B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04FDFD1-E7E2-0959-67F7-B33EE5804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A491FB9-CB73-6575-D9D6-EFD07285028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4E6A784-56ED-42BA-B129-4CEFDBF4EA3F}"/>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8" name="フッター プレースホルダー 7">
            <a:extLst>
              <a:ext uri="{FF2B5EF4-FFF2-40B4-BE49-F238E27FC236}">
                <a16:creationId xmlns:a16="http://schemas.microsoft.com/office/drawing/2014/main" id="{D2E9FC98-5F7C-45AE-FFF6-B81F10757E4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6677C41-D227-EA51-F19A-BFCD32654CA0}"/>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1532135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01C801-E169-98A3-CAE6-1EAC6168D4B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6A12F15-BF88-DB5E-ACBA-3A0146C3181D}"/>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4" name="フッター プレースホルダー 3">
            <a:extLst>
              <a:ext uri="{FF2B5EF4-FFF2-40B4-BE49-F238E27FC236}">
                <a16:creationId xmlns:a16="http://schemas.microsoft.com/office/drawing/2014/main" id="{98E8B2DD-5CF2-7200-0D44-5A1D0FEFF48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B41EC20-7E7D-9485-C2C0-2BD76E0ED6D5}"/>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425859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8D12DE-8C6C-F5C2-BB0F-B5DE844B9C75}"/>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3" name="フッター プレースホルダー 2">
            <a:extLst>
              <a:ext uri="{FF2B5EF4-FFF2-40B4-BE49-F238E27FC236}">
                <a16:creationId xmlns:a16="http://schemas.microsoft.com/office/drawing/2014/main" id="{2D60E226-743B-AEF6-04B5-F0234FC35CC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1112CE7-4E23-D3CA-4302-E0D6039FAF04}"/>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303385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F0C6F-2F62-3509-1220-8A1317784E9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29A9309-60A6-62B4-7907-EEEC5517F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36810B5-77EF-886C-4340-9209FBC522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23C3D58-A269-83A3-AD5C-C9725AA2A7FB}"/>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6" name="フッター プレースホルダー 5">
            <a:extLst>
              <a:ext uri="{FF2B5EF4-FFF2-40B4-BE49-F238E27FC236}">
                <a16:creationId xmlns:a16="http://schemas.microsoft.com/office/drawing/2014/main" id="{C2560824-51F3-2CC1-DB80-25BF2F17BF2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ACAD77-FF91-076A-50DF-81476F29D238}"/>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1922626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5DDA5A-A4A0-F815-F9BF-3834F1FA5F9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16144CA-0281-EA19-2309-224661E141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EC1F7399-8D7E-178D-7107-BFD523D7C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0CE292C-6DAB-C9BB-3CE0-75CFAA6F9289}"/>
              </a:ext>
            </a:extLst>
          </p:cNvPr>
          <p:cNvSpPr>
            <a:spLocks noGrp="1"/>
          </p:cNvSpPr>
          <p:nvPr>
            <p:ph type="dt" sz="half" idx="10"/>
          </p:nvPr>
        </p:nvSpPr>
        <p:spPr/>
        <p:txBody>
          <a:bodyPr/>
          <a:lstStyle/>
          <a:p>
            <a:fld id="{A3FC2D24-7FB6-4748-AED7-602BA190CA27}" type="datetimeFigureOut">
              <a:rPr kumimoji="1" lang="ja-JP" altLang="en-US" smtClean="0"/>
              <a:t>2025/9/9</a:t>
            </a:fld>
            <a:endParaRPr kumimoji="1" lang="ja-JP" altLang="en-US"/>
          </a:p>
        </p:txBody>
      </p:sp>
      <p:sp>
        <p:nvSpPr>
          <p:cNvPr id="6" name="フッター プレースホルダー 5">
            <a:extLst>
              <a:ext uri="{FF2B5EF4-FFF2-40B4-BE49-F238E27FC236}">
                <a16:creationId xmlns:a16="http://schemas.microsoft.com/office/drawing/2014/main" id="{3C87D91E-51CA-B08A-3D03-17A5AED476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361745-4B24-04DA-88F6-760CAD720163}"/>
              </a:ext>
            </a:extLst>
          </p:cNvPr>
          <p:cNvSpPr>
            <a:spLocks noGrp="1"/>
          </p:cNvSpPr>
          <p:nvPr>
            <p:ph type="sldNum" sz="quarter" idx="12"/>
          </p:nvPr>
        </p:nvSpPr>
        <p:spPr/>
        <p:txBody>
          <a:body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176864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DACD264-A91F-F9F0-C6D1-1EEE5A916973}"/>
              </a:ext>
            </a:extLst>
          </p:cNvPr>
          <p:cNvSpPr>
            <a:spLocks noGrp="1"/>
          </p:cNvSpPr>
          <p:nvPr>
            <p:ph type="title"/>
          </p:nvPr>
        </p:nvSpPr>
        <p:spPr>
          <a:xfrm>
            <a:off x="419100" y="0"/>
            <a:ext cx="113538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574258ED-D840-A02E-DB1F-42B142DC84A2}"/>
              </a:ext>
            </a:extLst>
          </p:cNvPr>
          <p:cNvSpPr>
            <a:spLocks noGrp="1"/>
          </p:cNvSpPr>
          <p:nvPr>
            <p:ph type="body" idx="1"/>
          </p:nvPr>
        </p:nvSpPr>
        <p:spPr>
          <a:xfrm>
            <a:off x="419100" y="1325562"/>
            <a:ext cx="11353800" cy="5532437"/>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D45D8E7A-6F40-5854-9094-6AF9DD1D6A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FC2D24-7FB6-4748-AED7-602BA190CA27}" type="datetimeFigureOut">
              <a:rPr kumimoji="1" lang="ja-JP" altLang="en-US" smtClean="0"/>
              <a:t>2025/9/9</a:t>
            </a:fld>
            <a:endParaRPr kumimoji="1" lang="ja-JP" altLang="en-US"/>
          </a:p>
        </p:txBody>
      </p:sp>
      <p:sp>
        <p:nvSpPr>
          <p:cNvPr id="5" name="フッター プレースホルダー 4">
            <a:extLst>
              <a:ext uri="{FF2B5EF4-FFF2-40B4-BE49-F238E27FC236}">
                <a16:creationId xmlns:a16="http://schemas.microsoft.com/office/drawing/2014/main" id="{85EC4B97-F105-6A1D-FDB5-4513CE0B3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D95305D-CAA3-05C8-BE98-6F8ECB127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7366A8-FCD5-4A13-BDCA-67A2536BF4CD}" type="slidenum">
              <a:rPr kumimoji="1" lang="ja-JP" altLang="en-US" smtClean="0"/>
              <a:t>‹#›</a:t>
            </a:fld>
            <a:endParaRPr kumimoji="1" lang="ja-JP" altLang="en-US"/>
          </a:p>
        </p:txBody>
      </p:sp>
    </p:spTree>
    <p:extLst>
      <p:ext uri="{BB962C8B-B14F-4D97-AF65-F5344CB8AC3E}">
        <p14:creationId xmlns:p14="http://schemas.microsoft.com/office/powerpoint/2010/main" val="88147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610BF6-4905-1BFB-5EB5-404ADDA9360E}"/>
              </a:ext>
            </a:extLst>
          </p:cNvPr>
          <p:cNvSpPr>
            <a:spLocks noGrp="1"/>
          </p:cNvSpPr>
          <p:nvPr>
            <p:ph type="ctrTitle"/>
          </p:nvPr>
        </p:nvSpPr>
        <p:spPr/>
        <p:txBody>
          <a:bodyPr>
            <a:normAutofit/>
          </a:bodyPr>
          <a:lstStyle/>
          <a:p>
            <a:r>
              <a:rPr lang="ja-JP" altLang="en-US" sz="5400" dirty="0"/>
              <a:t>機械学習</a:t>
            </a:r>
            <a:r>
              <a:rPr kumimoji="1" lang="ja-JP" altLang="en-US" sz="5400" dirty="0"/>
              <a:t>モデルを用いた株価予測</a:t>
            </a:r>
          </a:p>
        </p:txBody>
      </p:sp>
      <p:sp>
        <p:nvSpPr>
          <p:cNvPr id="3" name="字幕 2">
            <a:extLst>
              <a:ext uri="{FF2B5EF4-FFF2-40B4-BE49-F238E27FC236}">
                <a16:creationId xmlns:a16="http://schemas.microsoft.com/office/drawing/2014/main" id="{7F959074-C3BD-66F1-CCC8-390522650F8D}"/>
              </a:ext>
            </a:extLst>
          </p:cNvPr>
          <p:cNvSpPr>
            <a:spLocks noGrp="1"/>
          </p:cNvSpPr>
          <p:nvPr>
            <p:ph type="subTitle" idx="1"/>
          </p:nvPr>
        </p:nvSpPr>
        <p:spPr/>
        <p:txBody>
          <a:bodyPr/>
          <a:lstStyle/>
          <a:p>
            <a:r>
              <a:rPr lang="ja-JP" altLang="en-US" dirty="0"/>
              <a:t>木南新</a:t>
            </a:r>
            <a:endParaRPr kumimoji="1" lang="ja-JP" altLang="en-US" dirty="0"/>
          </a:p>
        </p:txBody>
      </p:sp>
    </p:spTree>
    <p:extLst>
      <p:ext uri="{BB962C8B-B14F-4D97-AF65-F5344CB8AC3E}">
        <p14:creationId xmlns:p14="http://schemas.microsoft.com/office/powerpoint/2010/main" val="411492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4087D-9AD4-07EC-F19B-3BD12D88A82A}"/>
              </a:ext>
            </a:extLst>
          </p:cNvPr>
          <p:cNvSpPr>
            <a:spLocks noGrp="1"/>
          </p:cNvSpPr>
          <p:nvPr>
            <p:ph type="title"/>
          </p:nvPr>
        </p:nvSpPr>
        <p:spPr/>
        <p:txBody>
          <a:bodyPr/>
          <a:lstStyle/>
          <a:p>
            <a:r>
              <a:rPr kumimoji="1" lang="ja-JP" altLang="en-US" dirty="0"/>
              <a:t>ハイパーパラメータチューニング</a:t>
            </a:r>
          </a:p>
        </p:txBody>
      </p:sp>
      <p:sp>
        <p:nvSpPr>
          <p:cNvPr id="3" name="コンテンツ プレースホルダー 2">
            <a:extLst>
              <a:ext uri="{FF2B5EF4-FFF2-40B4-BE49-F238E27FC236}">
                <a16:creationId xmlns:a16="http://schemas.microsoft.com/office/drawing/2014/main" id="{C798BB30-BD97-09D0-BE6A-11789E860CAD}"/>
              </a:ext>
            </a:extLst>
          </p:cNvPr>
          <p:cNvSpPr>
            <a:spLocks noGrp="1"/>
          </p:cNvSpPr>
          <p:nvPr>
            <p:ph idx="1"/>
          </p:nvPr>
        </p:nvSpPr>
        <p:spPr/>
        <p:txBody>
          <a:bodyPr/>
          <a:lstStyle/>
          <a:p>
            <a:pPr>
              <a:buFont typeface="Wingdings" panose="05000000000000000000" pitchFamily="2" charset="2"/>
              <a:buChar char="Ø"/>
            </a:pPr>
            <a:r>
              <a:rPr kumimoji="1" lang="ja-JP" altLang="en-US" dirty="0"/>
              <a:t>ハイパーパラメータとは</a:t>
            </a:r>
            <a:r>
              <a:rPr kumimoji="1" lang="en-US" altLang="ja-JP" dirty="0"/>
              <a:t>?</a:t>
            </a:r>
            <a:endParaRPr lang="en-US" altLang="ja-JP" dirty="0"/>
          </a:p>
          <a:p>
            <a:pPr marL="457200" lvl="1" indent="0">
              <a:buNone/>
            </a:pPr>
            <a:r>
              <a:rPr lang="ja-JP" altLang="en-US" dirty="0"/>
              <a:t>モデル性能を左右する「設定値」</a:t>
            </a:r>
            <a:endParaRPr lang="en-US" altLang="ja-JP" dirty="0"/>
          </a:p>
          <a:p>
            <a:pPr lvl="2"/>
            <a:r>
              <a:rPr lang="ja-JP" altLang="en-US" dirty="0"/>
              <a:t>モデルを構築する際に、人間が事前に決める必要がある設定値のこと。</a:t>
            </a:r>
            <a:endParaRPr lang="en-US" altLang="ja-JP" dirty="0"/>
          </a:p>
          <a:p>
            <a:pPr marL="914400" lvl="2" indent="0">
              <a:buNone/>
            </a:pPr>
            <a:endParaRPr lang="en-US" altLang="ja-JP" dirty="0"/>
          </a:p>
          <a:p>
            <a:pPr marL="914400" lvl="2" indent="0">
              <a:buNone/>
            </a:pPr>
            <a:r>
              <a:rPr lang="ja-JP" altLang="en-US" dirty="0"/>
              <a:t>今回チューニングしたパラメータ</a:t>
            </a:r>
            <a:endParaRPr lang="en-US" altLang="ja-JP" dirty="0"/>
          </a:p>
          <a:p>
            <a:pPr marL="914400" lvl="2" indent="0">
              <a:buNone/>
            </a:pPr>
            <a:r>
              <a:rPr lang="en-US" altLang="ja-JP" dirty="0"/>
              <a:t>LSTM</a:t>
            </a:r>
            <a:r>
              <a:rPr lang="ja-JP" altLang="en-US" dirty="0"/>
              <a:t>のユニット数：モデルの記憶容量や複雑さ </a:t>
            </a:r>
            <a:endParaRPr lang="en-US" altLang="ja-JP" dirty="0"/>
          </a:p>
          <a:p>
            <a:pPr marL="914400" lvl="2" indent="0">
              <a:buNone/>
            </a:pPr>
            <a:r>
              <a:rPr lang="ja-JP" altLang="en-US" dirty="0"/>
              <a:t>学習率：モデルがどれくらいのペースで学習するか</a:t>
            </a:r>
            <a:endParaRPr lang="en-US" altLang="ja-JP" dirty="0"/>
          </a:p>
          <a:p>
            <a:pPr marL="914400" lvl="2" indent="0">
              <a:buNone/>
            </a:pPr>
            <a:r>
              <a:rPr lang="ja-JP" altLang="en-US" dirty="0"/>
              <a:t>ドロップアウト率：過学習をどれだけ防ぐか</a:t>
            </a:r>
            <a:endParaRPr lang="en-US" altLang="ja-JP" dirty="0"/>
          </a:p>
          <a:p>
            <a:pPr marL="914400" lvl="2" indent="0">
              <a:buNone/>
            </a:pPr>
            <a:r>
              <a:rPr lang="ja-JP" altLang="en-US" dirty="0"/>
              <a:t>最適化アルゴリズム：予測誤差をどう効率的に減らしていくかの戦略</a:t>
            </a:r>
            <a:endParaRPr lang="en-US" altLang="ja-JP" dirty="0"/>
          </a:p>
          <a:p>
            <a:pPr marL="914400" lvl="2" indent="0">
              <a:buNone/>
            </a:pPr>
            <a:endParaRPr lang="en-US" altLang="ja-JP" dirty="0"/>
          </a:p>
          <a:p>
            <a:pPr marL="914400" lvl="2" indent="0">
              <a:buNone/>
            </a:pPr>
            <a:r>
              <a:rPr lang="ja-JP" altLang="en-US" dirty="0"/>
              <a:t>これらの「設定値」次第で、</a:t>
            </a:r>
            <a:r>
              <a:rPr lang="ja-JP" altLang="en-US" dirty="0">
                <a:solidFill>
                  <a:srgbClr val="FF0000"/>
                </a:solidFill>
              </a:rPr>
              <a:t>モデルの賢さが大きく変わる可能性</a:t>
            </a:r>
            <a:endParaRPr kumimoji="1" lang="en-US" altLang="ja-JP" dirty="0">
              <a:solidFill>
                <a:srgbClr val="FF0000"/>
              </a:solidFill>
            </a:endParaRPr>
          </a:p>
        </p:txBody>
      </p:sp>
    </p:spTree>
    <p:extLst>
      <p:ext uri="{BB962C8B-B14F-4D97-AF65-F5344CB8AC3E}">
        <p14:creationId xmlns:p14="http://schemas.microsoft.com/office/powerpoint/2010/main" val="1887119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50946-A280-4372-EF9D-12F91C510092}"/>
              </a:ext>
            </a:extLst>
          </p:cNvPr>
          <p:cNvSpPr>
            <a:spLocks noGrp="1"/>
          </p:cNvSpPr>
          <p:nvPr>
            <p:ph type="title"/>
          </p:nvPr>
        </p:nvSpPr>
        <p:spPr/>
        <p:txBody>
          <a:bodyPr/>
          <a:lstStyle/>
          <a:p>
            <a:r>
              <a:rPr kumimoji="1" lang="ja-JP" altLang="en-US" dirty="0"/>
              <a:t>ハイパーパラメータチューニング</a:t>
            </a:r>
          </a:p>
        </p:txBody>
      </p:sp>
      <p:sp>
        <p:nvSpPr>
          <p:cNvPr id="3" name="コンテンツ プレースホルダー 2">
            <a:extLst>
              <a:ext uri="{FF2B5EF4-FFF2-40B4-BE49-F238E27FC236}">
                <a16:creationId xmlns:a16="http://schemas.microsoft.com/office/drawing/2014/main" id="{B8E5A4C1-729E-B524-379C-459B00410E99}"/>
              </a:ext>
            </a:extLst>
          </p:cNvPr>
          <p:cNvSpPr>
            <a:spLocks noGrp="1"/>
          </p:cNvSpPr>
          <p:nvPr>
            <p:ph idx="1"/>
          </p:nvPr>
        </p:nvSpPr>
        <p:spPr/>
        <p:txBody>
          <a:bodyPr/>
          <a:lstStyle/>
          <a:p>
            <a:pPr>
              <a:buFont typeface="Wingdings" panose="05000000000000000000" pitchFamily="2" charset="2"/>
              <a:buChar char="Ø"/>
            </a:pPr>
            <a:r>
              <a:rPr lang="ja-JP" altLang="en-US" dirty="0"/>
              <a:t>今回のチューニング手法：</a:t>
            </a:r>
            <a:r>
              <a:rPr lang="ja-JP" altLang="en-US" dirty="0">
                <a:solidFill>
                  <a:srgbClr val="00B050"/>
                </a:solidFill>
              </a:rPr>
              <a:t>ベイズ最適化</a:t>
            </a:r>
            <a:endParaRPr lang="en-US" altLang="ja-JP" dirty="0">
              <a:solidFill>
                <a:srgbClr val="00B050"/>
              </a:solidFill>
            </a:endParaRPr>
          </a:p>
          <a:p>
            <a:pPr marL="457200" lvl="1" indent="0">
              <a:buNone/>
            </a:pPr>
            <a:r>
              <a:rPr lang="ja-JP" altLang="en-US" dirty="0"/>
              <a:t>概要：</a:t>
            </a:r>
            <a:r>
              <a:rPr lang="en-US" altLang="ja-JP" dirty="0" err="1">
                <a:solidFill>
                  <a:srgbClr val="00B050"/>
                </a:solidFill>
              </a:rPr>
              <a:t>Optuna</a:t>
            </a:r>
            <a:r>
              <a:rPr lang="ja-JP" altLang="en-US" dirty="0"/>
              <a:t>というフレームワークを用いて、効率的に最適なパラメータを</a:t>
            </a:r>
            <a:endParaRPr lang="en-US" altLang="ja-JP" dirty="0"/>
          </a:p>
          <a:p>
            <a:pPr marL="457200" lvl="1" indent="0">
              <a:buNone/>
            </a:pPr>
            <a:r>
              <a:rPr lang="ja-JP" altLang="en-US" dirty="0"/>
              <a:t>探すベイズ最適化という手法を採用。</a:t>
            </a:r>
            <a:endParaRPr lang="en-US" altLang="ja-JP" dirty="0"/>
          </a:p>
          <a:p>
            <a:pPr marL="457200" lvl="1" indent="0">
              <a:buNone/>
            </a:pPr>
            <a:endParaRPr lang="en-US" altLang="ja-JP" dirty="0"/>
          </a:p>
          <a:p>
            <a:pPr marL="457200" lvl="1" indent="0">
              <a:buNone/>
            </a:pPr>
            <a:r>
              <a:rPr lang="ja-JP" altLang="en-US" dirty="0"/>
              <a:t>なぜこの手法か？：全ての組み合わせを試す方法（グリッドサーチ）は非常に</a:t>
            </a:r>
            <a:endParaRPr lang="en-US" altLang="ja-JP" dirty="0"/>
          </a:p>
          <a:p>
            <a:pPr marL="457200" lvl="1" indent="0">
              <a:buNone/>
            </a:pPr>
            <a:r>
              <a:rPr lang="ja-JP" altLang="en-US" dirty="0"/>
              <a:t>時間がかかる。ベイズ最適化は、過去の試行結果から「次はこのあたりが有望</a:t>
            </a:r>
            <a:endParaRPr lang="en-US" altLang="ja-JP" dirty="0"/>
          </a:p>
          <a:p>
            <a:pPr marL="457200" lvl="1" indent="0">
              <a:buNone/>
            </a:pPr>
            <a:r>
              <a:rPr lang="ja-JP" altLang="en-US" dirty="0"/>
              <a:t>そうだ」と推測しながら探索を進めるため、</a:t>
            </a:r>
            <a:r>
              <a:rPr lang="ja-JP" altLang="en-US" dirty="0">
                <a:solidFill>
                  <a:srgbClr val="FF0000"/>
                </a:solidFill>
              </a:rPr>
              <a:t>少ない試行回数で効率的に良いパ</a:t>
            </a:r>
            <a:endParaRPr lang="en-US" altLang="ja-JP" dirty="0">
              <a:solidFill>
                <a:srgbClr val="FF0000"/>
              </a:solidFill>
            </a:endParaRPr>
          </a:p>
          <a:p>
            <a:pPr marL="457200" lvl="1" indent="0">
              <a:buNone/>
            </a:pPr>
            <a:r>
              <a:rPr lang="ja-JP" altLang="en-US" dirty="0">
                <a:solidFill>
                  <a:srgbClr val="FF0000"/>
                </a:solidFill>
              </a:rPr>
              <a:t>ラメータを見つけることが可能。</a:t>
            </a:r>
            <a:endParaRPr lang="en-US" altLang="ja-JP" dirty="0">
              <a:solidFill>
                <a:srgbClr val="FF0000"/>
              </a:solidFill>
            </a:endParaRPr>
          </a:p>
        </p:txBody>
      </p:sp>
    </p:spTree>
    <p:extLst>
      <p:ext uri="{BB962C8B-B14F-4D97-AF65-F5344CB8AC3E}">
        <p14:creationId xmlns:p14="http://schemas.microsoft.com/office/powerpoint/2010/main" val="3742078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C0128D-A317-CCC2-A36D-A8386E5AE09C}"/>
              </a:ext>
            </a:extLst>
          </p:cNvPr>
          <p:cNvSpPr>
            <a:spLocks noGrp="1"/>
          </p:cNvSpPr>
          <p:nvPr>
            <p:ph type="title"/>
          </p:nvPr>
        </p:nvSpPr>
        <p:spPr/>
        <p:txBody>
          <a:bodyPr/>
          <a:lstStyle/>
          <a:p>
            <a:r>
              <a:rPr kumimoji="1" lang="ja-JP" altLang="en-US" dirty="0"/>
              <a:t>ハイパーパラメータチューニング</a:t>
            </a:r>
          </a:p>
        </p:txBody>
      </p:sp>
      <p:sp>
        <p:nvSpPr>
          <p:cNvPr id="3" name="コンテンツ プレースホルダー 2">
            <a:extLst>
              <a:ext uri="{FF2B5EF4-FFF2-40B4-BE49-F238E27FC236}">
                <a16:creationId xmlns:a16="http://schemas.microsoft.com/office/drawing/2014/main" id="{D2B6C496-7006-D89A-BCCE-60B0DF995758}"/>
              </a:ext>
            </a:extLst>
          </p:cNvPr>
          <p:cNvSpPr>
            <a:spLocks noGrp="1"/>
          </p:cNvSpPr>
          <p:nvPr>
            <p:ph idx="1"/>
          </p:nvPr>
        </p:nvSpPr>
        <p:spPr/>
        <p:txBody>
          <a:bodyPr/>
          <a:lstStyle/>
          <a:p>
            <a:pPr>
              <a:buFont typeface="Wingdings" panose="05000000000000000000" pitchFamily="2" charset="2"/>
              <a:buChar char="Ø"/>
            </a:pPr>
            <a:r>
              <a:rPr lang="ja-JP" altLang="en-US" dirty="0"/>
              <a:t>目的：</a:t>
            </a:r>
            <a:r>
              <a:rPr lang="en-US" altLang="ja-JP" dirty="0"/>
              <a:t>RMSE</a:t>
            </a:r>
            <a:r>
              <a:rPr lang="ja-JP" altLang="en-US" dirty="0"/>
              <a:t>が最も小さくなるパラメータの組み合わせの発見 </a:t>
            </a:r>
            <a:endParaRPr lang="en-US" altLang="ja-JP" dirty="0"/>
          </a:p>
          <a:p>
            <a:pPr lvl="1"/>
            <a:r>
              <a:rPr lang="ja-JP" altLang="en-US" dirty="0"/>
              <a:t>探索範囲と結果</a:t>
            </a:r>
            <a:endParaRPr lang="en-US" altLang="ja-JP" dirty="0"/>
          </a:p>
          <a:p>
            <a:pPr marL="914400" lvl="2" indent="0">
              <a:buNone/>
            </a:pPr>
            <a:endParaRPr lang="en-US" altLang="ja-JP" dirty="0"/>
          </a:p>
          <a:p>
            <a:pPr marL="457200" lvl="1" indent="0">
              <a:buNone/>
            </a:pPr>
            <a:endParaRPr lang="en-US" altLang="ja-JP" dirty="0"/>
          </a:p>
          <a:p>
            <a:pPr marL="914400" lvl="2" indent="0">
              <a:buNone/>
            </a:pPr>
            <a:endParaRPr kumimoji="1" lang="en-US" altLang="ja-JP" dirty="0"/>
          </a:p>
          <a:p>
            <a:pPr marL="914400" lvl="2" indent="0">
              <a:buNone/>
            </a:pPr>
            <a:endParaRPr kumimoji="1" lang="en-US" altLang="ja-JP" dirty="0"/>
          </a:p>
        </p:txBody>
      </p:sp>
      <p:graphicFrame>
        <p:nvGraphicFramePr>
          <p:cNvPr id="11" name="表 10">
            <a:extLst>
              <a:ext uri="{FF2B5EF4-FFF2-40B4-BE49-F238E27FC236}">
                <a16:creationId xmlns:a16="http://schemas.microsoft.com/office/drawing/2014/main" id="{217FC8AB-D9A5-5507-E85D-AD19CF5B2224}"/>
              </a:ext>
            </a:extLst>
          </p:cNvPr>
          <p:cNvGraphicFramePr>
            <a:graphicFrameLocks noGrp="1"/>
          </p:cNvGraphicFramePr>
          <p:nvPr>
            <p:extLst>
              <p:ext uri="{D42A27DB-BD31-4B8C-83A1-F6EECF244321}">
                <p14:modId xmlns:p14="http://schemas.microsoft.com/office/powerpoint/2010/main" val="408667898"/>
              </p:ext>
            </p:extLst>
          </p:nvPr>
        </p:nvGraphicFramePr>
        <p:xfrm>
          <a:off x="1016000" y="2717798"/>
          <a:ext cx="9258841" cy="2814638"/>
        </p:xfrm>
        <a:graphic>
          <a:graphicData uri="http://schemas.openxmlformats.org/drawingml/2006/table">
            <a:tbl>
              <a:tblPr firstRow="1" bandRow="1">
                <a:tableStyleId>{5940675A-B579-460E-94D1-54222C63F5DA}</a:tableStyleId>
              </a:tblPr>
              <a:tblGrid>
                <a:gridCol w="2286317">
                  <a:extLst>
                    <a:ext uri="{9D8B030D-6E8A-4147-A177-3AD203B41FA5}">
                      <a16:colId xmlns:a16="http://schemas.microsoft.com/office/drawing/2014/main" val="3168709289"/>
                    </a:ext>
                  </a:extLst>
                </a:gridCol>
                <a:gridCol w="3486262">
                  <a:extLst>
                    <a:ext uri="{9D8B030D-6E8A-4147-A177-3AD203B41FA5}">
                      <a16:colId xmlns:a16="http://schemas.microsoft.com/office/drawing/2014/main" val="2851595169"/>
                    </a:ext>
                  </a:extLst>
                </a:gridCol>
                <a:gridCol w="3486262">
                  <a:extLst>
                    <a:ext uri="{9D8B030D-6E8A-4147-A177-3AD203B41FA5}">
                      <a16:colId xmlns:a16="http://schemas.microsoft.com/office/drawing/2014/main" val="3589630795"/>
                    </a:ext>
                  </a:extLst>
                </a:gridCol>
              </a:tblGrid>
              <a:tr h="555320">
                <a:tc>
                  <a:txBody>
                    <a:bodyPr/>
                    <a:lstStyle/>
                    <a:p>
                      <a:pPr algn="ctr">
                        <a:lnSpc>
                          <a:spcPct val="150000"/>
                        </a:lnSpc>
                      </a:pPr>
                      <a:endParaRPr kumimoji="1" lang="en-US" altLang="ja-JP" sz="1050" dirty="0"/>
                    </a:p>
                    <a:p>
                      <a:pPr algn="l">
                        <a:lnSpc>
                          <a:spcPct val="150000"/>
                        </a:lnSpc>
                      </a:pPr>
                      <a:r>
                        <a:rPr kumimoji="1" lang="ja-JP" altLang="en-US" sz="1050" dirty="0"/>
                        <a:t>ハイパーパラメータ</a:t>
                      </a:r>
                    </a:p>
                  </a:txBody>
                  <a:tcPr>
                    <a:lnTlToBr w="12700" cap="flat" cmpd="sng" algn="ctr">
                      <a:solidFill>
                        <a:schemeClr val="tx1"/>
                      </a:solidFill>
                      <a:prstDash val="solid"/>
                      <a:round/>
                      <a:headEnd type="none" w="med" len="med"/>
                      <a:tailEnd type="none" w="med" len="med"/>
                    </a:lnTlToBr>
                  </a:tcPr>
                </a:tc>
                <a:tc>
                  <a:txBody>
                    <a:bodyPr/>
                    <a:lstStyle/>
                    <a:p>
                      <a:pPr algn="ctr">
                        <a:lnSpc>
                          <a:spcPct val="150000"/>
                        </a:lnSpc>
                      </a:pPr>
                      <a:r>
                        <a:rPr kumimoji="1" lang="ja-JP" altLang="en-US" dirty="0"/>
                        <a:t>予測範囲</a:t>
                      </a:r>
                    </a:p>
                  </a:txBody>
                  <a:tcPr/>
                </a:tc>
                <a:tc>
                  <a:txBody>
                    <a:bodyPr/>
                    <a:lstStyle/>
                    <a:p>
                      <a:pPr algn="ctr">
                        <a:lnSpc>
                          <a:spcPct val="150000"/>
                        </a:lnSpc>
                      </a:pPr>
                      <a:r>
                        <a:rPr kumimoji="1" lang="ja-JP" altLang="en-US" dirty="0"/>
                        <a:t>結果</a:t>
                      </a:r>
                    </a:p>
                  </a:txBody>
                  <a:tcPr/>
                </a:tc>
                <a:extLst>
                  <a:ext uri="{0D108BD9-81ED-4DB2-BD59-A6C34878D82A}">
                    <a16:rowId xmlns:a16="http://schemas.microsoft.com/office/drawing/2014/main" val="872705452"/>
                  </a:ext>
                </a:extLst>
              </a:tr>
              <a:tr h="555320">
                <a:tc>
                  <a:txBody>
                    <a:bodyPr/>
                    <a:lstStyle/>
                    <a:p>
                      <a:pPr algn="ctr">
                        <a:lnSpc>
                          <a:spcPct val="150000"/>
                        </a:lnSpc>
                      </a:pPr>
                      <a:r>
                        <a:rPr lang="en-US" altLang="ja-JP" dirty="0"/>
                        <a:t>LSTM</a:t>
                      </a:r>
                      <a:r>
                        <a:rPr lang="ja-JP" altLang="en-US" dirty="0"/>
                        <a:t>ユニット数</a:t>
                      </a:r>
                      <a:endParaRPr kumimoji="1" lang="ja-JP" altLang="en-US" dirty="0"/>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dirty="0"/>
                        <a:t>32〜128</a:t>
                      </a:r>
                    </a:p>
                  </a:txBody>
                  <a:tcPr/>
                </a:tc>
                <a:tc>
                  <a:txBody>
                    <a:bodyPr/>
                    <a:lstStyle/>
                    <a:p>
                      <a:pPr algn="ctr">
                        <a:lnSpc>
                          <a:spcPct val="150000"/>
                        </a:lnSpc>
                      </a:pPr>
                      <a:r>
                        <a:rPr kumimoji="1" lang="en-US" altLang="ja-JP" dirty="0"/>
                        <a:t>49</a:t>
                      </a:r>
                      <a:endParaRPr kumimoji="1" lang="ja-JP" altLang="en-US" dirty="0"/>
                    </a:p>
                  </a:txBody>
                  <a:tcPr/>
                </a:tc>
                <a:extLst>
                  <a:ext uri="{0D108BD9-81ED-4DB2-BD59-A6C34878D82A}">
                    <a16:rowId xmlns:a16="http://schemas.microsoft.com/office/drawing/2014/main" val="2591276088"/>
                  </a:ext>
                </a:extLst>
              </a:tr>
              <a:tr h="555320">
                <a:tc>
                  <a:txBody>
                    <a:bodyPr/>
                    <a:lstStyle/>
                    <a:p>
                      <a:pPr algn="ctr">
                        <a:lnSpc>
                          <a:spcPct val="150000"/>
                        </a:lnSpc>
                      </a:pPr>
                      <a:r>
                        <a:rPr lang="ja-JP" altLang="en-US" dirty="0"/>
                        <a:t>ドロップアウト率</a:t>
                      </a:r>
                      <a:endParaRPr kumimoji="1" lang="ja-JP" altLang="en-US" dirty="0"/>
                    </a:p>
                  </a:txBody>
                  <a:tcPr/>
                </a:tc>
                <a:tc>
                  <a:txBody>
                    <a:bodyPr/>
                    <a:lstStyle/>
                    <a:p>
                      <a:pPr algn="ctr">
                        <a:lnSpc>
                          <a:spcPct val="150000"/>
                        </a:lnSpc>
                      </a:pPr>
                      <a:r>
                        <a:rPr lang="en-US" altLang="ja-JP" dirty="0"/>
                        <a:t>0.1〜0.5</a:t>
                      </a:r>
                      <a:endParaRPr kumimoji="1" lang="ja-JP" altLang="en-US" dirty="0"/>
                    </a:p>
                  </a:txBody>
                  <a:tcPr/>
                </a:tc>
                <a:tc>
                  <a:txBody>
                    <a:bodyPr/>
                    <a:lstStyle/>
                    <a:p>
                      <a:pPr algn="ctr">
                        <a:lnSpc>
                          <a:spcPct val="150000"/>
                        </a:lnSpc>
                      </a:pPr>
                      <a:r>
                        <a:rPr kumimoji="1" lang="en-US" altLang="ja-JP" dirty="0"/>
                        <a:t>0.2217</a:t>
                      </a:r>
                      <a:endParaRPr kumimoji="1" lang="ja-JP" altLang="en-US" dirty="0"/>
                    </a:p>
                  </a:txBody>
                  <a:tcPr/>
                </a:tc>
                <a:extLst>
                  <a:ext uri="{0D108BD9-81ED-4DB2-BD59-A6C34878D82A}">
                    <a16:rowId xmlns:a16="http://schemas.microsoft.com/office/drawing/2014/main" val="1881697481"/>
                  </a:ext>
                </a:extLst>
              </a:tr>
              <a:tr h="555320">
                <a:tc>
                  <a:txBody>
                    <a:bodyPr/>
                    <a:lstStyle/>
                    <a:p>
                      <a:pPr algn="ctr">
                        <a:lnSpc>
                          <a:spcPct val="150000"/>
                        </a:lnSpc>
                      </a:pPr>
                      <a:r>
                        <a:rPr kumimoji="1" lang="ja-JP" altLang="en-US" dirty="0"/>
                        <a:t>学習率</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dirty="0"/>
                        <a:t>0.0001〜0.01</a:t>
                      </a:r>
                    </a:p>
                  </a:txBody>
                  <a:tcPr/>
                </a:tc>
                <a:tc>
                  <a:txBody>
                    <a:bodyPr/>
                    <a:lstStyle/>
                    <a:p>
                      <a:pPr algn="ctr">
                        <a:lnSpc>
                          <a:spcPct val="150000"/>
                        </a:lnSpc>
                      </a:pPr>
                      <a:r>
                        <a:rPr kumimoji="1" lang="en-US" altLang="ja-JP" dirty="0"/>
                        <a:t>0.0011</a:t>
                      </a:r>
                      <a:endParaRPr kumimoji="1" lang="ja-JP" altLang="en-US" dirty="0"/>
                    </a:p>
                  </a:txBody>
                  <a:tcPr/>
                </a:tc>
                <a:extLst>
                  <a:ext uri="{0D108BD9-81ED-4DB2-BD59-A6C34878D82A}">
                    <a16:rowId xmlns:a16="http://schemas.microsoft.com/office/drawing/2014/main" val="1684532914"/>
                  </a:ext>
                </a:extLst>
              </a:tr>
              <a:tr h="593358">
                <a:tc>
                  <a:txBody>
                    <a:bodyPr/>
                    <a:lstStyle/>
                    <a:p>
                      <a:pPr algn="ctr">
                        <a:lnSpc>
                          <a:spcPct val="150000"/>
                        </a:lnSpc>
                      </a:pPr>
                      <a:r>
                        <a:rPr kumimoji="1" lang="ja-JP" altLang="en-US" dirty="0"/>
                        <a:t>最適化アルゴリズム</a:t>
                      </a:r>
                    </a:p>
                  </a:txBody>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dirty="0"/>
                        <a:t>'</a:t>
                      </a:r>
                      <a:r>
                        <a:rPr lang="en-US" altLang="ja-JP" dirty="0" err="1"/>
                        <a:t>adam</a:t>
                      </a:r>
                      <a:r>
                        <a:rPr lang="en-US" altLang="ja-JP" dirty="0"/>
                        <a:t>' </a:t>
                      </a:r>
                      <a:r>
                        <a:rPr lang="ja-JP" altLang="en-US" dirty="0"/>
                        <a:t>また</a:t>
                      </a:r>
                      <a:r>
                        <a:rPr lang="en-US" altLang="ja-JP" dirty="0"/>
                        <a:t>’</a:t>
                      </a:r>
                      <a:r>
                        <a:rPr lang="en-US" altLang="ja-JP" dirty="0" err="1"/>
                        <a:t>rmsprop</a:t>
                      </a:r>
                      <a:r>
                        <a:rPr lang="en-US" altLang="ja-JP" dirty="0"/>
                        <a:t>’</a:t>
                      </a:r>
                    </a:p>
                  </a:txBody>
                  <a:tcPr/>
                </a:tc>
                <a:tc>
                  <a:txBody>
                    <a:bodyPr/>
                    <a:lstStyle/>
                    <a:p>
                      <a:pPr algn="ctr">
                        <a:lnSpc>
                          <a:spcPct val="150000"/>
                        </a:lnSpc>
                      </a:pPr>
                      <a:r>
                        <a:rPr kumimoji="1" lang="en-US" altLang="ja-JP" dirty="0" err="1"/>
                        <a:t>adam</a:t>
                      </a:r>
                      <a:endParaRPr kumimoji="1" lang="ja-JP" altLang="en-US" dirty="0"/>
                    </a:p>
                  </a:txBody>
                  <a:tcPr/>
                </a:tc>
                <a:extLst>
                  <a:ext uri="{0D108BD9-81ED-4DB2-BD59-A6C34878D82A}">
                    <a16:rowId xmlns:a16="http://schemas.microsoft.com/office/drawing/2014/main" val="2379808966"/>
                  </a:ext>
                </a:extLst>
              </a:tr>
            </a:tbl>
          </a:graphicData>
        </a:graphic>
      </p:graphicFrame>
      <p:sp>
        <p:nvSpPr>
          <p:cNvPr id="6" name="テキスト ボックス 5">
            <a:extLst>
              <a:ext uri="{FF2B5EF4-FFF2-40B4-BE49-F238E27FC236}">
                <a16:creationId xmlns:a16="http://schemas.microsoft.com/office/drawing/2014/main" id="{DB09515C-E645-867C-AC65-F2F7A770002D}"/>
              </a:ext>
            </a:extLst>
          </p:cNvPr>
          <p:cNvSpPr txBox="1"/>
          <p:nvPr/>
        </p:nvSpPr>
        <p:spPr>
          <a:xfrm>
            <a:off x="1016000" y="5995162"/>
            <a:ext cx="9248347" cy="461665"/>
          </a:xfrm>
          <a:prstGeom prst="rect">
            <a:avLst/>
          </a:prstGeom>
          <a:noFill/>
        </p:spPr>
        <p:txBody>
          <a:bodyPr wrap="square" rtlCol="0">
            <a:spAutoFit/>
          </a:bodyPr>
          <a:lstStyle/>
          <a:p>
            <a:pPr algn="ctr"/>
            <a:r>
              <a:rPr kumimoji="1" lang="ja-JP" altLang="en-US" sz="2400" dirty="0"/>
              <a:t>これらのハイパーパラメータをもとにモデルを再学習</a:t>
            </a:r>
          </a:p>
        </p:txBody>
      </p:sp>
    </p:spTree>
    <p:extLst>
      <p:ext uri="{BB962C8B-B14F-4D97-AF65-F5344CB8AC3E}">
        <p14:creationId xmlns:p14="http://schemas.microsoft.com/office/powerpoint/2010/main" val="4024667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468D5-A203-EFE7-823E-D7B81507DFC3}"/>
              </a:ext>
            </a:extLst>
          </p:cNvPr>
          <p:cNvSpPr>
            <a:spLocks noGrp="1"/>
          </p:cNvSpPr>
          <p:nvPr>
            <p:ph type="title"/>
          </p:nvPr>
        </p:nvSpPr>
        <p:spPr/>
        <p:txBody>
          <a:bodyPr/>
          <a:lstStyle/>
          <a:p>
            <a:r>
              <a:rPr lang="ja-JP" altLang="en-US" dirty="0"/>
              <a:t>予測結果</a:t>
            </a:r>
            <a:endParaRPr kumimoji="1" lang="ja-JP" altLang="en-US" dirty="0"/>
          </a:p>
        </p:txBody>
      </p:sp>
      <p:sp>
        <p:nvSpPr>
          <p:cNvPr id="3" name="コンテンツ プレースホルダー 2">
            <a:extLst>
              <a:ext uri="{FF2B5EF4-FFF2-40B4-BE49-F238E27FC236}">
                <a16:creationId xmlns:a16="http://schemas.microsoft.com/office/drawing/2014/main" id="{7335F87D-F910-A42D-7B1C-EE5A3F1C8B1D}"/>
              </a:ext>
            </a:extLst>
          </p:cNvPr>
          <p:cNvSpPr>
            <a:spLocks noGrp="1"/>
          </p:cNvSpPr>
          <p:nvPr>
            <p:ph idx="1"/>
          </p:nvPr>
        </p:nvSpPr>
        <p:spPr>
          <a:xfrm>
            <a:off x="596847" y="1998405"/>
            <a:ext cx="11353800" cy="5532437"/>
          </a:xfrm>
        </p:spPr>
        <p:txBody>
          <a:bodyPr>
            <a:normAutofit/>
          </a:bodyPr>
          <a:lstStyle/>
          <a:p>
            <a:pPr marL="0" indent="0" algn="r">
              <a:buNone/>
            </a:pPr>
            <a:r>
              <a:rPr lang="en-US" altLang="ja-JP" sz="2000" dirty="0"/>
              <a:t>RMSE</a:t>
            </a:r>
            <a:r>
              <a:rPr lang="ja-JP" altLang="en-US" sz="2000" dirty="0"/>
              <a:t>：</a:t>
            </a:r>
            <a:r>
              <a:rPr lang="en-US" altLang="ja-JP" sz="2000" dirty="0"/>
              <a:t>1.6131</a:t>
            </a:r>
          </a:p>
          <a:p>
            <a:pPr marL="0" indent="0" algn="r">
              <a:buNone/>
            </a:pPr>
            <a:r>
              <a:rPr lang="en-US" altLang="ja-JP" sz="2000" dirty="0"/>
              <a:t>R2 Score</a:t>
            </a:r>
            <a:r>
              <a:rPr lang="ja-JP" altLang="en-US" sz="2000" dirty="0"/>
              <a:t>：</a:t>
            </a:r>
            <a:r>
              <a:rPr lang="en-US" altLang="ja-JP" sz="2000" dirty="0"/>
              <a:t>0.9968 </a:t>
            </a:r>
          </a:p>
          <a:p>
            <a:pPr marL="0" indent="0" algn="r">
              <a:buNone/>
            </a:pPr>
            <a:r>
              <a:rPr lang="en-US" altLang="ja-JP" sz="2000" dirty="0"/>
              <a:t>MAPE</a:t>
            </a:r>
            <a:r>
              <a:rPr lang="ja-JP" altLang="en-US" sz="2000" dirty="0"/>
              <a:t>：</a:t>
            </a:r>
            <a:r>
              <a:rPr lang="en-US" altLang="ja-JP" sz="2000" dirty="0"/>
              <a:t>0.96% </a:t>
            </a:r>
          </a:p>
          <a:p>
            <a:pPr marL="0" indent="0" algn="r">
              <a:buNone/>
            </a:pPr>
            <a:r>
              <a:rPr lang="ja-JP" altLang="en-US" sz="2000" dirty="0"/>
              <a:t>方向性精度 </a:t>
            </a:r>
            <a:r>
              <a:rPr lang="en-US" altLang="ja-JP" sz="2000" dirty="0"/>
              <a:t>(1</a:t>
            </a:r>
            <a:r>
              <a:rPr lang="ja-JP" altLang="en-US" sz="2000" dirty="0"/>
              <a:t>日単位</a:t>
            </a:r>
            <a:r>
              <a:rPr lang="en-US" altLang="ja-JP" sz="2000" dirty="0"/>
              <a:t>)</a:t>
            </a:r>
            <a:r>
              <a:rPr lang="ja-JP" altLang="en-US" sz="2000" dirty="0"/>
              <a:t>：</a:t>
            </a:r>
            <a:r>
              <a:rPr lang="en-US" altLang="ja-JP" sz="2000" dirty="0"/>
              <a:t>52.47% </a:t>
            </a:r>
          </a:p>
          <a:p>
            <a:pPr marL="0" indent="0" algn="r">
              <a:buNone/>
            </a:pPr>
            <a:r>
              <a:rPr lang="ja-JP" altLang="en-US" sz="2000" dirty="0"/>
              <a:t>方向性精度 </a:t>
            </a:r>
            <a:r>
              <a:rPr lang="en-US" altLang="ja-JP" sz="2000" dirty="0"/>
              <a:t>(1</a:t>
            </a:r>
            <a:r>
              <a:rPr lang="ja-JP" altLang="en-US" sz="2000" dirty="0"/>
              <a:t>週間単位</a:t>
            </a:r>
            <a:r>
              <a:rPr lang="en-US" altLang="ja-JP" sz="2000" dirty="0"/>
              <a:t>)</a:t>
            </a:r>
            <a:r>
              <a:rPr lang="ja-JP" altLang="en-US" sz="2000" dirty="0"/>
              <a:t>：</a:t>
            </a:r>
            <a:r>
              <a:rPr lang="en-US" altLang="ja-JP" sz="2000" dirty="0"/>
              <a:t>82.45%</a:t>
            </a:r>
            <a:endParaRPr kumimoji="1" lang="ja-JP" altLang="en-US" sz="2000" dirty="0"/>
          </a:p>
        </p:txBody>
      </p:sp>
      <p:pic>
        <p:nvPicPr>
          <p:cNvPr id="5" name="図 4">
            <a:extLst>
              <a:ext uri="{FF2B5EF4-FFF2-40B4-BE49-F238E27FC236}">
                <a16:creationId xmlns:a16="http://schemas.microsoft.com/office/drawing/2014/main" id="{D5B6BBFA-FA9D-14F4-05A9-763BE0A5160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791182"/>
            <a:ext cx="7476067" cy="4011685"/>
          </a:xfrm>
          <a:prstGeom prst="rect">
            <a:avLst/>
          </a:prstGeom>
        </p:spPr>
      </p:pic>
      <p:sp>
        <p:nvSpPr>
          <p:cNvPr id="7" name="コンテンツ プレースホルダー 2">
            <a:extLst>
              <a:ext uri="{FF2B5EF4-FFF2-40B4-BE49-F238E27FC236}">
                <a16:creationId xmlns:a16="http://schemas.microsoft.com/office/drawing/2014/main" id="{B099363E-9544-C3FD-BFB4-5E5BF5B34DE0}"/>
              </a:ext>
            </a:extLst>
          </p:cNvPr>
          <p:cNvSpPr txBox="1">
            <a:spLocks/>
          </p:cNvSpPr>
          <p:nvPr/>
        </p:nvSpPr>
        <p:spPr>
          <a:xfrm>
            <a:off x="419100" y="1325562"/>
            <a:ext cx="11353800" cy="55324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 typeface="Wingdings" panose="05000000000000000000" pitchFamily="2" charset="2"/>
              <a:buChar char="Ø"/>
            </a:pPr>
            <a:r>
              <a:rPr lang="ja-JP" altLang="en-US" dirty="0"/>
              <a:t>再学習したモデルから得られた結果</a:t>
            </a:r>
            <a:endParaRPr lang="en-US" altLang="ja-JP" dirty="0"/>
          </a:p>
        </p:txBody>
      </p:sp>
      <p:sp>
        <p:nvSpPr>
          <p:cNvPr id="4" name="テキスト ボックス 3">
            <a:extLst>
              <a:ext uri="{FF2B5EF4-FFF2-40B4-BE49-F238E27FC236}">
                <a16:creationId xmlns:a16="http://schemas.microsoft.com/office/drawing/2014/main" id="{81F56139-C10A-89DC-FDB7-AC71F45FAD33}"/>
              </a:ext>
            </a:extLst>
          </p:cNvPr>
          <p:cNvSpPr txBox="1"/>
          <p:nvPr/>
        </p:nvSpPr>
        <p:spPr>
          <a:xfrm>
            <a:off x="931332" y="5802867"/>
            <a:ext cx="9736667" cy="830997"/>
          </a:xfrm>
          <a:prstGeom prst="rect">
            <a:avLst/>
          </a:prstGeom>
          <a:noFill/>
        </p:spPr>
        <p:txBody>
          <a:bodyPr wrap="square" rtlCol="0">
            <a:spAutoFit/>
          </a:bodyPr>
          <a:lstStyle/>
          <a:p>
            <a:r>
              <a:rPr lang="ja-JP" altLang="en-US" sz="2400" dirty="0"/>
              <a:t>いずれの項目でもベースラインモデルより良い結果が得られたが、飛躍的な改善は見られなかった</a:t>
            </a:r>
            <a:endParaRPr kumimoji="1" lang="ja-JP" altLang="en-US" sz="2400" dirty="0"/>
          </a:p>
        </p:txBody>
      </p:sp>
    </p:spTree>
    <p:extLst>
      <p:ext uri="{BB962C8B-B14F-4D97-AF65-F5344CB8AC3E}">
        <p14:creationId xmlns:p14="http://schemas.microsoft.com/office/powerpoint/2010/main" val="2081603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EA0FAF-E009-F7FB-DFAD-D302F379F43D}"/>
              </a:ext>
            </a:extLst>
          </p:cNvPr>
          <p:cNvSpPr>
            <a:spLocks noGrp="1"/>
          </p:cNvSpPr>
          <p:nvPr>
            <p:ph type="title"/>
          </p:nvPr>
        </p:nvSpPr>
        <p:spPr/>
        <p:txBody>
          <a:bodyPr/>
          <a:lstStyle/>
          <a:p>
            <a:r>
              <a:rPr kumimoji="1" lang="ja-JP" altLang="en-US" dirty="0"/>
              <a:t>予測結果</a:t>
            </a:r>
          </a:p>
        </p:txBody>
      </p:sp>
      <p:sp>
        <p:nvSpPr>
          <p:cNvPr id="3" name="コンテンツ プレースホルダー 2">
            <a:extLst>
              <a:ext uri="{FF2B5EF4-FFF2-40B4-BE49-F238E27FC236}">
                <a16:creationId xmlns:a16="http://schemas.microsoft.com/office/drawing/2014/main" id="{8416EE6A-4002-9640-56F5-E373DF8077CD}"/>
              </a:ext>
            </a:extLst>
          </p:cNvPr>
          <p:cNvSpPr>
            <a:spLocks noGrp="1"/>
          </p:cNvSpPr>
          <p:nvPr>
            <p:ph idx="1"/>
          </p:nvPr>
        </p:nvSpPr>
        <p:spPr/>
        <p:txBody>
          <a:bodyPr>
            <a:normAutofit/>
          </a:bodyPr>
          <a:lstStyle/>
          <a:p>
            <a:pPr>
              <a:buFont typeface="Wingdings" panose="05000000000000000000" pitchFamily="2" charset="2"/>
              <a:buChar char="Ø"/>
            </a:pPr>
            <a:r>
              <a:rPr kumimoji="1" lang="ja-JP" altLang="en-US" dirty="0"/>
              <a:t>考察</a:t>
            </a:r>
            <a:endParaRPr kumimoji="1" lang="en-US" altLang="ja-JP" dirty="0"/>
          </a:p>
          <a:p>
            <a:pPr lvl="1"/>
            <a:r>
              <a:rPr lang="ja-JP" altLang="en-US" b="1" dirty="0">
                <a:solidFill>
                  <a:srgbClr val="00B050"/>
                </a:solidFill>
              </a:rPr>
              <a:t>予測誤差は小さいが注意が必要</a:t>
            </a:r>
            <a:endParaRPr lang="en-US" altLang="ja-JP" b="1" dirty="0">
              <a:solidFill>
                <a:srgbClr val="00B050"/>
              </a:solidFill>
            </a:endParaRPr>
          </a:p>
          <a:p>
            <a:pPr marL="914400" lvl="2" indent="0">
              <a:buNone/>
            </a:pPr>
            <a:r>
              <a:rPr lang="en-US" altLang="ja-JP" b="1" dirty="0"/>
              <a:t>R2</a:t>
            </a:r>
            <a:r>
              <a:rPr lang="ja-JP" altLang="en-US" b="1" dirty="0"/>
              <a:t>スコア </a:t>
            </a:r>
            <a:r>
              <a:rPr lang="en-US" altLang="ja-JP" b="1" dirty="0"/>
              <a:t>(0.9968)</a:t>
            </a:r>
            <a:r>
              <a:rPr lang="ja-JP" altLang="en-US" dirty="0"/>
              <a:t> や </a:t>
            </a:r>
            <a:r>
              <a:rPr lang="en-US" altLang="ja-JP" b="1" dirty="0"/>
              <a:t>MAPE (0.96%)</a:t>
            </a:r>
            <a:r>
              <a:rPr lang="ja-JP" altLang="en-US" dirty="0"/>
              <a:t> が示す通り、モデルは実際の価格を非常に高い精度で追跡できているが、これは株価の持つ</a:t>
            </a:r>
            <a:r>
              <a:rPr lang="ja-JP" altLang="en-US" dirty="0">
                <a:solidFill>
                  <a:srgbClr val="FF0000"/>
                </a:solidFill>
              </a:rPr>
              <a:t>「昨日の価格と今日の価格が大きくは変わらない」という性質を捉えてしまっている</a:t>
            </a:r>
            <a:r>
              <a:rPr lang="ja-JP" altLang="en-US" dirty="0"/>
              <a:t>いるだけに過ぎない可能性がある</a:t>
            </a:r>
            <a:endParaRPr lang="en-US" altLang="ja-JP" dirty="0"/>
          </a:p>
          <a:p>
            <a:pPr marL="914400" lvl="2" indent="0">
              <a:buNone/>
            </a:pPr>
            <a:endParaRPr lang="en-US" altLang="ja-JP" dirty="0"/>
          </a:p>
          <a:p>
            <a:pPr lvl="1"/>
            <a:r>
              <a:rPr lang="ja-JP" altLang="en-US" dirty="0">
                <a:solidFill>
                  <a:srgbClr val="00B050"/>
                </a:solidFill>
              </a:rPr>
              <a:t>短期な方向予測は不向き</a:t>
            </a:r>
            <a:endParaRPr lang="en-US" altLang="ja-JP" dirty="0">
              <a:solidFill>
                <a:srgbClr val="00B050"/>
              </a:solidFill>
            </a:endParaRPr>
          </a:p>
          <a:p>
            <a:pPr marL="914400" lvl="2" indent="0">
              <a:buNone/>
            </a:pPr>
            <a:r>
              <a:rPr lang="en-US" altLang="ja-JP" dirty="0"/>
              <a:t>1</a:t>
            </a:r>
            <a:r>
              <a:rPr lang="ja-JP" altLang="en-US" dirty="0"/>
              <a:t>日単位の方向性精度は</a:t>
            </a:r>
            <a:r>
              <a:rPr lang="en-US" altLang="ja-JP" dirty="0"/>
              <a:t>52.47% </a:t>
            </a:r>
            <a:r>
              <a:rPr lang="ja-JP" altLang="en-US" dirty="0"/>
              <a:t>。これはコイン投げとほぼ同じ確率であり、</a:t>
            </a:r>
            <a:r>
              <a:rPr lang="ja-JP" altLang="en-US" dirty="0">
                <a:solidFill>
                  <a:srgbClr val="FF0000"/>
                </a:solidFill>
              </a:rPr>
              <a:t>翌日の株価が上がるか下がるかを予測する能力はほぼ無い</a:t>
            </a:r>
            <a:r>
              <a:rPr lang="ja-JP" altLang="en-US" dirty="0"/>
              <a:t>ことを示している。 このため、このモデルをデイトレードのような短期売買に利用するのは危険。</a:t>
            </a:r>
            <a:endParaRPr lang="en-US" altLang="ja-JP" dirty="0"/>
          </a:p>
          <a:p>
            <a:pPr marL="914400" lvl="2" indent="0">
              <a:buNone/>
            </a:pPr>
            <a:endParaRPr lang="en-US" altLang="ja-JP" dirty="0"/>
          </a:p>
          <a:p>
            <a:pPr lvl="1"/>
            <a:r>
              <a:rPr lang="ja-JP" altLang="en-US" dirty="0">
                <a:solidFill>
                  <a:srgbClr val="00B050"/>
                </a:solidFill>
              </a:rPr>
              <a:t>中期・長期のトレンド予測に強い</a:t>
            </a:r>
            <a:endParaRPr lang="en-US" altLang="ja-JP" dirty="0">
              <a:solidFill>
                <a:srgbClr val="00B050"/>
              </a:solidFill>
            </a:endParaRPr>
          </a:p>
          <a:p>
            <a:pPr marL="914400" lvl="2" indent="0">
              <a:buNone/>
            </a:pPr>
            <a:r>
              <a:rPr lang="ja-JP" altLang="en-US" dirty="0"/>
              <a:t>一方で、</a:t>
            </a:r>
            <a:r>
              <a:rPr lang="en-US" altLang="ja-JP" dirty="0"/>
              <a:t>1</a:t>
            </a:r>
            <a:r>
              <a:rPr lang="ja-JP" altLang="en-US" dirty="0"/>
              <a:t>週間単位の方向性精度は</a:t>
            </a:r>
            <a:r>
              <a:rPr lang="en-US" altLang="ja-JP" dirty="0"/>
              <a:t>82.45% </a:t>
            </a:r>
            <a:r>
              <a:rPr lang="ja-JP" altLang="en-US" dirty="0"/>
              <a:t>と高い結果が得られた。また、グラフから</a:t>
            </a:r>
            <a:r>
              <a:rPr lang="en-US" altLang="ja-JP" dirty="0"/>
              <a:t>1</a:t>
            </a:r>
            <a:r>
              <a:rPr lang="ja-JP" altLang="en-US" dirty="0"/>
              <a:t>週間以上の期間でもおおまかな実際の値を予測できていることが分かる。 これは、モデルが</a:t>
            </a:r>
            <a:r>
              <a:rPr lang="ja-JP" altLang="en-US" dirty="0">
                <a:solidFill>
                  <a:srgbClr val="FF0000"/>
                </a:solidFill>
              </a:rPr>
              <a:t>中期・長期的な上昇・下降のトレンドを捉える能力に長けている</a:t>
            </a:r>
            <a:r>
              <a:rPr lang="ja-JP" altLang="en-US" dirty="0"/>
              <a:t>ことを意味する。</a:t>
            </a:r>
            <a:endParaRPr lang="en-US" altLang="ja-JP" dirty="0"/>
          </a:p>
        </p:txBody>
      </p:sp>
    </p:spTree>
    <p:extLst>
      <p:ext uri="{BB962C8B-B14F-4D97-AF65-F5344CB8AC3E}">
        <p14:creationId xmlns:p14="http://schemas.microsoft.com/office/powerpoint/2010/main" val="15550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CDF3D-2E9C-9BC7-5ABC-E9F297C2070B}"/>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F101815F-E6A5-1753-A184-F63BBD4A1EDC}"/>
              </a:ext>
            </a:extLst>
          </p:cNvPr>
          <p:cNvSpPr>
            <a:spLocks noGrp="1"/>
          </p:cNvSpPr>
          <p:nvPr>
            <p:ph idx="1"/>
          </p:nvPr>
        </p:nvSpPr>
        <p:spPr/>
        <p:txBody>
          <a:bodyPr/>
          <a:lstStyle/>
          <a:p>
            <a:pPr>
              <a:buFont typeface="Wingdings" panose="05000000000000000000" pitchFamily="2" charset="2"/>
              <a:buChar char="Ø"/>
            </a:pPr>
            <a:r>
              <a:rPr lang="ja-JP" altLang="en-US" dirty="0"/>
              <a:t>得られた結果と結論 </a:t>
            </a:r>
            <a:endParaRPr lang="en-US" altLang="ja-JP" dirty="0"/>
          </a:p>
          <a:p>
            <a:pPr lvl="1"/>
            <a:r>
              <a:rPr lang="ja-JP" altLang="en-US" dirty="0"/>
              <a:t>短期予測の難しさ：特徴量を追加しても、翌日の株価の上下を当てる</a:t>
            </a:r>
            <a:r>
              <a:rPr lang="ja-JP" altLang="en-US" dirty="0">
                <a:solidFill>
                  <a:srgbClr val="FF0000"/>
                </a:solidFill>
              </a:rPr>
              <a:t>短期的な予測は依然として困難</a:t>
            </a:r>
            <a:r>
              <a:rPr lang="ja-JP" altLang="en-US" dirty="0"/>
              <a:t>であることが確認された。</a:t>
            </a:r>
            <a:endParaRPr lang="en-US" altLang="ja-JP" dirty="0"/>
          </a:p>
          <a:p>
            <a:pPr lvl="1"/>
            <a:endParaRPr lang="en-US" altLang="ja-JP" dirty="0"/>
          </a:p>
          <a:p>
            <a:pPr lvl="1"/>
            <a:r>
              <a:rPr lang="ja-JP" altLang="en-US" dirty="0"/>
              <a:t>中期予測の有効性：一方で、改善を施した最終モデルは</a:t>
            </a:r>
            <a:r>
              <a:rPr lang="en-US" altLang="ja-JP" dirty="0">
                <a:solidFill>
                  <a:srgbClr val="FF0000"/>
                </a:solidFill>
              </a:rPr>
              <a:t>1</a:t>
            </a:r>
            <a:r>
              <a:rPr lang="ja-JP" altLang="en-US" dirty="0">
                <a:solidFill>
                  <a:srgbClr val="FF0000"/>
                </a:solidFill>
              </a:rPr>
              <a:t>週間以上のトレンド予測において、高い方向性精度を達成</a:t>
            </a:r>
            <a:r>
              <a:rPr lang="ja-JP" altLang="en-US" dirty="0"/>
              <a:t>。 </a:t>
            </a:r>
            <a:endParaRPr lang="en-US" altLang="ja-JP" dirty="0"/>
          </a:p>
          <a:p>
            <a:pPr lvl="1"/>
            <a:endParaRPr lang="en-US" altLang="ja-JP" dirty="0"/>
          </a:p>
          <a:p>
            <a:pPr lvl="1"/>
            <a:r>
              <a:rPr lang="ja-JP" altLang="en-US" dirty="0"/>
              <a:t>構築したモデルは、デイトレードのような短期売買ではなく、スイングトレードなど</a:t>
            </a:r>
            <a:r>
              <a:rPr lang="en-US" altLang="ja-JP" dirty="0">
                <a:solidFill>
                  <a:srgbClr val="FF0000"/>
                </a:solidFill>
              </a:rPr>
              <a:t>1</a:t>
            </a:r>
            <a:r>
              <a:rPr lang="ja-JP" altLang="en-US" dirty="0">
                <a:solidFill>
                  <a:srgbClr val="FF0000"/>
                </a:solidFill>
              </a:rPr>
              <a:t>週間程度以上の中期・長期的な投資戦略</a:t>
            </a:r>
            <a:r>
              <a:rPr lang="ja-JP" altLang="en-US" dirty="0"/>
              <a:t>において、有効な判断材料となる可能性が示された。</a:t>
            </a:r>
            <a:endParaRPr kumimoji="1" lang="ja-JP" altLang="en-US" dirty="0"/>
          </a:p>
        </p:txBody>
      </p:sp>
    </p:spTree>
    <p:extLst>
      <p:ext uri="{BB962C8B-B14F-4D97-AF65-F5344CB8AC3E}">
        <p14:creationId xmlns:p14="http://schemas.microsoft.com/office/powerpoint/2010/main" val="2166081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29EDE-F7A4-D144-5BA6-14C421214C79}"/>
              </a:ext>
            </a:extLst>
          </p:cNvPr>
          <p:cNvSpPr>
            <a:spLocks noGrp="1"/>
          </p:cNvSpPr>
          <p:nvPr>
            <p:ph type="title"/>
          </p:nvPr>
        </p:nvSpPr>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D00F048F-38B7-EE56-F9F6-EFD3C2828DB5}"/>
              </a:ext>
            </a:extLst>
          </p:cNvPr>
          <p:cNvSpPr>
            <a:spLocks noGrp="1"/>
          </p:cNvSpPr>
          <p:nvPr>
            <p:ph idx="1"/>
          </p:nvPr>
        </p:nvSpPr>
        <p:spPr/>
        <p:txBody>
          <a:bodyPr/>
          <a:lstStyle/>
          <a:p>
            <a:pPr marL="0" indent="0">
              <a:buNone/>
            </a:pPr>
            <a:r>
              <a:rPr lang="ja-JP" altLang="en-US" dirty="0"/>
              <a:t>今回のモデルは過去の価格データのみに依存しており、さらなる精度向上のためには以下のアプローチが考えられる</a:t>
            </a:r>
            <a:endParaRPr lang="en-US" altLang="ja-JP" dirty="0"/>
          </a:p>
          <a:p>
            <a:pPr>
              <a:buFont typeface="Wingdings" panose="05000000000000000000" pitchFamily="2" charset="2"/>
              <a:buChar char="Ø"/>
            </a:pPr>
            <a:endParaRPr lang="en-US" altLang="ja-JP" dirty="0"/>
          </a:p>
          <a:p>
            <a:pPr>
              <a:buFont typeface="Wingdings" panose="05000000000000000000" pitchFamily="2" charset="2"/>
              <a:buChar char="Ø"/>
            </a:pPr>
            <a:r>
              <a:rPr lang="ja-JP" altLang="en-US" dirty="0">
                <a:solidFill>
                  <a:srgbClr val="00B050"/>
                </a:solidFill>
              </a:rPr>
              <a:t>異なるモデルの検討</a:t>
            </a:r>
            <a:endParaRPr lang="en-US" altLang="ja-JP" dirty="0">
              <a:solidFill>
                <a:srgbClr val="00B050"/>
              </a:solidFill>
            </a:endParaRPr>
          </a:p>
          <a:p>
            <a:pPr lvl="1"/>
            <a:r>
              <a:rPr lang="ja-JP" altLang="en-US" dirty="0"/>
              <a:t>時系列予測で実績のある</a:t>
            </a:r>
            <a:r>
              <a:rPr lang="en-US" altLang="ja-JP" dirty="0"/>
              <a:t>Transformer</a:t>
            </a:r>
            <a:r>
              <a:rPr lang="ja-JP" altLang="en-US" dirty="0"/>
              <a:t>モデルや、テーブルデータに強い</a:t>
            </a:r>
            <a:r>
              <a:rPr lang="en-US" altLang="ja-JP" dirty="0" err="1"/>
              <a:t>LightGBM</a:t>
            </a:r>
            <a:r>
              <a:rPr lang="ja-JP" altLang="en-US" dirty="0"/>
              <a:t>などとの性能比較</a:t>
            </a:r>
            <a:endParaRPr lang="en-US" altLang="ja-JP" dirty="0"/>
          </a:p>
          <a:p>
            <a:pPr marL="0" indent="0">
              <a:buNone/>
            </a:pPr>
            <a:endParaRPr lang="en-US" altLang="ja-JP" dirty="0"/>
          </a:p>
          <a:p>
            <a:pPr>
              <a:buFont typeface="Wingdings" panose="05000000000000000000" pitchFamily="2" charset="2"/>
              <a:buChar char="Ø"/>
            </a:pPr>
            <a:r>
              <a:rPr lang="ja-JP" altLang="en-US" dirty="0">
                <a:solidFill>
                  <a:srgbClr val="00B050"/>
                </a:solidFill>
              </a:rPr>
              <a:t>イベントドリブンな分析</a:t>
            </a:r>
            <a:endParaRPr lang="en-US" altLang="ja-JP" dirty="0">
              <a:solidFill>
                <a:srgbClr val="00B050"/>
              </a:solidFill>
            </a:endParaRPr>
          </a:p>
          <a:p>
            <a:pPr lvl="1"/>
            <a:r>
              <a:rPr lang="ja-JP" altLang="en-US" dirty="0"/>
              <a:t>決算発表や金融政策の変更など、特定のイベントが株価に与える影響の分析</a:t>
            </a:r>
            <a:endParaRPr kumimoji="1" lang="ja-JP" altLang="en-US" dirty="0"/>
          </a:p>
        </p:txBody>
      </p:sp>
    </p:spTree>
    <p:extLst>
      <p:ext uri="{BB962C8B-B14F-4D97-AF65-F5344CB8AC3E}">
        <p14:creationId xmlns:p14="http://schemas.microsoft.com/office/powerpoint/2010/main" val="355772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1C2BF3-92B9-5DB5-B3A1-2691C3020197}"/>
              </a:ext>
            </a:extLst>
          </p:cNvPr>
          <p:cNvSpPr>
            <a:spLocks noGrp="1"/>
          </p:cNvSpPr>
          <p:nvPr>
            <p:ph type="title"/>
          </p:nvPr>
        </p:nvSpPr>
        <p:spPr/>
        <p:txBody>
          <a:bodyPr/>
          <a:lstStyle/>
          <a:p>
            <a:r>
              <a:rPr kumimoji="1" lang="ja-JP" altLang="en-US" dirty="0"/>
              <a:t>本プロジェクトの背景</a:t>
            </a:r>
          </a:p>
        </p:txBody>
      </p:sp>
      <p:sp>
        <p:nvSpPr>
          <p:cNvPr id="3" name="コンテンツ プレースホルダー 2">
            <a:extLst>
              <a:ext uri="{FF2B5EF4-FFF2-40B4-BE49-F238E27FC236}">
                <a16:creationId xmlns:a16="http://schemas.microsoft.com/office/drawing/2014/main" id="{5DFF3EA7-0F0D-A5D4-48ED-FAF6E9ED4B27}"/>
              </a:ext>
            </a:extLst>
          </p:cNvPr>
          <p:cNvSpPr>
            <a:spLocks noGrp="1"/>
          </p:cNvSpPr>
          <p:nvPr>
            <p:ph idx="1"/>
          </p:nvPr>
        </p:nvSpPr>
        <p:spPr/>
        <p:txBody>
          <a:bodyPr/>
          <a:lstStyle/>
          <a:p>
            <a:pPr>
              <a:buFont typeface="Wingdings" panose="05000000000000000000" pitchFamily="2" charset="2"/>
              <a:buChar char="Ø"/>
            </a:pPr>
            <a:r>
              <a:rPr lang="ja-JP" altLang="en-US" b="1" dirty="0"/>
              <a:t>株価予測の重要性</a:t>
            </a:r>
            <a:endParaRPr lang="en-US" altLang="ja-JP" b="1" dirty="0"/>
          </a:p>
          <a:p>
            <a:pPr lvl="1"/>
            <a:r>
              <a:rPr kumimoji="1" lang="ja-JP" altLang="en-US" b="1" dirty="0"/>
              <a:t>なぜ株価予測は重要か？</a:t>
            </a:r>
            <a:endParaRPr lang="en-US" altLang="ja-JP" b="1" dirty="0"/>
          </a:p>
          <a:p>
            <a:pPr marL="914400" lvl="2" indent="0">
              <a:buNone/>
            </a:pPr>
            <a:r>
              <a:rPr kumimoji="1" lang="ja-JP" altLang="en-US" b="1" dirty="0">
                <a:solidFill>
                  <a:srgbClr val="00B050"/>
                </a:solidFill>
              </a:rPr>
              <a:t>投資家にとっての価値</a:t>
            </a:r>
            <a:endParaRPr kumimoji="1" lang="en-US" altLang="ja-JP" b="1" dirty="0">
              <a:solidFill>
                <a:srgbClr val="00B050"/>
              </a:solidFill>
            </a:endParaRPr>
          </a:p>
          <a:p>
            <a:pPr lvl="3"/>
            <a:r>
              <a:rPr lang="ja-JP" altLang="en-US" b="1" dirty="0"/>
              <a:t>「いつ買っていつ売るか」という判断の精度を高めることでの</a:t>
            </a:r>
            <a:r>
              <a:rPr lang="ja-JP" altLang="en-US" b="1" dirty="0">
                <a:solidFill>
                  <a:srgbClr val="FF0000"/>
                </a:solidFill>
              </a:rPr>
              <a:t>利益の向上</a:t>
            </a:r>
            <a:endParaRPr lang="en-US" altLang="ja-JP" b="1" dirty="0">
              <a:solidFill>
                <a:srgbClr val="FF0000"/>
              </a:solidFill>
            </a:endParaRPr>
          </a:p>
          <a:p>
            <a:pPr lvl="3"/>
            <a:r>
              <a:rPr kumimoji="1" lang="ja-JP" altLang="en-US" b="1" dirty="0"/>
              <a:t>下落トレンドの察知によって、</a:t>
            </a:r>
            <a:r>
              <a:rPr kumimoji="1" lang="ja-JP" altLang="en-US" b="1" dirty="0">
                <a:solidFill>
                  <a:srgbClr val="FF0000"/>
                </a:solidFill>
              </a:rPr>
              <a:t>大きな損失の回避</a:t>
            </a:r>
            <a:endParaRPr kumimoji="1" lang="en-US" altLang="ja-JP" b="1" dirty="0">
              <a:solidFill>
                <a:srgbClr val="FF0000"/>
              </a:solidFill>
            </a:endParaRPr>
          </a:p>
          <a:p>
            <a:pPr marL="914400" lvl="2" indent="0">
              <a:buNone/>
            </a:pPr>
            <a:endParaRPr lang="en-US" altLang="ja-JP" b="1" dirty="0">
              <a:solidFill>
                <a:srgbClr val="FF0000"/>
              </a:solidFill>
            </a:endParaRPr>
          </a:p>
          <a:p>
            <a:pPr marL="914400" lvl="2" indent="0">
              <a:buNone/>
            </a:pPr>
            <a:r>
              <a:rPr kumimoji="1" lang="ja-JP" altLang="en-US" b="1" dirty="0">
                <a:solidFill>
                  <a:srgbClr val="00B050"/>
                </a:solidFill>
              </a:rPr>
              <a:t>社会・経済にとっての価値</a:t>
            </a:r>
            <a:endParaRPr kumimoji="1" lang="en-US" altLang="ja-JP" b="1" dirty="0">
              <a:solidFill>
                <a:srgbClr val="00B050"/>
              </a:solidFill>
            </a:endParaRPr>
          </a:p>
          <a:p>
            <a:pPr lvl="3"/>
            <a:r>
              <a:rPr lang="ja-JP" altLang="en-US" dirty="0"/>
              <a:t>株価は企業の経営状態を示す重要な指標。適正な株価の分析は、</a:t>
            </a:r>
            <a:r>
              <a:rPr lang="en-US" altLang="ja-JP" dirty="0"/>
              <a:t>M&amp;A</a:t>
            </a:r>
            <a:r>
              <a:rPr lang="ja-JP" altLang="en-US" dirty="0"/>
              <a:t>や資金調達といった</a:t>
            </a:r>
            <a:r>
              <a:rPr lang="ja-JP" altLang="en-US" dirty="0">
                <a:solidFill>
                  <a:srgbClr val="FF0000"/>
                </a:solidFill>
              </a:rPr>
              <a:t>企業戦略に不可欠</a:t>
            </a:r>
            <a:endParaRPr lang="en-US" altLang="ja-JP" b="1" dirty="0"/>
          </a:p>
        </p:txBody>
      </p:sp>
    </p:spTree>
    <p:extLst>
      <p:ext uri="{BB962C8B-B14F-4D97-AF65-F5344CB8AC3E}">
        <p14:creationId xmlns:p14="http://schemas.microsoft.com/office/powerpoint/2010/main" val="1456265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60AE0F-7447-4DF3-8729-8F54DCE93CD3}"/>
              </a:ext>
            </a:extLst>
          </p:cNvPr>
          <p:cNvSpPr>
            <a:spLocks noGrp="1"/>
          </p:cNvSpPr>
          <p:nvPr>
            <p:ph type="title"/>
          </p:nvPr>
        </p:nvSpPr>
        <p:spPr/>
        <p:txBody>
          <a:bodyPr/>
          <a:lstStyle/>
          <a:p>
            <a:r>
              <a:rPr kumimoji="1" lang="ja-JP" altLang="en-US" dirty="0"/>
              <a:t>データ分析</a:t>
            </a:r>
            <a:r>
              <a:rPr kumimoji="1" lang="en-US" altLang="ja-JP" dirty="0"/>
              <a:t>(EDA)</a:t>
            </a:r>
            <a:r>
              <a:rPr kumimoji="1" lang="ja-JP" altLang="en-US" dirty="0"/>
              <a:t>の結果</a:t>
            </a:r>
          </a:p>
        </p:txBody>
      </p:sp>
      <p:sp>
        <p:nvSpPr>
          <p:cNvPr id="3" name="コンテンツ プレースホルダー 2">
            <a:extLst>
              <a:ext uri="{FF2B5EF4-FFF2-40B4-BE49-F238E27FC236}">
                <a16:creationId xmlns:a16="http://schemas.microsoft.com/office/drawing/2014/main" id="{A2628594-E767-9E72-373F-5ADB8B3077C4}"/>
              </a:ext>
            </a:extLst>
          </p:cNvPr>
          <p:cNvSpPr>
            <a:spLocks noGrp="1"/>
          </p:cNvSpPr>
          <p:nvPr>
            <p:ph idx="1"/>
          </p:nvPr>
        </p:nvSpPr>
        <p:spPr/>
        <p:txBody>
          <a:bodyPr/>
          <a:lstStyle/>
          <a:p>
            <a:pPr>
              <a:buFont typeface="Wingdings" panose="05000000000000000000" pitchFamily="2" charset="2"/>
              <a:buChar char="Ø"/>
            </a:pPr>
            <a:r>
              <a:rPr lang="ja-JP" altLang="en-US" dirty="0"/>
              <a:t>データ概要と長期的な市場トレンド</a:t>
            </a:r>
            <a:endParaRPr lang="en-US" altLang="ja-JP" dirty="0"/>
          </a:p>
          <a:p>
            <a:pPr lvl="1"/>
            <a:r>
              <a:rPr lang="ja-JP" altLang="en-US" dirty="0"/>
              <a:t>株価は長期的な上昇トレンドを形成</a:t>
            </a:r>
            <a:endParaRPr lang="en-US" altLang="ja-JP" dirty="0"/>
          </a:p>
          <a:p>
            <a:pPr lvl="1"/>
            <a:r>
              <a:rPr lang="ja-JP" altLang="en-US" dirty="0"/>
              <a:t>実際の株価はトレンド（移動平均線）から乖離して細かく上下動する。この</a:t>
            </a:r>
            <a:r>
              <a:rPr lang="ja-JP" altLang="en-US" dirty="0">
                <a:solidFill>
                  <a:srgbClr val="FF0000"/>
                </a:solidFill>
              </a:rPr>
              <a:t>短期的なノイズの方向性を予測する</a:t>
            </a:r>
            <a:r>
              <a:rPr lang="ja-JP" altLang="en-US" dirty="0"/>
              <a:t>ことがモデル化の鍵となる</a:t>
            </a:r>
            <a:endParaRPr lang="en-US" altLang="ja-JP" dirty="0"/>
          </a:p>
          <a:p>
            <a:pPr lvl="1"/>
            <a:endParaRPr lang="en-US" altLang="ja-JP" dirty="0"/>
          </a:p>
          <a:p>
            <a:pPr>
              <a:buFont typeface="Wingdings" panose="05000000000000000000" pitchFamily="2" charset="2"/>
              <a:buChar char="Ø"/>
            </a:pPr>
            <a:endParaRPr lang="en-US" altLang="ja-JP" dirty="0"/>
          </a:p>
        </p:txBody>
      </p:sp>
      <p:pic>
        <p:nvPicPr>
          <p:cNvPr id="5" name="図 4" descr="グラフ, 折れ線グラフ&#10;&#10;AI 生成コンテンツは誤りを含む可能性があります。">
            <a:extLst>
              <a:ext uri="{FF2B5EF4-FFF2-40B4-BE49-F238E27FC236}">
                <a16:creationId xmlns:a16="http://schemas.microsoft.com/office/drawing/2014/main" id="{B0357AA1-2F63-FBE8-9792-AE404607A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884" y="3123101"/>
            <a:ext cx="6550232" cy="3562178"/>
          </a:xfrm>
          <a:prstGeom prst="rect">
            <a:avLst/>
          </a:prstGeom>
        </p:spPr>
      </p:pic>
    </p:spTree>
    <p:extLst>
      <p:ext uri="{BB962C8B-B14F-4D97-AF65-F5344CB8AC3E}">
        <p14:creationId xmlns:p14="http://schemas.microsoft.com/office/powerpoint/2010/main" val="320956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D4281-4513-007E-A286-7D0B5D8B37C6}"/>
              </a:ext>
            </a:extLst>
          </p:cNvPr>
          <p:cNvSpPr>
            <a:spLocks noGrp="1"/>
          </p:cNvSpPr>
          <p:nvPr>
            <p:ph type="title"/>
          </p:nvPr>
        </p:nvSpPr>
        <p:spPr/>
        <p:txBody>
          <a:bodyPr/>
          <a:lstStyle/>
          <a:p>
            <a:r>
              <a:rPr kumimoji="1" lang="ja-JP" altLang="en-US" dirty="0"/>
              <a:t>評価指標について</a:t>
            </a:r>
          </a:p>
        </p:txBody>
      </p:sp>
      <p:sp>
        <p:nvSpPr>
          <p:cNvPr id="3" name="コンテンツ プレースホルダー 2">
            <a:extLst>
              <a:ext uri="{FF2B5EF4-FFF2-40B4-BE49-F238E27FC236}">
                <a16:creationId xmlns:a16="http://schemas.microsoft.com/office/drawing/2014/main" id="{E29C5800-6C9E-7B6B-3791-5617BAA49C1E}"/>
              </a:ext>
            </a:extLst>
          </p:cNvPr>
          <p:cNvSpPr>
            <a:spLocks noGrp="1"/>
          </p:cNvSpPr>
          <p:nvPr>
            <p:ph idx="1"/>
          </p:nvPr>
        </p:nvSpPr>
        <p:spPr/>
        <p:txBody>
          <a:bodyPr/>
          <a:lstStyle/>
          <a:p>
            <a:pPr>
              <a:buFont typeface="Wingdings" panose="05000000000000000000" pitchFamily="2" charset="2"/>
              <a:buChar char="Ø"/>
            </a:pPr>
            <a:r>
              <a:rPr kumimoji="1" lang="ja-JP" altLang="en-US" dirty="0"/>
              <a:t>誤差の大きさを評価する指標</a:t>
            </a:r>
            <a:endParaRPr kumimoji="1" lang="en-US" altLang="ja-JP" dirty="0"/>
          </a:p>
          <a:p>
            <a:pPr marL="457200" lvl="1" indent="0">
              <a:buNone/>
            </a:pPr>
            <a:r>
              <a:rPr lang="en-US" altLang="ja-JP" dirty="0">
                <a:solidFill>
                  <a:srgbClr val="00B050"/>
                </a:solidFill>
              </a:rPr>
              <a:t>RMSE (Root Mean Squared Error)</a:t>
            </a:r>
          </a:p>
          <a:p>
            <a:pPr marL="914400" lvl="2" indent="0">
              <a:buNone/>
            </a:pPr>
            <a:r>
              <a:rPr lang="ja-JP" altLang="en-US" b="1" dirty="0"/>
              <a:t>概要：</a:t>
            </a:r>
            <a:r>
              <a:rPr lang="ja-JP" altLang="en-US" dirty="0"/>
              <a:t>誤差の二乗の平均の平方根。大きな誤差をより重視して評価</a:t>
            </a:r>
            <a:endParaRPr lang="en-US" altLang="ja-JP" dirty="0"/>
          </a:p>
          <a:p>
            <a:pPr marL="914400" lvl="2" indent="0">
              <a:buNone/>
            </a:pPr>
            <a:r>
              <a:rPr lang="ja-JP" altLang="en-US" b="1" dirty="0"/>
              <a:t>選定理由：</a:t>
            </a:r>
            <a:r>
              <a:rPr lang="en-US" altLang="ja-JP" dirty="0"/>
              <a:t> </a:t>
            </a:r>
            <a:r>
              <a:rPr lang="ja-JP" altLang="en-US" dirty="0"/>
              <a:t>大きな価格の乖離（＝大きな損失リスク）を防げているかを確認するため</a:t>
            </a:r>
            <a:endParaRPr lang="en-US" altLang="ja-JP" dirty="0"/>
          </a:p>
          <a:p>
            <a:pPr marL="914400" lvl="2" indent="0">
              <a:buNone/>
            </a:pPr>
            <a:endParaRPr lang="en-US" altLang="ja-JP" dirty="0"/>
          </a:p>
          <a:p>
            <a:pPr marL="457200" lvl="1" indent="0">
              <a:buNone/>
            </a:pPr>
            <a:r>
              <a:rPr lang="en-US" altLang="ja-JP" dirty="0">
                <a:solidFill>
                  <a:srgbClr val="00B050"/>
                </a:solidFill>
              </a:rPr>
              <a:t>MAPE (Mean Absolute Percentage Error)</a:t>
            </a:r>
          </a:p>
          <a:p>
            <a:pPr marL="914400" lvl="2" indent="0">
              <a:buNone/>
            </a:pPr>
            <a:r>
              <a:rPr lang="ja-JP" altLang="en-US" dirty="0"/>
              <a:t>概要：誤差をパーセンテージで評価。株価の水準に依存しない評価が可能 </a:t>
            </a:r>
            <a:endParaRPr lang="en-US" altLang="ja-JP" dirty="0"/>
          </a:p>
          <a:p>
            <a:pPr marL="914400" lvl="2" indent="0">
              <a:buNone/>
            </a:pPr>
            <a:r>
              <a:rPr lang="ja-JP" altLang="en-US" dirty="0"/>
              <a:t>選定理由：予測誤差が株価に対して何</a:t>
            </a:r>
            <a:r>
              <a:rPr lang="en-US" altLang="ja-JP" dirty="0"/>
              <a:t>%</a:t>
            </a:r>
            <a:r>
              <a:rPr lang="ja-JP" altLang="en-US" dirty="0"/>
              <a:t>程度なのかを把握するため</a:t>
            </a:r>
            <a:endParaRPr lang="en-US" altLang="ja-JP" dirty="0"/>
          </a:p>
          <a:p>
            <a:pPr marL="914400" lvl="2" indent="0">
              <a:buNone/>
            </a:pPr>
            <a:endParaRPr lang="en-US" altLang="ja-JP" dirty="0"/>
          </a:p>
          <a:p>
            <a:pPr marL="457200" lvl="1" indent="0">
              <a:buNone/>
            </a:pPr>
            <a:r>
              <a:rPr lang="en-US" altLang="ja-JP" dirty="0">
                <a:solidFill>
                  <a:srgbClr val="00B050"/>
                </a:solidFill>
              </a:rPr>
              <a:t>R2 (</a:t>
            </a:r>
            <a:r>
              <a:rPr lang="ja-JP" altLang="en-US" dirty="0">
                <a:solidFill>
                  <a:srgbClr val="00B050"/>
                </a:solidFill>
              </a:rPr>
              <a:t>決定係数</a:t>
            </a:r>
            <a:r>
              <a:rPr lang="en-US" altLang="ja-JP" dirty="0">
                <a:solidFill>
                  <a:srgbClr val="00B050"/>
                </a:solidFill>
              </a:rPr>
              <a:t>) </a:t>
            </a:r>
          </a:p>
          <a:p>
            <a:pPr marL="914400" lvl="2" indent="0">
              <a:buNone/>
            </a:pPr>
            <a:r>
              <a:rPr lang="ja-JP" altLang="en-US" dirty="0"/>
              <a:t>概要：モデルがデータの変動をどれだけ説明できているかを示す指標（</a:t>
            </a:r>
            <a:r>
              <a:rPr lang="en-US" altLang="ja-JP" dirty="0"/>
              <a:t>0〜1</a:t>
            </a:r>
            <a:r>
              <a:rPr lang="ja-JP" altLang="en-US" dirty="0"/>
              <a:t>）。</a:t>
            </a:r>
            <a:r>
              <a:rPr lang="en-US" altLang="ja-JP" dirty="0"/>
              <a:t>1</a:t>
            </a:r>
            <a:r>
              <a:rPr lang="ja-JP" altLang="en-US" dirty="0"/>
              <a:t>に近い</a:t>
            </a:r>
            <a:endParaRPr lang="en-US" altLang="ja-JP" dirty="0"/>
          </a:p>
          <a:p>
            <a:pPr marL="914400" lvl="2" indent="0">
              <a:buNone/>
            </a:pPr>
            <a:r>
              <a:rPr lang="ja-JP" altLang="en-US" dirty="0"/>
              <a:t>　　　ほど良い</a:t>
            </a:r>
            <a:endParaRPr lang="en-US" altLang="ja-JP" dirty="0"/>
          </a:p>
          <a:p>
            <a:pPr marL="914400" lvl="2" indent="0">
              <a:buNone/>
            </a:pPr>
            <a:r>
              <a:rPr lang="ja-JP" altLang="en-US" dirty="0"/>
              <a:t>選定理由：作成したモデルが、単純な平均値で予測するよりもどれだけ優れているかを客</a:t>
            </a:r>
            <a:endParaRPr lang="en-US" altLang="ja-JP" dirty="0"/>
          </a:p>
          <a:p>
            <a:pPr marL="914400" lvl="2" indent="0">
              <a:buNone/>
            </a:pPr>
            <a:r>
              <a:rPr lang="ja-JP" altLang="en-US" dirty="0"/>
              <a:t>　　　　　観的に示すため</a:t>
            </a:r>
            <a:endParaRPr lang="en-US" altLang="ja-JP" dirty="0"/>
          </a:p>
        </p:txBody>
      </p:sp>
    </p:spTree>
    <p:extLst>
      <p:ext uri="{BB962C8B-B14F-4D97-AF65-F5344CB8AC3E}">
        <p14:creationId xmlns:p14="http://schemas.microsoft.com/office/powerpoint/2010/main" val="188310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884870-ABCF-5E54-F0A3-BC4FAC5F5FF4}"/>
              </a:ext>
            </a:extLst>
          </p:cNvPr>
          <p:cNvSpPr>
            <a:spLocks noGrp="1"/>
          </p:cNvSpPr>
          <p:nvPr>
            <p:ph type="title"/>
          </p:nvPr>
        </p:nvSpPr>
        <p:spPr/>
        <p:txBody>
          <a:bodyPr/>
          <a:lstStyle/>
          <a:p>
            <a:r>
              <a:rPr kumimoji="1" lang="ja-JP" altLang="en-US" dirty="0"/>
              <a:t>評価指標について</a:t>
            </a:r>
          </a:p>
        </p:txBody>
      </p:sp>
      <p:sp>
        <p:nvSpPr>
          <p:cNvPr id="3" name="コンテンツ プレースホルダー 2">
            <a:extLst>
              <a:ext uri="{FF2B5EF4-FFF2-40B4-BE49-F238E27FC236}">
                <a16:creationId xmlns:a16="http://schemas.microsoft.com/office/drawing/2014/main" id="{F80794A3-9EE1-56FC-F4BD-A4E7A0E29587}"/>
              </a:ext>
            </a:extLst>
          </p:cNvPr>
          <p:cNvSpPr>
            <a:spLocks noGrp="1"/>
          </p:cNvSpPr>
          <p:nvPr>
            <p:ph idx="1"/>
          </p:nvPr>
        </p:nvSpPr>
        <p:spPr/>
        <p:txBody>
          <a:bodyPr/>
          <a:lstStyle/>
          <a:p>
            <a:pPr>
              <a:buFont typeface="Wingdings" panose="05000000000000000000" pitchFamily="2" charset="2"/>
              <a:buChar char="Ø"/>
            </a:pPr>
            <a:r>
              <a:rPr kumimoji="1" lang="ja-JP" altLang="en-US" dirty="0"/>
              <a:t>方向性の正確さを計る指標</a:t>
            </a:r>
            <a:endParaRPr kumimoji="1" lang="en-US" altLang="ja-JP" dirty="0"/>
          </a:p>
          <a:p>
            <a:pPr marL="457200" lvl="1" indent="0">
              <a:buNone/>
            </a:pPr>
            <a:r>
              <a:rPr lang="ja-JP" altLang="en-US" dirty="0">
                <a:solidFill>
                  <a:srgbClr val="00B050"/>
                </a:solidFill>
              </a:rPr>
              <a:t>方向性精度</a:t>
            </a:r>
            <a:endParaRPr lang="en-US" altLang="ja-JP" dirty="0">
              <a:solidFill>
                <a:srgbClr val="00B050"/>
              </a:solidFill>
            </a:endParaRPr>
          </a:p>
          <a:p>
            <a:pPr marL="914400" lvl="2" indent="0">
              <a:buNone/>
            </a:pPr>
            <a:r>
              <a:rPr lang="ja-JP" altLang="en-US" dirty="0"/>
              <a:t>概要：ある一定の日数前の終値と比較して、実際の株価が「上昇したか</a:t>
            </a:r>
            <a:r>
              <a:rPr lang="en-US" altLang="ja-JP" dirty="0"/>
              <a:t>/</a:t>
            </a:r>
            <a:r>
              <a:rPr lang="ja-JP" altLang="en-US" dirty="0"/>
              <a:t>下落した　</a:t>
            </a:r>
            <a:endParaRPr lang="en-US" altLang="ja-JP" dirty="0"/>
          </a:p>
          <a:p>
            <a:pPr marL="914400" lvl="2" indent="0">
              <a:buNone/>
            </a:pPr>
            <a:r>
              <a:rPr lang="ja-JP" altLang="en-US" dirty="0"/>
              <a:t>　　　か」と、モデルの予測が「上昇</a:t>
            </a:r>
            <a:r>
              <a:rPr lang="en-US" altLang="ja-JP" dirty="0"/>
              <a:t>/</a:t>
            </a:r>
            <a:r>
              <a:rPr lang="ja-JP" altLang="en-US" dirty="0"/>
              <a:t>下落」で一致した割合。</a:t>
            </a:r>
            <a:endParaRPr lang="en-US" altLang="ja-JP" dirty="0"/>
          </a:p>
          <a:p>
            <a:pPr marL="914400" lvl="2" indent="0">
              <a:buNone/>
            </a:pPr>
            <a:r>
              <a:rPr lang="ja-JP" altLang="en-US" dirty="0"/>
              <a:t> 選定理由：実際の利益に直結する指標であり、モデルの実用性を測る上で不可欠なため</a:t>
            </a:r>
            <a:endParaRPr lang="en-US" altLang="ja-JP" dirty="0"/>
          </a:p>
          <a:p>
            <a:pPr marL="914400" lvl="2" indent="0">
              <a:buNone/>
            </a:pPr>
            <a:endParaRPr lang="en-US" altLang="ja-JP" dirty="0"/>
          </a:p>
          <a:p>
            <a:pPr marL="914400" lvl="2" indent="0">
              <a:buNone/>
            </a:pPr>
            <a:r>
              <a:rPr lang="ja-JP" altLang="en-US" dirty="0"/>
              <a:t>今回は</a:t>
            </a:r>
            <a:r>
              <a:rPr lang="en-US" altLang="ja-JP" dirty="0"/>
              <a:t>2</a:t>
            </a:r>
            <a:r>
              <a:rPr lang="ja-JP" altLang="en-US" dirty="0"/>
              <a:t>つの時間軸で評価 </a:t>
            </a:r>
            <a:endParaRPr lang="en-US" altLang="ja-JP" dirty="0"/>
          </a:p>
          <a:p>
            <a:pPr marL="1371600" lvl="3" indent="0">
              <a:buNone/>
            </a:pPr>
            <a:r>
              <a:rPr lang="en-US" altLang="ja-JP" dirty="0"/>
              <a:t>1</a:t>
            </a:r>
            <a:r>
              <a:rPr lang="ja-JP" altLang="en-US" dirty="0"/>
              <a:t>日単位の方向性精度：短期的な変動を捉えられているか</a:t>
            </a:r>
            <a:endParaRPr lang="en-US" altLang="ja-JP" dirty="0"/>
          </a:p>
          <a:p>
            <a:pPr marL="1371600" lvl="3" indent="0">
              <a:buNone/>
            </a:pPr>
            <a:r>
              <a:rPr lang="ja-JP" altLang="en-US" dirty="0"/>
              <a:t> </a:t>
            </a:r>
            <a:endParaRPr lang="en-US" altLang="ja-JP" dirty="0"/>
          </a:p>
          <a:p>
            <a:pPr marL="1371600" lvl="3" indent="0">
              <a:buNone/>
            </a:pPr>
            <a:r>
              <a:rPr lang="en-US" altLang="ja-JP" dirty="0"/>
              <a:t>1</a:t>
            </a:r>
            <a:r>
              <a:rPr lang="ja-JP" altLang="en-US" dirty="0"/>
              <a:t>週間単位の方向性精度：より中期的なトレンドを捉えられているか</a:t>
            </a:r>
            <a:endParaRPr lang="en-US" altLang="ja-JP" dirty="0"/>
          </a:p>
        </p:txBody>
      </p:sp>
    </p:spTree>
    <p:extLst>
      <p:ext uri="{BB962C8B-B14F-4D97-AF65-F5344CB8AC3E}">
        <p14:creationId xmlns:p14="http://schemas.microsoft.com/office/powerpoint/2010/main" val="154843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56E46-8C12-D64F-B3A4-D2F90273F54A}"/>
              </a:ext>
            </a:extLst>
          </p:cNvPr>
          <p:cNvSpPr>
            <a:spLocks noGrp="1"/>
          </p:cNvSpPr>
          <p:nvPr>
            <p:ph type="title"/>
          </p:nvPr>
        </p:nvSpPr>
        <p:spPr/>
        <p:txBody>
          <a:bodyPr/>
          <a:lstStyle/>
          <a:p>
            <a:r>
              <a:rPr kumimoji="1" lang="ja-JP" altLang="en-US" dirty="0"/>
              <a:t>モデル構築</a:t>
            </a:r>
          </a:p>
        </p:txBody>
      </p:sp>
      <p:sp>
        <p:nvSpPr>
          <p:cNvPr id="3" name="コンテンツ プレースホルダー 2">
            <a:extLst>
              <a:ext uri="{FF2B5EF4-FFF2-40B4-BE49-F238E27FC236}">
                <a16:creationId xmlns:a16="http://schemas.microsoft.com/office/drawing/2014/main" id="{22362F78-EDE8-314E-F62B-931A2E08CB59}"/>
              </a:ext>
            </a:extLst>
          </p:cNvPr>
          <p:cNvSpPr>
            <a:spLocks noGrp="1"/>
          </p:cNvSpPr>
          <p:nvPr>
            <p:ph idx="1"/>
          </p:nvPr>
        </p:nvSpPr>
        <p:spPr/>
        <p:txBody>
          <a:bodyPr/>
          <a:lstStyle/>
          <a:p>
            <a:pPr>
              <a:buFont typeface="Wingdings" panose="05000000000000000000" pitchFamily="2" charset="2"/>
              <a:buChar char="Ø"/>
            </a:pPr>
            <a:r>
              <a:rPr lang="ja-JP" altLang="en-US" dirty="0"/>
              <a:t>ベースラインモデルの構築</a:t>
            </a:r>
            <a:endParaRPr lang="en-US" altLang="ja-JP" dirty="0"/>
          </a:p>
          <a:p>
            <a:pPr marL="457200" lvl="1" indent="0">
              <a:buNone/>
            </a:pPr>
            <a:r>
              <a:rPr lang="ja-JP" altLang="en-US" dirty="0"/>
              <a:t>訓練データには、</a:t>
            </a:r>
            <a:r>
              <a:rPr lang="en-US" altLang="ja-JP" dirty="0"/>
              <a:t>LSTM</a:t>
            </a:r>
            <a:r>
              <a:rPr lang="ja-JP" altLang="en-US" dirty="0"/>
              <a:t>が読み込むよう整形だけ行ったデータを用いる</a:t>
            </a:r>
            <a:endParaRPr lang="en-US" altLang="ja-JP" dirty="0"/>
          </a:p>
          <a:p>
            <a:pPr marL="914400" lvl="2" indent="0">
              <a:buNone/>
            </a:pPr>
            <a:r>
              <a:rPr lang="ja-JP" altLang="en-US" dirty="0">
                <a:solidFill>
                  <a:srgbClr val="00B050"/>
                </a:solidFill>
              </a:rPr>
              <a:t>結果</a:t>
            </a:r>
            <a:endParaRPr lang="en-US" altLang="ja-JP" dirty="0">
              <a:solidFill>
                <a:srgbClr val="00B050"/>
              </a:solidFill>
            </a:endParaRPr>
          </a:p>
          <a:p>
            <a:pPr marL="914400" lvl="2" indent="0">
              <a:buNone/>
            </a:pPr>
            <a:endParaRPr lang="en-US" altLang="ja-JP" dirty="0"/>
          </a:p>
          <a:p>
            <a:pPr marL="914400" lvl="2" indent="0">
              <a:buNone/>
            </a:pPr>
            <a:r>
              <a:rPr lang="en-US" altLang="ja-JP" dirty="0"/>
              <a:t>RMSE</a:t>
            </a:r>
            <a:r>
              <a:rPr lang="ja-JP" altLang="en-US" dirty="0"/>
              <a:t>：</a:t>
            </a:r>
            <a:r>
              <a:rPr lang="en-US" altLang="ja-JP" dirty="0"/>
              <a:t>1.8927</a:t>
            </a:r>
          </a:p>
          <a:p>
            <a:pPr marL="914400" lvl="2" indent="0">
              <a:buNone/>
            </a:pPr>
            <a:r>
              <a:rPr lang="en-US" altLang="ja-JP" dirty="0"/>
              <a:t>R2 Score</a:t>
            </a:r>
            <a:r>
              <a:rPr lang="ja-JP" altLang="en-US" dirty="0"/>
              <a:t>：</a:t>
            </a:r>
            <a:r>
              <a:rPr lang="en-US" altLang="ja-JP" dirty="0"/>
              <a:t>0.9956 </a:t>
            </a:r>
          </a:p>
          <a:p>
            <a:pPr marL="914400" lvl="2" indent="0">
              <a:buNone/>
            </a:pPr>
            <a:r>
              <a:rPr lang="en-US" altLang="ja-JP" dirty="0"/>
              <a:t>MAPE</a:t>
            </a:r>
            <a:r>
              <a:rPr lang="ja-JP" altLang="en-US" dirty="0"/>
              <a:t>：</a:t>
            </a:r>
            <a:r>
              <a:rPr lang="en-US" altLang="ja-JP" dirty="0"/>
              <a:t>1.11% </a:t>
            </a:r>
          </a:p>
          <a:p>
            <a:pPr marL="914400" lvl="2" indent="0">
              <a:buNone/>
            </a:pPr>
            <a:r>
              <a:rPr lang="ja-JP" altLang="en-US" dirty="0"/>
              <a:t>方向性精度 </a:t>
            </a:r>
            <a:r>
              <a:rPr lang="en-US" altLang="ja-JP" dirty="0"/>
              <a:t>(1</a:t>
            </a:r>
            <a:r>
              <a:rPr lang="ja-JP" altLang="en-US" dirty="0"/>
              <a:t>日単位</a:t>
            </a:r>
            <a:r>
              <a:rPr lang="en-US" altLang="ja-JP" dirty="0"/>
              <a:t>)</a:t>
            </a:r>
            <a:r>
              <a:rPr lang="ja-JP" altLang="en-US" dirty="0"/>
              <a:t>：</a:t>
            </a:r>
            <a:r>
              <a:rPr lang="en-US" altLang="ja-JP" dirty="0"/>
              <a:t>49.44%</a:t>
            </a:r>
          </a:p>
          <a:p>
            <a:pPr marL="914400" lvl="2" indent="0">
              <a:buNone/>
            </a:pPr>
            <a:r>
              <a:rPr lang="ja-JP" altLang="en-US" dirty="0"/>
              <a:t>方向性精度 </a:t>
            </a:r>
            <a:r>
              <a:rPr lang="en-US" altLang="ja-JP" dirty="0"/>
              <a:t>(1</a:t>
            </a:r>
            <a:r>
              <a:rPr lang="ja-JP" altLang="en-US" dirty="0"/>
              <a:t>週間単位</a:t>
            </a:r>
            <a:r>
              <a:rPr lang="en-US" altLang="ja-JP" dirty="0"/>
              <a:t>)</a:t>
            </a:r>
            <a:r>
              <a:rPr lang="ja-JP" altLang="en-US" dirty="0"/>
              <a:t>：</a:t>
            </a:r>
            <a:r>
              <a:rPr lang="en-US" altLang="ja-JP" dirty="0"/>
              <a:t>79.17%</a:t>
            </a:r>
          </a:p>
          <a:p>
            <a:pPr marL="1371600" lvl="3" indent="0">
              <a:buNone/>
            </a:pPr>
            <a:endParaRPr lang="en-US" altLang="ja-JP" dirty="0"/>
          </a:p>
          <a:p>
            <a:pPr marL="457200" lvl="1" indent="0">
              <a:buNone/>
            </a:pPr>
            <a:endParaRPr lang="en-US" altLang="ja-JP" dirty="0"/>
          </a:p>
        </p:txBody>
      </p:sp>
      <p:sp>
        <p:nvSpPr>
          <p:cNvPr id="6" name="テキスト ボックス 5">
            <a:extLst>
              <a:ext uri="{FF2B5EF4-FFF2-40B4-BE49-F238E27FC236}">
                <a16:creationId xmlns:a16="http://schemas.microsoft.com/office/drawing/2014/main" id="{933CF9B0-F6CD-A2DA-092F-1225925A637C}"/>
              </a:ext>
            </a:extLst>
          </p:cNvPr>
          <p:cNvSpPr txBox="1"/>
          <p:nvPr/>
        </p:nvSpPr>
        <p:spPr>
          <a:xfrm>
            <a:off x="5990167" y="2192866"/>
            <a:ext cx="5939366" cy="4708981"/>
          </a:xfrm>
          <a:prstGeom prst="rect">
            <a:avLst/>
          </a:prstGeom>
          <a:noFill/>
        </p:spPr>
        <p:txBody>
          <a:bodyPr wrap="square" rtlCol="0">
            <a:spAutoFit/>
          </a:bodyPr>
          <a:lstStyle/>
          <a:p>
            <a:r>
              <a:rPr lang="ja-JP" altLang="en-US" sz="2000" dirty="0"/>
              <a:t>考察</a:t>
            </a:r>
            <a:endParaRPr lang="en-US" altLang="ja-JP" sz="2000" dirty="0"/>
          </a:p>
          <a:p>
            <a:pPr marL="342900" indent="-342900">
              <a:buFont typeface="Arial" panose="020B0604020202020204" pitchFamily="34" charset="0"/>
              <a:buChar char="•"/>
            </a:pPr>
            <a:r>
              <a:rPr lang="en-US" altLang="ja-JP" sz="2000" dirty="0"/>
              <a:t>RMSE</a:t>
            </a:r>
            <a:r>
              <a:rPr lang="ja-JP" altLang="en-US" sz="2000" dirty="0"/>
              <a:t>や</a:t>
            </a:r>
            <a:r>
              <a:rPr lang="en-US" altLang="ja-JP" sz="2000" dirty="0"/>
              <a:t>R2</a:t>
            </a:r>
            <a:r>
              <a:rPr lang="ja-JP" altLang="en-US" sz="2000" dirty="0"/>
              <a:t>スコア</a:t>
            </a:r>
            <a:r>
              <a:rPr lang="en-US" altLang="ja-JP" sz="2000" dirty="0"/>
              <a:t>,MAPE</a:t>
            </a:r>
            <a:r>
              <a:rPr lang="ja-JP" altLang="en-US" sz="2000" dirty="0"/>
              <a:t>は高い値を示しており、一見すると精度が高いように見える。しかしこれは株価が、前日の値から大きな変化があることが少ない性質に起因している。</a:t>
            </a:r>
            <a:endParaRPr lang="en-US" altLang="ja-JP" sz="2000" dirty="0"/>
          </a:p>
          <a:p>
            <a:pPr marL="342900" indent="-342900">
              <a:buFont typeface="Arial" panose="020B0604020202020204" pitchFamily="34" charset="0"/>
              <a:buChar char="•"/>
            </a:pPr>
            <a:r>
              <a:rPr lang="ja-JP" altLang="en-US" sz="2000" dirty="0"/>
              <a:t>方向性精度は、</a:t>
            </a:r>
            <a:r>
              <a:rPr lang="en-US" altLang="ja-JP" sz="2000" dirty="0"/>
              <a:t>1</a:t>
            </a:r>
            <a:r>
              <a:rPr lang="ja-JP" altLang="en-US" sz="2000" dirty="0"/>
              <a:t>日単位では約</a:t>
            </a:r>
            <a:r>
              <a:rPr lang="en-US" altLang="ja-JP" sz="2000" dirty="0"/>
              <a:t>50%</a:t>
            </a:r>
            <a:r>
              <a:rPr lang="ja-JP" altLang="en-US" sz="2000" dirty="0"/>
              <a:t>と低いが、</a:t>
            </a:r>
            <a:r>
              <a:rPr lang="en-US" altLang="ja-JP" sz="2000" dirty="0"/>
              <a:t>1</a:t>
            </a:r>
            <a:r>
              <a:rPr lang="ja-JP" altLang="en-US" sz="2000" dirty="0"/>
              <a:t>週間単位では約</a:t>
            </a:r>
            <a:r>
              <a:rPr lang="en-US" altLang="ja-JP" sz="2000" dirty="0"/>
              <a:t>80%</a:t>
            </a:r>
            <a:r>
              <a:rPr lang="ja-JP" altLang="en-US" sz="2000" dirty="0"/>
              <a:t>と高い水準にある。</a:t>
            </a:r>
            <a:endParaRPr lang="en-US" altLang="ja-JP" sz="2000" dirty="0"/>
          </a:p>
          <a:p>
            <a:endParaRPr lang="en-US" altLang="ja-JP" sz="2000" b="1" dirty="0"/>
          </a:p>
          <a:p>
            <a:r>
              <a:rPr lang="ja-JP" altLang="en-US" sz="2000" b="1" dirty="0"/>
              <a:t>モデル改善</a:t>
            </a:r>
            <a:endParaRPr lang="en-US" altLang="ja-JP" sz="2000" b="1" dirty="0"/>
          </a:p>
          <a:p>
            <a:pPr marL="342900" indent="-342900">
              <a:buFont typeface="Arial" panose="020B0604020202020204" pitchFamily="34" charset="0"/>
              <a:buChar char="•"/>
            </a:pPr>
            <a:r>
              <a:rPr lang="ja-JP" altLang="en-US" sz="2000" dirty="0"/>
              <a:t>このベースラインモデルの評価結果を基準とし、更に性能を向上させるために、</a:t>
            </a:r>
            <a:r>
              <a:rPr lang="ja-JP" altLang="en-US" sz="2000" dirty="0">
                <a:solidFill>
                  <a:srgbClr val="FF0000"/>
                </a:solidFill>
              </a:rPr>
              <a:t>「特徴量エンジニアリング」</a:t>
            </a:r>
            <a:r>
              <a:rPr lang="ja-JP" altLang="en-US" sz="2000" b="1" dirty="0"/>
              <a:t>と</a:t>
            </a:r>
            <a:r>
              <a:rPr lang="ja-JP" altLang="en-US" sz="2000" dirty="0"/>
              <a:t>「</a:t>
            </a:r>
            <a:r>
              <a:rPr lang="ja-JP" altLang="en-US" sz="2000" dirty="0">
                <a:solidFill>
                  <a:srgbClr val="FF0000"/>
                </a:solidFill>
              </a:rPr>
              <a:t>ハイパーパラメータチューニング」</a:t>
            </a:r>
            <a:r>
              <a:rPr lang="ja-JP" altLang="en-US" sz="2000" dirty="0"/>
              <a:t>という</a:t>
            </a:r>
            <a:r>
              <a:rPr lang="en-US" altLang="ja-JP" sz="2000" dirty="0"/>
              <a:t>2</a:t>
            </a:r>
            <a:r>
              <a:rPr lang="ja-JP" altLang="en-US" sz="2000" dirty="0"/>
              <a:t>つのアプローチでモデルの高性能化を図る。</a:t>
            </a:r>
          </a:p>
          <a:p>
            <a:endParaRPr kumimoji="1" lang="ja-JP" altLang="en-US" sz="2000" dirty="0"/>
          </a:p>
        </p:txBody>
      </p:sp>
    </p:spTree>
    <p:extLst>
      <p:ext uri="{BB962C8B-B14F-4D97-AF65-F5344CB8AC3E}">
        <p14:creationId xmlns:p14="http://schemas.microsoft.com/office/powerpoint/2010/main" val="1851173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A8DD8B-E5B2-598D-9F5D-89EBD8D4D129}"/>
              </a:ext>
            </a:extLst>
          </p:cNvPr>
          <p:cNvSpPr>
            <a:spLocks noGrp="1"/>
          </p:cNvSpPr>
          <p:nvPr>
            <p:ph type="title"/>
          </p:nvPr>
        </p:nvSpPr>
        <p:spPr/>
        <p:txBody>
          <a:bodyPr/>
          <a:lstStyle/>
          <a:p>
            <a:r>
              <a:rPr lang="ja-JP" altLang="en-US" dirty="0"/>
              <a:t>モデル構築</a:t>
            </a:r>
            <a:endParaRPr kumimoji="1" lang="ja-JP" altLang="en-US" dirty="0"/>
          </a:p>
        </p:txBody>
      </p:sp>
      <p:sp>
        <p:nvSpPr>
          <p:cNvPr id="3" name="コンテンツ プレースホルダー 2">
            <a:extLst>
              <a:ext uri="{FF2B5EF4-FFF2-40B4-BE49-F238E27FC236}">
                <a16:creationId xmlns:a16="http://schemas.microsoft.com/office/drawing/2014/main" id="{8088E1CD-36FF-2357-EEDA-04178CF457F7}"/>
              </a:ext>
            </a:extLst>
          </p:cNvPr>
          <p:cNvSpPr>
            <a:spLocks noGrp="1"/>
          </p:cNvSpPr>
          <p:nvPr>
            <p:ph idx="1"/>
          </p:nvPr>
        </p:nvSpPr>
        <p:spPr/>
        <p:txBody>
          <a:bodyPr/>
          <a:lstStyle/>
          <a:p>
            <a:pPr>
              <a:buFont typeface="Wingdings" panose="05000000000000000000" pitchFamily="2" charset="2"/>
              <a:buChar char="Ø"/>
            </a:pPr>
            <a:r>
              <a:rPr kumimoji="1" lang="ja-JP" altLang="en-US" dirty="0"/>
              <a:t>使用モデル：</a:t>
            </a:r>
            <a:r>
              <a:rPr kumimoji="1" lang="en-US" altLang="ja-JP" dirty="0">
                <a:solidFill>
                  <a:srgbClr val="00B050"/>
                </a:solidFill>
              </a:rPr>
              <a:t>LSTM</a:t>
            </a:r>
          </a:p>
          <a:p>
            <a:pPr marL="0" indent="0">
              <a:buNone/>
            </a:pPr>
            <a:endParaRPr kumimoji="1" lang="en-US" altLang="ja-JP" dirty="0"/>
          </a:p>
          <a:p>
            <a:pPr lvl="1"/>
            <a:r>
              <a:rPr lang="ja-JP" altLang="en-US" b="1" dirty="0"/>
              <a:t>長期的な情報の繋がり（依存関係）を記憶する</a:t>
            </a:r>
            <a:r>
              <a:rPr lang="ja-JP" altLang="en-US" dirty="0"/>
              <a:t>のが得意なニューラルネットワーク。単純なモデルでは捉えきれない</a:t>
            </a:r>
            <a:r>
              <a:rPr lang="ja-JP" altLang="en-US" dirty="0">
                <a:solidFill>
                  <a:srgbClr val="FF0000"/>
                </a:solidFill>
              </a:rPr>
              <a:t>「文脈」を学習できる</a:t>
            </a:r>
            <a:r>
              <a:rPr lang="ja-JP" altLang="en-US" dirty="0"/>
              <a:t>ため、今回の課題に最適と判断。</a:t>
            </a:r>
            <a:endParaRPr lang="en-US" altLang="ja-JP" dirty="0"/>
          </a:p>
          <a:p>
            <a:pPr lvl="1"/>
            <a:endParaRPr lang="en-US" altLang="ja-JP" dirty="0"/>
          </a:p>
          <a:p>
            <a:pPr lvl="1"/>
            <a:r>
              <a:rPr lang="ja-JP" altLang="en-US" dirty="0"/>
              <a:t>株価などの時系列データは、市場の状況によって複雑に変化する</a:t>
            </a:r>
            <a:r>
              <a:rPr lang="ja-JP" altLang="en-US" b="1" dirty="0"/>
              <a:t>非線形的な動き</a:t>
            </a:r>
            <a:r>
              <a:rPr lang="ja-JP" altLang="en-US" dirty="0"/>
              <a:t>をする。他のモデルと比べ、</a:t>
            </a:r>
            <a:r>
              <a:rPr lang="en-US" altLang="ja-JP" dirty="0"/>
              <a:t>LSTM</a:t>
            </a:r>
            <a:r>
              <a:rPr lang="ja-JP" altLang="en-US" dirty="0"/>
              <a:t>はこのような</a:t>
            </a:r>
            <a:r>
              <a:rPr lang="ja-JP" altLang="en-US" b="1" dirty="0">
                <a:solidFill>
                  <a:srgbClr val="FF0000"/>
                </a:solidFill>
              </a:rPr>
              <a:t>非線形な時系列パターンの学習</a:t>
            </a:r>
            <a:r>
              <a:rPr lang="ja-JP" altLang="en-US" dirty="0">
                <a:solidFill>
                  <a:srgbClr val="FF0000"/>
                </a:solidFill>
              </a:rPr>
              <a:t>に適した</a:t>
            </a:r>
            <a:r>
              <a:rPr lang="ja-JP" altLang="en-US" dirty="0"/>
              <a:t>ニューラルネットワークである。</a:t>
            </a:r>
            <a:endParaRPr lang="en-US" altLang="ja-JP" dirty="0"/>
          </a:p>
          <a:p>
            <a:pPr marL="457200" lvl="1" indent="0">
              <a:buNone/>
            </a:pPr>
            <a:endParaRPr lang="en-US" altLang="ja-JP" dirty="0"/>
          </a:p>
          <a:p>
            <a:pPr lvl="1"/>
            <a:r>
              <a:rPr lang="en-US" altLang="ja-JP" dirty="0"/>
              <a:t>1987</a:t>
            </a:r>
            <a:r>
              <a:rPr lang="ja-JP" altLang="en-US" dirty="0"/>
              <a:t>年からの</a:t>
            </a:r>
            <a:r>
              <a:rPr lang="en-US" altLang="ja-JP" dirty="0"/>
              <a:t>2017</a:t>
            </a:r>
            <a:r>
              <a:rPr lang="ja-JP" altLang="en-US" dirty="0"/>
              <a:t>年ごろまでの、全体の</a:t>
            </a:r>
            <a:r>
              <a:rPr lang="en-US" altLang="ja-JP" dirty="0"/>
              <a:t>8</a:t>
            </a:r>
            <a:r>
              <a:rPr lang="ja-JP" altLang="en-US" dirty="0"/>
              <a:t>割を占めるデータを訓練データとし、残りの</a:t>
            </a:r>
            <a:r>
              <a:rPr lang="en-US" altLang="ja-JP" dirty="0"/>
              <a:t>2</a:t>
            </a:r>
            <a:r>
              <a:rPr lang="ja-JP" altLang="en-US" dirty="0"/>
              <a:t>割のデータををテストデータとした。</a:t>
            </a:r>
            <a:endParaRPr lang="en-US" altLang="ja-JP" dirty="0"/>
          </a:p>
          <a:p>
            <a:pPr lvl="1"/>
            <a:endParaRPr lang="en-US" altLang="ja-JP" dirty="0"/>
          </a:p>
        </p:txBody>
      </p:sp>
      <p:sp>
        <p:nvSpPr>
          <p:cNvPr id="5" name="Rectangle 2">
            <a:extLst>
              <a:ext uri="{FF2B5EF4-FFF2-40B4-BE49-F238E27FC236}">
                <a16:creationId xmlns:a16="http://schemas.microsoft.com/office/drawing/2014/main" id="{CFAFCCE8-4540-9094-34D3-47EFDE99BD2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1800" b="0" i="0" u="none" strike="noStrike" cap="none" normalizeH="0" baseline="0">
                <a:ln>
                  <a:noFill/>
                </a:ln>
                <a:solidFill>
                  <a:schemeClr val="tx1"/>
                </a:solidFill>
                <a:effectLst/>
                <a:latin typeface="Arial" panose="020B0604020202020204" pitchFamily="34" charset="0"/>
              </a:rPr>
              <a:t>株価は、昨日の価格だけでなく、数週間〜数ヶ月前の出来事にも影響される</a:t>
            </a:r>
            <a:r>
              <a:rPr kumimoji="0" lang="ja-JP" altLang="ja-JP" sz="1800" b="1" i="0" u="none" strike="noStrike" cap="none" normalizeH="0" baseline="0">
                <a:ln>
                  <a:noFill/>
                </a:ln>
                <a:solidFill>
                  <a:schemeClr val="tx1"/>
                </a:solidFill>
                <a:effectLst/>
                <a:latin typeface="Arial" panose="020B0604020202020204" pitchFamily="34" charset="0"/>
              </a:rPr>
              <a:t>時系列データ</a:t>
            </a:r>
            <a:r>
              <a:rPr kumimoji="0" lang="ja-JP" altLang="ja-JP" sz="1800" b="0" i="0" u="none" strike="noStrike" cap="none" normalizeH="0" baseline="0">
                <a:ln>
                  <a:noFill/>
                </a:ln>
                <a:solidFill>
                  <a:schemeClr val="tx1"/>
                </a:solidFill>
                <a:effectLst/>
                <a:latin typeface="Arial" panose="020B0604020202020204" pitchFamily="34" charset="0"/>
              </a:rPr>
              <a:t>である。</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8345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84AB7C7-0B60-2888-AACC-C9FACA2E781F}"/>
              </a:ext>
            </a:extLst>
          </p:cNvPr>
          <p:cNvSpPr>
            <a:spLocks noGrp="1"/>
          </p:cNvSpPr>
          <p:nvPr>
            <p:ph idx="1"/>
          </p:nvPr>
        </p:nvSpPr>
        <p:spPr/>
        <p:txBody>
          <a:bodyPr/>
          <a:lstStyle/>
          <a:p>
            <a:pPr>
              <a:buFont typeface="Wingdings" panose="05000000000000000000" pitchFamily="2" charset="2"/>
              <a:buChar char="Ø"/>
            </a:pPr>
            <a:r>
              <a:rPr lang="ja-JP" altLang="en-US" dirty="0"/>
              <a:t>トレンドの把握</a:t>
            </a:r>
            <a:endParaRPr lang="en-US" altLang="ja-JP" dirty="0"/>
          </a:p>
          <a:p>
            <a:pPr lvl="1"/>
            <a:r>
              <a:rPr lang="ja-JP" altLang="en-US" b="1" dirty="0">
                <a:solidFill>
                  <a:srgbClr val="00B050"/>
                </a:solidFill>
              </a:rPr>
              <a:t>単純移動平均線 </a:t>
            </a:r>
            <a:r>
              <a:rPr lang="en-US" altLang="ja-JP" b="1" dirty="0">
                <a:solidFill>
                  <a:srgbClr val="00B050"/>
                </a:solidFill>
              </a:rPr>
              <a:t>(SMA: Simple Moving Average)</a:t>
            </a:r>
          </a:p>
          <a:p>
            <a:pPr marL="914400" lvl="2" indent="0">
              <a:buNone/>
            </a:pPr>
            <a:r>
              <a:rPr lang="ja-JP" altLang="en-US" b="1" dirty="0"/>
              <a:t>概要：</a:t>
            </a:r>
            <a:r>
              <a:rPr lang="ja-JP" altLang="en-US" dirty="0"/>
              <a:t>過去の一定期間（今回は</a:t>
            </a:r>
            <a:r>
              <a:rPr lang="en-US" altLang="ja-JP" b="1" dirty="0"/>
              <a:t>25</a:t>
            </a:r>
            <a:r>
              <a:rPr lang="ja-JP" altLang="en-US" b="1" dirty="0"/>
              <a:t>日</a:t>
            </a:r>
            <a:r>
              <a:rPr lang="ja-JP" altLang="en-US" dirty="0"/>
              <a:t>と</a:t>
            </a:r>
            <a:r>
              <a:rPr lang="en-US" altLang="ja-JP" b="1" dirty="0"/>
              <a:t>75</a:t>
            </a:r>
            <a:r>
              <a:rPr lang="ja-JP" altLang="en-US" b="1" dirty="0"/>
              <a:t>日</a:t>
            </a:r>
            <a:r>
              <a:rPr lang="ja-JP" altLang="en-US" dirty="0"/>
              <a:t>）の終値の平均値。</a:t>
            </a:r>
            <a:endParaRPr lang="en-US" altLang="ja-JP" dirty="0"/>
          </a:p>
          <a:p>
            <a:pPr marL="914400" lvl="2" indent="0">
              <a:buNone/>
            </a:pPr>
            <a:r>
              <a:rPr lang="ja-JP" altLang="en-US" dirty="0"/>
              <a:t>目的：短期（</a:t>
            </a:r>
            <a:r>
              <a:rPr lang="en-US" altLang="ja-JP" dirty="0"/>
              <a:t>25</a:t>
            </a:r>
            <a:r>
              <a:rPr lang="ja-JP" altLang="en-US" dirty="0"/>
              <a:t>日）と長期（</a:t>
            </a:r>
            <a:r>
              <a:rPr lang="en-US" altLang="ja-JP" dirty="0"/>
              <a:t>75</a:t>
            </a:r>
            <a:r>
              <a:rPr lang="ja-JP" altLang="en-US" dirty="0"/>
              <a:t>日）の平均線を比較することで、現在の株価が</a:t>
            </a:r>
            <a:r>
              <a:rPr lang="ja-JP" altLang="en-US" b="1" dirty="0">
                <a:solidFill>
                  <a:srgbClr val="FF0000"/>
                </a:solidFill>
              </a:rPr>
              <a:t>上昇トレンド</a:t>
            </a:r>
            <a:r>
              <a:rPr lang="ja-JP" altLang="en-US" dirty="0">
                <a:solidFill>
                  <a:srgbClr val="FF0000"/>
                </a:solidFill>
              </a:rPr>
              <a:t>か</a:t>
            </a:r>
            <a:r>
              <a:rPr lang="ja-JP" altLang="en-US" b="1" dirty="0">
                <a:solidFill>
                  <a:srgbClr val="FF0000"/>
                </a:solidFill>
              </a:rPr>
              <a:t>下降トレンド</a:t>
            </a:r>
            <a:r>
              <a:rPr lang="ja-JP" altLang="en-US" dirty="0">
                <a:solidFill>
                  <a:srgbClr val="FF0000"/>
                </a:solidFill>
              </a:rPr>
              <a:t>かを判断するのに役立つ</a:t>
            </a:r>
            <a:r>
              <a:rPr lang="ja-JP" altLang="en-US" dirty="0"/>
              <a:t>。長期的な流れを読むための基本的な指標。</a:t>
            </a:r>
            <a:endParaRPr lang="en-US" altLang="ja-JP" dirty="0"/>
          </a:p>
          <a:p>
            <a:pPr marL="914400" lvl="2" indent="0">
              <a:buNone/>
            </a:pPr>
            <a:endParaRPr lang="en-US" altLang="ja-JP" dirty="0"/>
          </a:p>
          <a:p>
            <a:pPr lvl="1"/>
            <a:r>
              <a:rPr lang="en-US" altLang="ja-JP" dirty="0">
                <a:solidFill>
                  <a:srgbClr val="00B050"/>
                </a:solidFill>
              </a:rPr>
              <a:t>MACD</a:t>
            </a:r>
          </a:p>
          <a:p>
            <a:pPr marL="914400" lvl="2" indent="0">
              <a:buNone/>
            </a:pPr>
            <a:r>
              <a:rPr lang="ja-JP" altLang="en-US" dirty="0"/>
              <a:t>概要：直近の価格に敏感な</a:t>
            </a:r>
            <a:r>
              <a:rPr lang="ja-JP" altLang="en-US" b="1" dirty="0"/>
              <a:t>短期線</a:t>
            </a:r>
            <a:r>
              <a:rPr lang="ja-JP" altLang="en-US" dirty="0"/>
              <a:t>と、動きが緩やかな</a:t>
            </a:r>
            <a:r>
              <a:rPr lang="ja-JP" altLang="en-US" b="1" dirty="0"/>
              <a:t>長期線</a:t>
            </a:r>
            <a:r>
              <a:rPr lang="ja-JP" altLang="en-US" dirty="0"/>
              <a:t>を比較する指標です。</a:t>
            </a:r>
            <a:endParaRPr lang="en-US" altLang="ja-JP" dirty="0"/>
          </a:p>
          <a:p>
            <a:pPr marL="914400" lvl="2" indent="0">
              <a:buNone/>
            </a:pPr>
            <a:r>
              <a:rPr lang="ja-JP" altLang="en-US" dirty="0"/>
              <a:t>目的：トレンドの勢いの変化と転換点を捉える。最も重要なのは、この</a:t>
            </a:r>
            <a:r>
              <a:rPr lang="en-US" altLang="ja-JP" dirty="0"/>
              <a:t>2</a:t>
            </a:r>
            <a:r>
              <a:rPr lang="ja-JP" altLang="en-US" dirty="0"/>
              <a:t>本の線がクロスする瞬間である。 </a:t>
            </a:r>
            <a:r>
              <a:rPr lang="en-US" altLang="ja-JP" dirty="0"/>
              <a:t>MACD</a:t>
            </a:r>
            <a:r>
              <a:rPr lang="ja-JP" altLang="en-US" dirty="0"/>
              <a:t>線（現在の勢い）がシグナル線（平均の勢い）を下から上に抜ける時は、上昇の勢いが加速した「買いサイン」とされる。</a:t>
            </a:r>
            <a:r>
              <a:rPr lang="en-US" altLang="ja-JP" dirty="0"/>
              <a:t> MACD</a:t>
            </a:r>
            <a:r>
              <a:rPr lang="ja-JP" altLang="en-US" dirty="0"/>
              <a:t>線がシグナル線を上から下に抜ける時は、勢いが鈍化した「売りサイン」とされる。これにより</a:t>
            </a:r>
            <a:r>
              <a:rPr lang="ja-JP" altLang="en-US" dirty="0">
                <a:solidFill>
                  <a:srgbClr val="FF0000"/>
                </a:solidFill>
              </a:rPr>
              <a:t>「</a:t>
            </a:r>
            <a:r>
              <a:rPr lang="ja-JP" altLang="en-US" b="1" dirty="0">
                <a:solidFill>
                  <a:srgbClr val="FF0000"/>
                </a:solidFill>
              </a:rPr>
              <a:t>トレンドが強まる・弱まるタイミング</a:t>
            </a:r>
            <a:r>
              <a:rPr lang="ja-JP" altLang="en-US" dirty="0">
                <a:solidFill>
                  <a:srgbClr val="FF0000"/>
                </a:solidFill>
              </a:rPr>
              <a:t>」を学習することが可能</a:t>
            </a:r>
            <a:r>
              <a:rPr lang="ja-JP" altLang="en-US" dirty="0"/>
              <a:t>。</a:t>
            </a:r>
            <a:endParaRPr kumimoji="1" lang="en-US" altLang="ja-JP" dirty="0"/>
          </a:p>
          <a:p>
            <a:pPr marL="1371600" lvl="2" indent="-457200">
              <a:buFont typeface="+mj-ea"/>
              <a:buAutoNum type="circleNumDbPlain"/>
            </a:pPr>
            <a:endParaRPr kumimoji="1" lang="en-US" altLang="ja-JP" dirty="0"/>
          </a:p>
        </p:txBody>
      </p:sp>
      <p:sp>
        <p:nvSpPr>
          <p:cNvPr id="5" name="タイトル 1">
            <a:extLst>
              <a:ext uri="{FF2B5EF4-FFF2-40B4-BE49-F238E27FC236}">
                <a16:creationId xmlns:a16="http://schemas.microsoft.com/office/drawing/2014/main" id="{96523B01-4EEF-D0D9-39A5-7FFC24230C7D}"/>
              </a:ext>
            </a:extLst>
          </p:cNvPr>
          <p:cNvSpPr>
            <a:spLocks noGrp="1"/>
          </p:cNvSpPr>
          <p:nvPr>
            <p:ph type="title"/>
          </p:nvPr>
        </p:nvSpPr>
        <p:spPr>
          <a:xfrm>
            <a:off x="419100" y="0"/>
            <a:ext cx="11353800" cy="1325563"/>
          </a:xfrm>
        </p:spPr>
        <p:txBody>
          <a:bodyPr/>
          <a:lstStyle/>
          <a:p>
            <a:r>
              <a:rPr lang="ja-JP" altLang="en-US" dirty="0"/>
              <a:t>特徴量エンジニアリング</a:t>
            </a:r>
            <a:endParaRPr kumimoji="1" lang="ja-JP" altLang="en-US" dirty="0"/>
          </a:p>
        </p:txBody>
      </p:sp>
    </p:spTree>
    <p:extLst>
      <p:ext uri="{BB962C8B-B14F-4D97-AF65-F5344CB8AC3E}">
        <p14:creationId xmlns:p14="http://schemas.microsoft.com/office/powerpoint/2010/main" val="1058149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ADF06-AB73-EC3C-219B-7BFCDFF17DA4}"/>
              </a:ext>
            </a:extLst>
          </p:cNvPr>
          <p:cNvSpPr>
            <a:spLocks noGrp="1"/>
          </p:cNvSpPr>
          <p:nvPr>
            <p:ph type="title"/>
          </p:nvPr>
        </p:nvSpPr>
        <p:spPr/>
        <p:txBody>
          <a:bodyPr/>
          <a:lstStyle/>
          <a:p>
            <a:r>
              <a:rPr kumimoji="1" lang="ja-JP" altLang="en-US" dirty="0"/>
              <a:t>特徴量エンジニアリング</a:t>
            </a:r>
          </a:p>
        </p:txBody>
      </p:sp>
      <p:sp>
        <p:nvSpPr>
          <p:cNvPr id="3" name="コンテンツ プレースホルダー 2">
            <a:extLst>
              <a:ext uri="{FF2B5EF4-FFF2-40B4-BE49-F238E27FC236}">
                <a16:creationId xmlns:a16="http://schemas.microsoft.com/office/drawing/2014/main" id="{BF02B3BE-28B9-633E-47CD-972BCC7C86B7}"/>
              </a:ext>
            </a:extLst>
          </p:cNvPr>
          <p:cNvSpPr>
            <a:spLocks noGrp="1"/>
          </p:cNvSpPr>
          <p:nvPr>
            <p:ph idx="1"/>
          </p:nvPr>
        </p:nvSpPr>
        <p:spPr/>
        <p:txBody>
          <a:bodyPr/>
          <a:lstStyle/>
          <a:p>
            <a:pPr>
              <a:buFont typeface="Wingdings" panose="05000000000000000000" pitchFamily="2" charset="2"/>
              <a:buChar char="Ø"/>
            </a:pPr>
            <a:r>
              <a:rPr lang="ja-JP" altLang="en-US" dirty="0"/>
              <a:t>「勢い」と「変動幅」の把握</a:t>
            </a:r>
            <a:endParaRPr kumimoji="1" lang="en-US" altLang="ja-JP" dirty="0"/>
          </a:p>
          <a:p>
            <a:pPr lvl="1"/>
            <a:r>
              <a:rPr lang="en-US" altLang="ja-JP" dirty="0">
                <a:solidFill>
                  <a:srgbClr val="00B050"/>
                </a:solidFill>
              </a:rPr>
              <a:t>RSI (</a:t>
            </a:r>
            <a:r>
              <a:rPr lang="ja-JP" altLang="en-US" dirty="0">
                <a:solidFill>
                  <a:srgbClr val="00B050"/>
                </a:solidFill>
              </a:rPr>
              <a:t>相対力指数</a:t>
            </a:r>
            <a:r>
              <a:rPr lang="en-US" altLang="ja-JP" dirty="0">
                <a:solidFill>
                  <a:srgbClr val="00B050"/>
                </a:solidFill>
              </a:rPr>
              <a:t>) </a:t>
            </a:r>
          </a:p>
          <a:p>
            <a:pPr marL="914400" lvl="2" indent="0">
              <a:buNone/>
            </a:pPr>
            <a:r>
              <a:rPr lang="ja-JP" altLang="en-US" dirty="0"/>
              <a:t>概要：一定期間（</a:t>
            </a:r>
            <a:r>
              <a:rPr lang="en-US" altLang="ja-JP" dirty="0"/>
              <a:t>14</a:t>
            </a:r>
            <a:r>
              <a:rPr lang="ja-JP" altLang="en-US" dirty="0"/>
              <a:t>日）の値上がり幅と値下がり幅を比較し、相場の勢い（過熱感）を</a:t>
            </a:r>
            <a:r>
              <a:rPr lang="en-US" altLang="ja-JP" dirty="0"/>
              <a:t>0</a:t>
            </a:r>
            <a:r>
              <a:rPr lang="ja-JP" altLang="en-US" dirty="0"/>
              <a:t>から</a:t>
            </a:r>
            <a:r>
              <a:rPr lang="en-US" altLang="ja-JP" dirty="0"/>
              <a:t>100</a:t>
            </a:r>
            <a:r>
              <a:rPr lang="ja-JP" altLang="en-US" dirty="0"/>
              <a:t>の数値で示したもの。</a:t>
            </a:r>
            <a:endParaRPr lang="en-US" altLang="ja-JP" dirty="0"/>
          </a:p>
          <a:p>
            <a:pPr marL="914400" lvl="2" indent="0">
              <a:buNone/>
            </a:pPr>
            <a:r>
              <a:rPr lang="ja-JP" altLang="en-US" dirty="0"/>
              <a:t>目的：「買われすぎ」「売られすぎ」を判断するために使用。一般的に</a:t>
            </a:r>
            <a:r>
              <a:rPr lang="en-US" altLang="ja-JP" dirty="0"/>
              <a:t>70</a:t>
            </a:r>
            <a:r>
              <a:rPr lang="ja-JP" altLang="en-US" dirty="0"/>
              <a:t>以上で買われすぎ（＝下落の可能性）、</a:t>
            </a:r>
            <a:r>
              <a:rPr lang="en-US" altLang="ja-JP" dirty="0"/>
              <a:t>30</a:t>
            </a:r>
            <a:r>
              <a:rPr lang="ja-JP" altLang="en-US" dirty="0"/>
              <a:t>以下で売られすぎ（＝上昇の可能性）とされ、</a:t>
            </a:r>
            <a:r>
              <a:rPr lang="ja-JP" altLang="en-US" dirty="0">
                <a:solidFill>
                  <a:srgbClr val="FF0000"/>
                </a:solidFill>
              </a:rPr>
              <a:t>相場の反転を予測するのに役立つ</a:t>
            </a:r>
            <a:r>
              <a:rPr lang="ja-JP" altLang="en-US" dirty="0"/>
              <a:t>。</a:t>
            </a:r>
            <a:endParaRPr lang="en-US" altLang="ja-JP" dirty="0"/>
          </a:p>
          <a:p>
            <a:pPr lvl="1"/>
            <a:r>
              <a:rPr lang="ja-JP" altLang="en-US" dirty="0">
                <a:solidFill>
                  <a:srgbClr val="00B050"/>
                </a:solidFill>
              </a:rPr>
              <a:t>ボリンジャーバンド </a:t>
            </a:r>
            <a:r>
              <a:rPr lang="en-US" altLang="ja-JP" dirty="0">
                <a:solidFill>
                  <a:srgbClr val="00B050"/>
                </a:solidFill>
              </a:rPr>
              <a:t>(Bollinger Bands) </a:t>
            </a:r>
          </a:p>
          <a:p>
            <a:pPr marL="914400" lvl="2" indent="0">
              <a:buNone/>
            </a:pPr>
            <a:r>
              <a:rPr lang="ja-JP" altLang="en-US" dirty="0"/>
              <a:t>概要：移動平均線とその上下に、統計学的に計算された価格の変動幅を示した線。</a:t>
            </a:r>
            <a:endParaRPr lang="en-US" altLang="ja-JP" dirty="0"/>
          </a:p>
          <a:p>
            <a:pPr marL="914400" lvl="2" indent="0">
              <a:buNone/>
            </a:pPr>
            <a:r>
              <a:rPr lang="ja-JP" altLang="en-US" dirty="0"/>
              <a:t>目的：価格が上限・下限のバンドに到達したとき、相場の反転や「買われすぎ・売られすぎ」を示唆。また、バンドの幅が広がると価格変動が大きく、狭まると小さい、という</a:t>
            </a:r>
            <a:r>
              <a:rPr lang="ja-JP" altLang="en-US" dirty="0">
                <a:solidFill>
                  <a:srgbClr val="FF0000"/>
                </a:solidFill>
              </a:rPr>
              <a:t>市場のボラティリティをモデルに教えることが可能</a:t>
            </a:r>
            <a:r>
              <a:rPr lang="ja-JP" altLang="en-US" dirty="0"/>
              <a:t>。</a:t>
            </a:r>
            <a:endParaRPr kumimoji="1" lang="ja-JP" altLang="en-US" dirty="0"/>
          </a:p>
        </p:txBody>
      </p:sp>
    </p:spTree>
    <p:extLst>
      <p:ext uri="{BB962C8B-B14F-4D97-AF65-F5344CB8AC3E}">
        <p14:creationId xmlns:p14="http://schemas.microsoft.com/office/powerpoint/2010/main" val="296949181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ユーザー定義 1">
      <a:majorFont>
        <a:latin typeface="Noto Sans JP SemiBold"/>
        <a:ea typeface="Noto Sans JP SemiBold"/>
        <a:cs typeface=""/>
      </a:majorFont>
      <a:minorFont>
        <a:latin typeface="Noto Sans JP SemiBold"/>
        <a:ea typeface="Noto Sans JP Semi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17E471EB-3569-463F-8AB3-AB5E6E29E387}" vid="{3512CF14-DF1D-43AB-896B-719852DE1E4E}"/>
    </a:ext>
  </a:extLst>
</a:theme>
</file>

<file path=docProps/app.xml><?xml version="1.0" encoding="utf-8"?>
<Properties xmlns="http://schemas.openxmlformats.org/officeDocument/2006/extended-properties" xmlns:vt="http://schemas.openxmlformats.org/officeDocument/2006/docPropsVTypes">
  <Template>blank</Template>
  <TotalTime>1770</TotalTime>
  <Words>1836</Words>
  <Application>Microsoft Office PowerPoint</Application>
  <PresentationFormat>ワイド画面</PresentationFormat>
  <Paragraphs>159</Paragraphs>
  <Slides>16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Noto Sans JP SemiBold</vt:lpstr>
      <vt:lpstr>Arial</vt:lpstr>
      <vt:lpstr>Wingdings</vt:lpstr>
      <vt:lpstr>Office テーマ</vt:lpstr>
      <vt:lpstr>機械学習モデルを用いた株価予測</vt:lpstr>
      <vt:lpstr>本プロジェクトの背景</vt:lpstr>
      <vt:lpstr>データ分析(EDA)の結果</vt:lpstr>
      <vt:lpstr>評価指標について</vt:lpstr>
      <vt:lpstr>評価指標について</vt:lpstr>
      <vt:lpstr>モデル構築</vt:lpstr>
      <vt:lpstr>モデル構築</vt:lpstr>
      <vt:lpstr>特徴量エンジニアリング</vt:lpstr>
      <vt:lpstr>特徴量エンジニアリング</vt:lpstr>
      <vt:lpstr>ハイパーパラメータチューニング</vt:lpstr>
      <vt:lpstr>ハイパーパラメータチューニング</vt:lpstr>
      <vt:lpstr>ハイパーパラメータチューニング</vt:lpstr>
      <vt:lpstr>予測結果</vt:lpstr>
      <vt:lpstr>予測結果</vt:lpstr>
      <vt:lpstr>まとめ</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cgsk1035</dc:creator>
  <cp:lastModifiedBy>cgsk1035</cp:lastModifiedBy>
  <cp:revision>8</cp:revision>
  <dcterms:created xsi:type="dcterms:W3CDTF">2025-09-08T04:30:53Z</dcterms:created>
  <dcterms:modified xsi:type="dcterms:W3CDTF">2025-09-09T10:14:20Z</dcterms:modified>
</cp:coreProperties>
</file>