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30279975" cy="42808525"/>
  <p:notesSz cx="7315200" cy="9601200"/>
  <p:defaultTextStyle>
    <a:defPPr>
      <a:defRPr lang="en-US"/>
    </a:defPPr>
    <a:lvl1pPr algn="l" defTabSz="4114800" rtl="0" fontAlgn="base">
      <a:spcBef>
        <a:spcPct val="0"/>
      </a:spcBef>
      <a:spcAft>
        <a:spcPct val="0"/>
      </a:spcAft>
      <a:defRPr sz="8100" kern="1200">
        <a:solidFill>
          <a:schemeClr val="tx1"/>
        </a:solidFill>
        <a:latin typeface="Arial" charset="0"/>
        <a:ea typeface="+mn-ea"/>
        <a:cs typeface="Arial" charset="0"/>
      </a:defRPr>
    </a:lvl1pPr>
    <a:lvl2pPr marL="2057400" indent="-1600200" algn="l" defTabSz="4114800" rtl="0" fontAlgn="base">
      <a:spcBef>
        <a:spcPct val="0"/>
      </a:spcBef>
      <a:spcAft>
        <a:spcPct val="0"/>
      </a:spcAft>
      <a:defRPr sz="8100" kern="1200">
        <a:solidFill>
          <a:schemeClr val="tx1"/>
        </a:solidFill>
        <a:latin typeface="Arial" charset="0"/>
        <a:ea typeface="+mn-ea"/>
        <a:cs typeface="Arial" charset="0"/>
      </a:defRPr>
    </a:lvl2pPr>
    <a:lvl3pPr marL="4114800" indent="-3200400" algn="l" defTabSz="4114800" rtl="0" fontAlgn="base">
      <a:spcBef>
        <a:spcPct val="0"/>
      </a:spcBef>
      <a:spcAft>
        <a:spcPct val="0"/>
      </a:spcAft>
      <a:defRPr sz="8100" kern="1200">
        <a:solidFill>
          <a:schemeClr val="tx1"/>
        </a:solidFill>
        <a:latin typeface="Arial" charset="0"/>
        <a:ea typeface="+mn-ea"/>
        <a:cs typeface="Arial" charset="0"/>
      </a:defRPr>
    </a:lvl3pPr>
    <a:lvl4pPr marL="6172200" indent="-4800600" algn="l" defTabSz="4114800" rtl="0" fontAlgn="base">
      <a:spcBef>
        <a:spcPct val="0"/>
      </a:spcBef>
      <a:spcAft>
        <a:spcPct val="0"/>
      </a:spcAft>
      <a:defRPr sz="8100" kern="1200">
        <a:solidFill>
          <a:schemeClr val="tx1"/>
        </a:solidFill>
        <a:latin typeface="Arial" charset="0"/>
        <a:ea typeface="+mn-ea"/>
        <a:cs typeface="Arial" charset="0"/>
      </a:defRPr>
    </a:lvl4pPr>
    <a:lvl5pPr marL="8229600" indent="-6400800" algn="l" defTabSz="4114800" rtl="0" fontAlgn="base">
      <a:spcBef>
        <a:spcPct val="0"/>
      </a:spcBef>
      <a:spcAft>
        <a:spcPct val="0"/>
      </a:spcAft>
      <a:defRPr sz="8100" kern="1200">
        <a:solidFill>
          <a:schemeClr val="tx1"/>
        </a:solidFill>
        <a:latin typeface="Arial" charset="0"/>
        <a:ea typeface="+mn-ea"/>
        <a:cs typeface="Arial" charset="0"/>
      </a:defRPr>
    </a:lvl5pPr>
    <a:lvl6pPr marL="2286000" algn="l" defTabSz="914400" rtl="0" eaLnBrk="1" latinLnBrk="0" hangingPunct="1">
      <a:defRPr sz="8100" kern="1200">
        <a:solidFill>
          <a:schemeClr val="tx1"/>
        </a:solidFill>
        <a:latin typeface="Arial" charset="0"/>
        <a:ea typeface="+mn-ea"/>
        <a:cs typeface="Arial" charset="0"/>
      </a:defRPr>
    </a:lvl6pPr>
    <a:lvl7pPr marL="2743200" algn="l" defTabSz="914400" rtl="0" eaLnBrk="1" latinLnBrk="0" hangingPunct="1">
      <a:defRPr sz="8100" kern="1200">
        <a:solidFill>
          <a:schemeClr val="tx1"/>
        </a:solidFill>
        <a:latin typeface="Arial" charset="0"/>
        <a:ea typeface="+mn-ea"/>
        <a:cs typeface="Arial" charset="0"/>
      </a:defRPr>
    </a:lvl7pPr>
    <a:lvl8pPr marL="3200400" algn="l" defTabSz="914400" rtl="0" eaLnBrk="1" latinLnBrk="0" hangingPunct="1">
      <a:defRPr sz="8100" kern="1200">
        <a:solidFill>
          <a:schemeClr val="tx1"/>
        </a:solidFill>
        <a:latin typeface="Arial" charset="0"/>
        <a:ea typeface="+mn-ea"/>
        <a:cs typeface="Arial" charset="0"/>
      </a:defRPr>
    </a:lvl8pPr>
    <a:lvl9pPr marL="3657600" algn="l" defTabSz="914400" rtl="0" eaLnBrk="1" latinLnBrk="0" hangingPunct="1">
      <a:defRPr sz="8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000066"/>
    <a:srgbClr val="006600"/>
    <a:srgbClr val="0033CC"/>
    <a:srgbClr val="00CC00"/>
    <a:srgbClr val="00FF99"/>
    <a:srgbClr val="990099"/>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8909" autoAdjust="0"/>
  </p:normalViewPr>
  <p:slideViewPr>
    <p:cSldViewPr snapToGrid="0">
      <p:cViewPr>
        <p:scale>
          <a:sx n="50" d="100"/>
          <a:sy n="50" d="100"/>
        </p:scale>
        <p:origin x="-3114" y="-10278"/>
      </p:cViewPr>
      <p:guideLst>
        <p:guide orient="horz" pos="13483"/>
        <p:guide pos="953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87F99D1-F3FF-4272-8D34-589A34FCDFF5}" type="datetimeFigureOut">
              <a:rPr lang="en-US"/>
              <a:pPr>
                <a:defRPr/>
              </a:pPr>
              <a:t>4/23/2017</a:t>
            </a:fld>
            <a:endParaRPr lang="en-US"/>
          </a:p>
        </p:txBody>
      </p:sp>
      <p:sp>
        <p:nvSpPr>
          <p:cNvPr id="4" name="Slide Image Placeholder 3"/>
          <p:cNvSpPr>
            <a:spLocks noGrp="1" noRot="1" noChangeAspect="1"/>
          </p:cNvSpPr>
          <p:nvPr>
            <p:ph type="sldImg" idx="2"/>
          </p:nvPr>
        </p:nvSpPr>
        <p:spPr>
          <a:xfrm>
            <a:off x="2384425" y="720725"/>
            <a:ext cx="2546350"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40" y="4560890"/>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9"/>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9"/>
            <a:ext cx="3170238" cy="479425"/>
          </a:xfrm>
          <a:prstGeom prst="rect">
            <a:avLst/>
          </a:prstGeom>
        </p:spPr>
        <p:txBody>
          <a:bodyPr vert="horz" lIns="91440" tIns="45720" rIns="91440" bIns="45720" rtlCol="0" anchor="b"/>
          <a:lstStyle>
            <a:lvl1pPr algn="r">
              <a:defRPr sz="1200"/>
            </a:lvl1pPr>
          </a:lstStyle>
          <a:p>
            <a:pPr>
              <a:defRPr/>
            </a:pPr>
            <a:fld id="{B92C1FF1-D654-45F3-A856-7A405CC1BB07}" type="slidenum">
              <a:rPr lang="en-US"/>
              <a:pPr>
                <a:defRPr/>
              </a:pPr>
              <a:t>‹#›</a:t>
            </a:fld>
            <a:endParaRPr lang="en-US"/>
          </a:p>
        </p:txBody>
      </p:sp>
    </p:spTree>
    <p:extLst>
      <p:ext uri="{BB962C8B-B14F-4D97-AF65-F5344CB8AC3E}">
        <p14:creationId xmlns:p14="http://schemas.microsoft.com/office/powerpoint/2010/main" val="40316773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8"/>
            <a:ext cx="25737979" cy="917608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7804" indent="0" algn="ctr">
              <a:buNone/>
              <a:defRPr>
                <a:solidFill>
                  <a:schemeClr val="tx1">
                    <a:tint val="75000"/>
                  </a:schemeClr>
                </a:solidFill>
              </a:defRPr>
            </a:lvl2pPr>
            <a:lvl3pPr marL="4175613" indent="0" algn="ctr">
              <a:buNone/>
              <a:defRPr>
                <a:solidFill>
                  <a:schemeClr val="tx1">
                    <a:tint val="75000"/>
                  </a:schemeClr>
                </a:solidFill>
              </a:defRPr>
            </a:lvl3pPr>
            <a:lvl4pPr marL="6263417" indent="0" algn="ctr">
              <a:buNone/>
              <a:defRPr>
                <a:solidFill>
                  <a:schemeClr val="tx1">
                    <a:tint val="75000"/>
                  </a:schemeClr>
                </a:solidFill>
              </a:defRPr>
            </a:lvl4pPr>
            <a:lvl5pPr marL="8351221" indent="0" algn="ctr">
              <a:buNone/>
              <a:defRPr>
                <a:solidFill>
                  <a:schemeClr val="tx1">
                    <a:tint val="75000"/>
                  </a:schemeClr>
                </a:solidFill>
              </a:defRPr>
            </a:lvl5pPr>
            <a:lvl6pPr marL="10439030" indent="0" algn="ctr">
              <a:buNone/>
              <a:defRPr>
                <a:solidFill>
                  <a:schemeClr val="tx1">
                    <a:tint val="75000"/>
                  </a:schemeClr>
                </a:solidFill>
              </a:defRPr>
            </a:lvl6pPr>
            <a:lvl7pPr marL="12526834" indent="0" algn="ctr">
              <a:buNone/>
              <a:defRPr>
                <a:solidFill>
                  <a:schemeClr val="tx1">
                    <a:tint val="75000"/>
                  </a:schemeClr>
                </a:solidFill>
              </a:defRPr>
            </a:lvl7pPr>
            <a:lvl8pPr marL="14614639" indent="0" algn="ctr">
              <a:buNone/>
              <a:defRPr>
                <a:solidFill>
                  <a:schemeClr val="tx1">
                    <a:tint val="75000"/>
                  </a:schemeClr>
                </a:solidFill>
              </a:defRPr>
            </a:lvl8pPr>
            <a:lvl9pPr marL="1670244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4AABED6-8C95-4625-A6EA-38828E461453}" type="datetimeFigureOut">
              <a:rPr lang="en-US" smtClean="0"/>
              <a:pPr>
                <a:defRPr/>
              </a:pPr>
              <a:t>4/23/2017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86D129E3-CF32-4C12-BE72-F670797E6C82}" type="slidenum">
              <a:rPr lang="en-IN" smtClean="0"/>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B7AC116-8365-4228-9646-709FD3BAFE94}" type="datetimeFigureOut">
              <a:rPr lang="en-US" smtClean="0"/>
              <a:pPr>
                <a:defRPr/>
              </a:pPr>
              <a:t>4/23/2017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E80C7CD3-ED7E-417D-A60B-17B7FD8DA46C}" type="slidenum">
              <a:rPr lang="en-IN" smtClean="0"/>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10702131"/>
            <a:ext cx="22557528" cy="227995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15126" y="10702131"/>
            <a:ext cx="67178439" cy="227995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A4B4F24-A068-4C9E-950F-8B0737F721CC}" type="datetimeFigureOut">
              <a:rPr lang="en-US" smtClean="0"/>
              <a:pPr>
                <a:defRPr/>
              </a:pPr>
              <a:t>4/23/2017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11DBE171-B9CB-430E-962B-38CAB0B7C26F}" type="slidenum">
              <a:rPr lang="en-IN" smtClean="0"/>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4BB21A6-FA74-4D9F-B773-90DDA9E311DF}" type="datetimeFigureOut">
              <a:rPr lang="en-US" smtClean="0"/>
              <a:pPr>
                <a:defRPr/>
              </a:pPr>
              <a:t>4/23/2017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FEBC78E-D57C-4E95-8FAD-CFF838F4C68D}" type="slidenum">
              <a:rPr lang="en-IN" smtClean="0"/>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50"/>
            <a:ext cx="25737979" cy="8502249"/>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7804" indent="0">
              <a:buNone/>
              <a:defRPr sz="8200">
                <a:solidFill>
                  <a:schemeClr val="tx1">
                    <a:tint val="75000"/>
                  </a:schemeClr>
                </a:solidFill>
              </a:defRPr>
            </a:lvl2pPr>
            <a:lvl3pPr marL="4175613" indent="0">
              <a:buNone/>
              <a:defRPr sz="7300">
                <a:solidFill>
                  <a:schemeClr val="tx1">
                    <a:tint val="75000"/>
                  </a:schemeClr>
                </a:solidFill>
              </a:defRPr>
            </a:lvl3pPr>
            <a:lvl4pPr marL="6263417" indent="0">
              <a:buNone/>
              <a:defRPr sz="6400">
                <a:solidFill>
                  <a:schemeClr val="tx1">
                    <a:tint val="75000"/>
                  </a:schemeClr>
                </a:solidFill>
              </a:defRPr>
            </a:lvl4pPr>
            <a:lvl5pPr marL="8351221" indent="0">
              <a:buNone/>
              <a:defRPr sz="6400">
                <a:solidFill>
                  <a:schemeClr val="tx1">
                    <a:tint val="75000"/>
                  </a:schemeClr>
                </a:solidFill>
              </a:defRPr>
            </a:lvl5pPr>
            <a:lvl6pPr marL="10439030" indent="0">
              <a:buNone/>
              <a:defRPr sz="6400">
                <a:solidFill>
                  <a:schemeClr val="tx1">
                    <a:tint val="75000"/>
                  </a:schemeClr>
                </a:solidFill>
              </a:defRPr>
            </a:lvl6pPr>
            <a:lvl7pPr marL="12526834" indent="0">
              <a:buNone/>
              <a:defRPr sz="6400">
                <a:solidFill>
                  <a:schemeClr val="tx1">
                    <a:tint val="75000"/>
                  </a:schemeClr>
                </a:solidFill>
              </a:defRPr>
            </a:lvl7pPr>
            <a:lvl8pPr marL="14614639" indent="0">
              <a:buNone/>
              <a:defRPr sz="6400">
                <a:solidFill>
                  <a:schemeClr val="tx1">
                    <a:tint val="75000"/>
                  </a:schemeClr>
                </a:solidFill>
              </a:defRPr>
            </a:lvl8pPr>
            <a:lvl9pPr marL="1670244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DE13874-915F-42EE-9DD7-3E4CE2CE610A}" type="datetimeFigureOut">
              <a:rPr lang="en-US" smtClean="0"/>
              <a:pPr>
                <a:defRPr/>
              </a:pPr>
              <a:t>4/23/2017</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38315641-74DC-4DAC-98A4-BD47B7F15A1E}" type="slidenum">
              <a:rPr lang="en-IN" smtClean="0"/>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15126"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0CC4DA36-9A8A-4CB3-A0B2-F972D25CC37D}" type="datetimeFigureOut">
              <a:rPr lang="en-US" smtClean="0"/>
              <a:pPr>
                <a:defRPr/>
              </a:pPr>
              <a:t>4/23/2017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D436BF58-1ED3-44C7-A274-3C2D2CB5CDE4}" type="slidenum">
              <a:rPr lang="en-IN" smtClean="0"/>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6"/>
            <a:ext cx="27251978" cy="713475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94B48C0A-13D9-439A-B6A9-DBC28B9EA1A3}" type="datetimeFigureOut">
              <a:rPr lang="en-US" smtClean="0"/>
              <a:pPr>
                <a:defRPr/>
              </a:pPr>
              <a:t>4/23/2017</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102DF3A2-DB60-44EE-A312-141C5739E8A2}" type="slidenum">
              <a:rPr lang="en-IN" smtClean="0"/>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241F221-DCA0-45F3-9483-A36177513ECA}" type="datetimeFigureOut">
              <a:rPr lang="en-US" smtClean="0"/>
              <a:pPr>
                <a:defRPr/>
              </a:pPr>
              <a:t>4/23/2017</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8D2CEA6B-4A4D-4EE2-9F3F-F209EEB42031}" type="slidenum">
              <a:rPr lang="en-IN" smtClean="0"/>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2B8DE5-1295-48DC-AF90-79A4DFFDE627}" type="datetimeFigureOut">
              <a:rPr lang="en-US" smtClean="0"/>
              <a:pPr>
                <a:defRPr/>
              </a:pPr>
              <a:t>4/23/2017</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C2A75477-658C-4195-9590-CB02625F91FF}" type="slidenum">
              <a:rPr lang="en-IN" smtClean="0"/>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4" y="1704413"/>
            <a:ext cx="9961903" cy="7253667"/>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8629" y="1704423"/>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4004" y="8958090"/>
            <a:ext cx="9961903" cy="2928222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25C94A5-B350-4DE0-A919-A912C1219520}" type="datetimeFigureOut">
              <a:rPr lang="en-US" smtClean="0"/>
              <a:pPr>
                <a:defRPr/>
              </a:pPr>
              <a:t>4/23/2017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52976D17-6082-4832-8445-4916275DC91A}" type="slidenum">
              <a:rPr lang="en-IN" smtClean="0"/>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8"/>
            <a:ext cx="18167985" cy="3537652"/>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5087" y="3825021"/>
            <a:ext cx="18167985" cy="25685115"/>
          </a:xfrm>
        </p:spPr>
        <p:txBody>
          <a:bodyPr/>
          <a:lstStyle>
            <a:lvl1pPr marL="0" indent="0">
              <a:buNone/>
              <a:defRPr sz="14600"/>
            </a:lvl1pPr>
            <a:lvl2pPr marL="2087804" indent="0">
              <a:buNone/>
              <a:defRPr sz="12800"/>
            </a:lvl2pPr>
            <a:lvl3pPr marL="4175613" indent="0">
              <a:buNone/>
              <a:defRPr sz="11000"/>
            </a:lvl3pPr>
            <a:lvl4pPr marL="6263417" indent="0">
              <a:buNone/>
              <a:defRPr sz="9100"/>
            </a:lvl4pPr>
            <a:lvl5pPr marL="8351221" indent="0">
              <a:buNone/>
              <a:defRPr sz="9100"/>
            </a:lvl5pPr>
            <a:lvl6pPr marL="10439030" indent="0">
              <a:buNone/>
              <a:defRPr sz="9100"/>
            </a:lvl6pPr>
            <a:lvl7pPr marL="12526834" indent="0">
              <a:buNone/>
              <a:defRPr sz="9100"/>
            </a:lvl7pPr>
            <a:lvl8pPr marL="14614639" indent="0">
              <a:buNone/>
              <a:defRPr sz="9100"/>
            </a:lvl8pPr>
            <a:lvl9pPr marL="16702447" indent="0">
              <a:buNone/>
              <a:defRPr sz="9100"/>
            </a:lvl9pPr>
          </a:lstStyle>
          <a:p>
            <a:endParaRPr lang="en-US"/>
          </a:p>
        </p:txBody>
      </p:sp>
      <p:sp>
        <p:nvSpPr>
          <p:cNvPr id="4" name="Text Placeholder 3"/>
          <p:cNvSpPr>
            <a:spLocks noGrp="1"/>
          </p:cNvSpPr>
          <p:nvPr>
            <p:ph type="body" sz="half" idx="2"/>
          </p:nvPr>
        </p:nvSpPr>
        <p:spPr>
          <a:xfrm>
            <a:off x="5935087" y="33503620"/>
            <a:ext cx="18167985" cy="502405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C76AF0E-AE52-429A-853B-BA6D34D73853}" type="datetimeFigureOut">
              <a:rPr lang="en-US" smtClean="0"/>
              <a:pPr>
                <a:defRPr/>
              </a:pPr>
              <a:t>4/23/2017</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2FE99C2C-1A82-4DCD-8895-AAC5CC53838A}" type="slidenum">
              <a:rPr lang="en-IN" smtClean="0"/>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561" tIns="208780" rIns="417561" bIns="2087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3999" y="9988665"/>
            <a:ext cx="27251978" cy="28251648"/>
          </a:xfrm>
          <a:prstGeom prst="rect">
            <a:avLst/>
          </a:prstGeom>
        </p:spPr>
        <p:txBody>
          <a:bodyPr vert="horz" lIns="417561" tIns="208780" rIns="417561" bIns="2087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3999" y="39677170"/>
            <a:ext cx="7065328" cy="2279158"/>
          </a:xfrm>
          <a:prstGeom prst="rect">
            <a:avLst/>
          </a:prstGeom>
        </p:spPr>
        <p:txBody>
          <a:bodyPr vert="horz" lIns="417561" tIns="208780" rIns="417561" bIns="208780" rtlCol="0" anchor="ctr"/>
          <a:lstStyle>
            <a:lvl1pPr algn="l">
              <a:defRPr sz="5500">
                <a:solidFill>
                  <a:schemeClr val="tx1">
                    <a:tint val="75000"/>
                  </a:schemeClr>
                </a:solidFill>
              </a:defRPr>
            </a:lvl1pPr>
          </a:lstStyle>
          <a:p>
            <a:pPr>
              <a:defRPr/>
            </a:pPr>
            <a:fld id="{6B63CE95-DE8D-476F-9774-D5E3A64FC14C}" type="datetimeFigureOut">
              <a:rPr lang="en-US" smtClean="0"/>
              <a:pPr>
                <a:defRPr/>
              </a:pPr>
              <a:t>4/23/2017</a:t>
            </a:fld>
            <a:endParaRPr lang="en-IN"/>
          </a:p>
        </p:txBody>
      </p:sp>
      <p:sp>
        <p:nvSpPr>
          <p:cNvPr id="5" name="Footer Placeholder 4"/>
          <p:cNvSpPr>
            <a:spLocks noGrp="1"/>
          </p:cNvSpPr>
          <p:nvPr>
            <p:ph type="ftr" sz="quarter" idx="3"/>
          </p:nvPr>
        </p:nvSpPr>
        <p:spPr>
          <a:xfrm>
            <a:off x="10345658" y="39677170"/>
            <a:ext cx="9588659" cy="2279158"/>
          </a:xfrm>
          <a:prstGeom prst="rect">
            <a:avLst/>
          </a:prstGeom>
        </p:spPr>
        <p:txBody>
          <a:bodyPr vert="horz" lIns="417561" tIns="208780" rIns="417561" bIns="208780" rtlCol="0" anchor="ctr"/>
          <a:lstStyle>
            <a:lvl1pPr algn="ctr">
              <a:defRPr sz="55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21700649" y="39677170"/>
            <a:ext cx="7065328" cy="2279158"/>
          </a:xfrm>
          <a:prstGeom prst="rect">
            <a:avLst/>
          </a:prstGeom>
        </p:spPr>
        <p:txBody>
          <a:bodyPr vert="horz" lIns="417561" tIns="208780" rIns="417561" bIns="208780" rtlCol="0" anchor="ctr"/>
          <a:lstStyle>
            <a:lvl1pPr algn="r">
              <a:defRPr sz="5500">
                <a:solidFill>
                  <a:schemeClr val="tx1">
                    <a:tint val="75000"/>
                  </a:schemeClr>
                </a:solidFill>
              </a:defRPr>
            </a:lvl1pPr>
          </a:lstStyle>
          <a:p>
            <a:pPr>
              <a:defRPr/>
            </a:pPr>
            <a:fld id="{8584B97D-EE1F-4965-81BC-D5A39DA9F425}" type="slidenum">
              <a:rPr lang="en-IN" smtClean="0"/>
              <a:pPr>
                <a:defRPr/>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75613" rtl="0" eaLnBrk="1" latinLnBrk="0" hangingPunct="1">
        <a:spcBef>
          <a:spcPct val="0"/>
        </a:spcBef>
        <a:buNone/>
        <a:defRPr sz="20100" kern="1200">
          <a:solidFill>
            <a:schemeClr val="tx1"/>
          </a:solidFill>
          <a:latin typeface="+mj-lt"/>
          <a:ea typeface="+mj-ea"/>
          <a:cs typeface="+mj-cs"/>
        </a:defRPr>
      </a:lvl1pPr>
    </p:titleStyle>
    <p:bodyStyle>
      <a:lvl1pPr marL="1565855" indent="-1565855" algn="l" defTabSz="417561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683" indent="-1304879" algn="l" defTabSz="417561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9515" indent="-1043902" algn="l" defTabSz="417561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7319"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5128"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2932"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0737"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8545"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6350"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662" y="30817566"/>
            <a:ext cx="6058275" cy="4014694"/>
          </a:xfrm>
          <a:prstGeom prst="rect">
            <a:avLst/>
          </a:prstGeom>
        </p:spPr>
      </p:pic>
      <p:sp>
        <p:nvSpPr>
          <p:cNvPr id="3" name="TextBox 1"/>
          <p:cNvSpPr txBox="1">
            <a:spLocks noChangeArrowheads="1"/>
          </p:cNvSpPr>
          <p:nvPr/>
        </p:nvSpPr>
        <p:spPr bwMode="auto">
          <a:xfrm>
            <a:off x="38100" y="1551864"/>
            <a:ext cx="30279975" cy="2000548"/>
          </a:xfrm>
          <a:prstGeom prst="rect">
            <a:avLst/>
          </a:prstGeom>
          <a:noFill/>
          <a:ln w="9525">
            <a:noFill/>
            <a:miter lim="800000"/>
            <a:headEnd/>
            <a:tailEnd/>
          </a:ln>
        </p:spPr>
        <p:txBody>
          <a:bodyPr wrap="square">
            <a:spAutoFit/>
          </a:bodyPr>
          <a:lstStyle/>
          <a:p>
            <a:pPr algn="ctr"/>
            <a:r>
              <a:rPr lang="en-US" sz="8000" b="1" dirty="0">
                <a:solidFill>
                  <a:srgbClr val="C00000"/>
                </a:solidFill>
                <a:latin typeface="Book Antiqua" pitchFamily="18" charset="0"/>
                <a:cs typeface="Times New Roman" pitchFamily="18" charset="0"/>
              </a:rPr>
              <a:t>Portable Infrared-based Vein Finder</a:t>
            </a:r>
          </a:p>
          <a:p>
            <a:pPr algn="ctr"/>
            <a:r>
              <a:rPr lang="en-IN" sz="4000" dirty="0">
                <a:solidFill>
                  <a:srgbClr val="C00000"/>
                </a:solidFill>
                <a:latin typeface="Book Antiqua" pitchFamily="18" charset="0"/>
                <a:cs typeface="Times New Roman" pitchFamily="18" charset="0"/>
              </a:rPr>
              <a:t>Supervisor – Dr. Amit Sethi</a:t>
            </a:r>
          </a:p>
        </p:txBody>
      </p:sp>
      <p:sp>
        <p:nvSpPr>
          <p:cNvPr id="4" name="TextBox 18"/>
          <p:cNvSpPr txBox="1">
            <a:spLocks noChangeArrowheads="1"/>
          </p:cNvSpPr>
          <p:nvPr/>
        </p:nvSpPr>
        <p:spPr bwMode="auto">
          <a:xfrm>
            <a:off x="38100" y="3946422"/>
            <a:ext cx="30279975" cy="1538883"/>
          </a:xfrm>
          <a:prstGeom prst="rect">
            <a:avLst/>
          </a:prstGeom>
          <a:noFill/>
          <a:ln w="9525">
            <a:noFill/>
            <a:miter lim="800000"/>
            <a:headEnd/>
            <a:tailEnd/>
          </a:ln>
        </p:spPr>
        <p:txBody>
          <a:bodyPr wrap="square">
            <a:spAutoFit/>
          </a:bodyPr>
          <a:lstStyle/>
          <a:p>
            <a:pPr algn="ctr"/>
            <a:r>
              <a:rPr lang="en-US" sz="4400" b="1" dirty="0">
                <a:solidFill>
                  <a:srgbClr val="006600"/>
                </a:solidFill>
                <a:latin typeface="Book Antiqua" pitchFamily="18" charset="0"/>
                <a:cs typeface="Times New Roman" pitchFamily="18" charset="0"/>
              </a:rPr>
              <a:t>Ritwik Vatsyayan (140102049), Samir Pandit (140102054) and Anmol Nijhawan (140102081) </a:t>
            </a:r>
            <a:endParaRPr lang="en-IN" sz="4400" b="1" dirty="0">
              <a:solidFill>
                <a:srgbClr val="006600"/>
              </a:solidFill>
              <a:latin typeface="Book Antiqua" pitchFamily="18" charset="0"/>
              <a:cs typeface="Times New Roman" pitchFamily="18" charset="0"/>
            </a:endParaRPr>
          </a:p>
          <a:p>
            <a:pPr algn="ctr"/>
            <a:r>
              <a:rPr lang="en-US" sz="5000" b="1" dirty="0">
                <a:solidFill>
                  <a:srgbClr val="006600"/>
                </a:solidFill>
                <a:latin typeface="Book Antiqua" pitchFamily="18" charset="0"/>
                <a:cs typeface="Times New Roman" pitchFamily="18" charset="0"/>
              </a:rPr>
              <a:t> </a:t>
            </a:r>
            <a:endParaRPr lang="en-IN" sz="5000" b="1" dirty="0">
              <a:solidFill>
                <a:srgbClr val="006600"/>
              </a:solidFill>
              <a:latin typeface="Book Antiqua" pitchFamily="18" charset="0"/>
              <a:cs typeface="Times New Roman" pitchFamily="18" charset="0"/>
            </a:endParaRPr>
          </a:p>
        </p:txBody>
      </p:sp>
      <p:sp>
        <p:nvSpPr>
          <p:cNvPr id="5" name="TextBox 19"/>
          <p:cNvSpPr txBox="1">
            <a:spLocks noChangeArrowheads="1"/>
          </p:cNvSpPr>
          <p:nvPr/>
        </p:nvSpPr>
        <p:spPr bwMode="auto">
          <a:xfrm>
            <a:off x="38100" y="5485305"/>
            <a:ext cx="30279975" cy="646331"/>
          </a:xfrm>
          <a:prstGeom prst="rect">
            <a:avLst/>
          </a:prstGeom>
          <a:noFill/>
          <a:ln w="9525">
            <a:noFill/>
            <a:miter lim="800000"/>
            <a:headEnd/>
            <a:tailEnd/>
          </a:ln>
        </p:spPr>
        <p:txBody>
          <a:bodyPr>
            <a:spAutoFit/>
          </a:bodyPr>
          <a:lstStyle/>
          <a:p>
            <a:pPr algn="ctr"/>
            <a:r>
              <a:rPr lang="en-US" altLang="ja-JP" sz="3600" b="1" dirty="0">
                <a:latin typeface="Book Antiqua" pitchFamily="18" charset="0"/>
                <a:ea typeface="MS Mincho" pitchFamily="49" charset="-128"/>
                <a:cs typeface="Times New Roman" pitchFamily="18" charset="0"/>
              </a:rPr>
              <a:t>Department of </a:t>
            </a:r>
            <a:r>
              <a:rPr lang="en-US" altLang="ja-JP" sz="3600" b="1" dirty="0" smtClean="0">
                <a:latin typeface="Book Antiqua" pitchFamily="18" charset="0"/>
                <a:ea typeface="MS Mincho" pitchFamily="49" charset="-128"/>
                <a:cs typeface="Times New Roman" pitchFamily="18" charset="0"/>
              </a:rPr>
              <a:t>Electronics and Electrical Engineering, </a:t>
            </a:r>
            <a:r>
              <a:rPr lang="en-US" altLang="ja-JP" sz="3600" b="1" dirty="0">
                <a:latin typeface="Book Antiqua" pitchFamily="18" charset="0"/>
                <a:ea typeface="MS Mincho" pitchFamily="49" charset="-128"/>
                <a:cs typeface="Times New Roman" pitchFamily="18" charset="0"/>
              </a:rPr>
              <a:t>Indian Institute of Technology Guwahati, Guwahati-781039, India</a:t>
            </a:r>
            <a:endParaRPr lang="en-IN" sz="3600" b="1" dirty="0">
              <a:latin typeface="Book Antiqua" pitchFamily="18" charset="0"/>
              <a:ea typeface="MS Mincho" pitchFamily="49" charset="-128"/>
              <a:cs typeface="Times New Roman" pitchFamily="18" charset="0"/>
            </a:endParaRPr>
          </a:p>
        </p:txBody>
      </p:sp>
      <p:sp>
        <p:nvSpPr>
          <p:cNvPr id="6" name="TextBox 27"/>
          <p:cNvSpPr txBox="1">
            <a:spLocks noChangeArrowheads="1"/>
          </p:cNvSpPr>
          <p:nvPr/>
        </p:nvSpPr>
        <p:spPr bwMode="auto">
          <a:xfrm>
            <a:off x="1234714" y="6764813"/>
            <a:ext cx="28006889" cy="3416320"/>
          </a:xfrm>
          <a:prstGeom prst="rect">
            <a:avLst/>
          </a:prstGeom>
          <a:noFill/>
          <a:ln w="9525">
            <a:noFill/>
            <a:miter lim="800000"/>
            <a:headEnd/>
            <a:tailEnd/>
          </a:ln>
        </p:spPr>
        <p:txBody>
          <a:bodyPr wrap="square">
            <a:spAutoFit/>
          </a:bodyPr>
          <a:lstStyle/>
          <a:p>
            <a:pPr algn="just"/>
            <a:r>
              <a:rPr lang="en-US" sz="4400" b="1" dirty="0">
                <a:solidFill>
                  <a:srgbClr val="C00000"/>
                </a:solidFill>
                <a:latin typeface="Times New Roman" pitchFamily="18" charset="0"/>
                <a:cs typeface="Times New Roman" pitchFamily="18" charset="0"/>
              </a:rPr>
              <a:t>Abstract:</a:t>
            </a:r>
            <a:r>
              <a:rPr lang="en-US" sz="4400" dirty="0">
                <a:latin typeface="Times New Roman" pitchFamily="18" charset="0"/>
                <a:cs typeface="Times New Roman" pitchFamily="18" charset="0"/>
              </a:rPr>
              <a:t> </a:t>
            </a:r>
            <a:r>
              <a:rPr lang="en-US" sz="4400" dirty="0"/>
              <a:t>The use of Infrared devices is a relatively new concept in the field of medical technology. Injection is a basic medical procedure which requires finding of the patient’s vein. In </a:t>
            </a:r>
            <a:r>
              <a:rPr lang="en-US" sz="4400" dirty="0" smtClean="0"/>
              <a:t>the case </a:t>
            </a:r>
            <a:r>
              <a:rPr lang="en-US" sz="4400" dirty="0"/>
              <a:t>of many patients, </a:t>
            </a:r>
            <a:r>
              <a:rPr lang="en-US" sz="4400" dirty="0" smtClean="0"/>
              <a:t>finding the vein turn out to be a major difficulty. </a:t>
            </a:r>
            <a:r>
              <a:rPr lang="en-US" sz="4400" dirty="0"/>
              <a:t>The main aim of this project is to develop a device which can detect the sub-cutaneous veins to provide doctors an easy access for efficient drug delivery and </a:t>
            </a:r>
            <a:r>
              <a:rPr lang="en-US" sz="4400" dirty="0" smtClean="0"/>
              <a:t>improved </a:t>
            </a:r>
            <a:r>
              <a:rPr lang="en-US" sz="4400" dirty="0"/>
              <a:t>patient comfort.</a:t>
            </a:r>
          </a:p>
          <a:p>
            <a:pPr algn="just"/>
            <a:endParaRPr lang="en-IN" sz="4000" dirty="0">
              <a:latin typeface="Times New Roman" pitchFamily="18" charset="0"/>
              <a:cs typeface="Times New Roman" pitchFamily="18" charset="0"/>
            </a:endParaRPr>
          </a:p>
        </p:txBody>
      </p:sp>
      <p:sp>
        <p:nvSpPr>
          <p:cNvPr id="12" name="TextBox 306"/>
          <p:cNvSpPr txBox="1">
            <a:spLocks noChangeArrowheads="1"/>
          </p:cNvSpPr>
          <p:nvPr/>
        </p:nvSpPr>
        <p:spPr bwMode="auto">
          <a:xfrm>
            <a:off x="15597187" y="38793738"/>
            <a:ext cx="13720763" cy="2862322"/>
          </a:xfrm>
          <a:prstGeom prst="rect">
            <a:avLst/>
          </a:prstGeom>
          <a:noFill/>
          <a:ln w="9525">
            <a:noFill/>
            <a:miter lim="800000"/>
            <a:headEnd/>
            <a:tailEnd/>
          </a:ln>
        </p:spPr>
        <p:txBody>
          <a:bodyPr wrap="square">
            <a:spAutoFit/>
          </a:bodyPr>
          <a:lstStyle/>
          <a:p>
            <a:pPr algn="just"/>
            <a:r>
              <a:rPr lang="en-US" sz="3600" dirty="0" smtClean="0">
                <a:latin typeface="Times New Roman" pitchFamily="18" charset="0"/>
                <a:cs typeface="Times New Roman" pitchFamily="18" charset="0"/>
              </a:rPr>
              <a:t>An infrared based vein detector was developed based on the differential adsorption of IR light of the veins and surrounding tissue. A laser pointer mounted on a motor is used to point out the location of the identified vein. The accuracy is observed to be good in different lighting conditions, but is affected by factors such as presence of fat tissue in the body. </a:t>
            </a:r>
            <a:endParaRPr lang="en-IN" sz="3600" dirty="0">
              <a:latin typeface="Times New Roman" pitchFamily="18" charset="0"/>
              <a:cs typeface="Times New Roman" pitchFamily="18" charset="0"/>
            </a:endParaRPr>
          </a:p>
        </p:txBody>
      </p:sp>
      <p:sp>
        <p:nvSpPr>
          <p:cNvPr id="13" name="Rectangle 12"/>
          <p:cNvSpPr/>
          <p:nvPr/>
        </p:nvSpPr>
        <p:spPr>
          <a:xfrm>
            <a:off x="1271587" y="10733819"/>
            <a:ext cx="12930278" cy="764443"/>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4000" b="1" dirty="0" smtClean="0">
                <a:solidFill>
                  <a:srgbClr val="000099"/>
                </a:solidFill>
                <a:latin typeface="Times New Roman" pitchFamily="18" charset="0"/>
                <a:cs typeface="Times New Roman" pitchFamily="18" charset="0"/>
              </a:rPr>
              <a:t>1. INTRODUCTION</a:t>
            </a:r>
            <a:endParaRPr lang="en-IN" sz="4000" b="1" dirty="0">
              <a:solidFill>
                <a:srgbClr val="000099"/>
              </a:solidFill>
              <a:latin typeface="Times New Roman" pitchFamily="18" charset="0"/>
              <a:cs typeface="Times New Roman" pitchFamily="18" charset="0"/>
            </a:endParaRPr>
          </a:p>
        </p:txBody>
      </p:sp>
      <p:sp>
        <p:nvSpPr>
          <p:cNvPr id="14" name="Rectangle 13"/>
          <p:cNvSpPr/>
          <p:nvPr/>
        </p:nvSpPr>
        <p:spPr>
          <a:xfrm>
            <a:off x="1271587" y="20033602"/>
            <a:ext cx="13019848" cy="712059"/>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4000" b="1" dirty="0" smtClean="0">
                <a:solidFill>
                  <a:srgbClr val="000099"/>
                </a:solidFill>
                <a:latin typeface="Times New Roman" pitchFamily="18" charset="0"/>
                <a:cs typeface="Times New Roman" pitchFamily="18" charset="0"/>
              </a:rPr>
              <a:t>2. METHODOLOGY</a:t>
            </a:r>
            <a:endParaRPr lang="en-IN" sz="4000" b="1" dirty="0">
              <a:solidFill>
                <a:srgbClr val="000099"/>
              </a:solidFill>
              <a:latin typeface="Times New Roman" pitchFamily="18" charset="0"/>
              <a:cs typeface="Times New Roman" pitchFamily="18" charset="0"/>
            </a:endParaRPr>
          </a:p>
        </p:txBody>
      </p:sp>
      <p:sp>
        <p:nvSpPr>
          <p:cNvPr id="15" name="Rectangle 14"/>
          <p:cNvSpPr/>
          <p:nvPr/>
        </p:nvSpPr>
        <p:spPr>
          <a:xfrm>
            <a:off x="15597187" y="37968237"/>
            <a:ext cx="13037570" cy="785818"/>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4000" b="1" dirty="0" smtClean="0">
                <a:solidFill>
                  <a:srgbClr val="000099"/>
                </a:solidFill>
                <a:latin typeface="Times New Roman" pitchFamily="18" charset="0"/>
                <a:cs typeface="Times New Roman" pitchFamily="18" charset="0"/>
              </a:rPr>
              <a:t>5. CONCLUSION</a:t>
            </a:r>
            <a:endParaRPr lang="en-IN" sz="4000" b="1" dirty="0">
              <a:solidFill>
                <a:srgbClr val="000099"/>
              </a:solidFill>
              <a:latin typeface="Times New Roman" pitchFamily="18" charset="0"/>
              <a:cs typeface="Times New Roman" pitchFamily="18" charset="0"/>
            </a:endParaRPr>
          </a:p>
        </p:txBody>
      </p:sp>
      <p:sp>
        <p:nvSpPr>
          <p:cNvPr id="19" name="Rectangle 18"/>
          <p:cNvSpPr/>
          <p:nvPr/>
        </p:nvSpPr>
        <p:spPr>
          <a:xfrm>
            <a:off x="1317360" y="27252612"/>
            <a:ext cx="13021341" cy="714380"/>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4000" b="1" dirty="0" smtClean="0">
                <a:solidFill>
                  <a:srgbClr val="000099"/>
                </a:solidFill>
                <a:latin typeface="Times New Roman" pitchFamily="18" charset="0"/>
                <a:cs typeface="Times New Roman" pitchFamily="18" charset="0"/>
              </a:rPr>
              <a:t>3. EXPERIMENTAL</a:t>
            </a:r>
            <a:endParaRPr lang="en-IN" sz="4000" b="1" dirty="0">
              <a:solidFill>
                <a:srgbClr val="000099"/>
              </a:solidFill>
              <a:latin typeface="Times New Roman" pitchFamily="18" charset="0"/>
              <a:cs typeface="Times New Roman" pitchFamily="18" charset="0"/>
            </a:endParaRPr>
          </a:p>
        </p:txBody>
      </p:sp>
      <p:pic>
        <p:nvPicPr>
          <p:cNvPr id="26" name="Picture 79" descr="logo-top"/>
          <p:cNvPicPr>
            <a:picLocks noChangeAspect="1" noChangeArrowheads="1"/>
          </p:cNvPicPr>
          <p:nvPr/>
        </p:nvPicPr>
        <p:blipFill>
          <a:blip r:embed="rId3" cstate="print"/>
          <a:srcRect/>
          <a:stretch>
            <a:fillRect/>
          </a:stretch>
        </p:blipFill>
        <p:spPr bwMode="auto">
          <a:xfrm>
            <a:off x="27799147" y="329288"/>
            <a:ext cx="1904240" cy="1884296"/>
          </a:xfrm>
          <a:prstGeom prst="rect">
            <a:avLst/>
          </a:prstGeom>
          <a:noFill/>
          <a:ln w="9525">
            <a:noFill/>
            <a:miter lim="800000"/>
            <a:headEnd/>
            <a:tailEnd/>
          </a:ln>
        </p:spPr>
      </p:pic>
      <p:sp>
        <p:nvSpPr>
          <p:cNvPr id="109" name="Text Box 33"/>
          <p:cNvSpPr txBox="1">
            <a:spLocks noChangeArrowheads="1"/>
          </p:cNvSpPr>
          <p:nvPr/>
        </p:nvSpPr>
        <p:spPr bwMode="auto">
          <a:xfrm>
            <a:off x="1323801" y="11685975"/>
            <a:ext cx="13500100" cy="7959102"/>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sz="3600" dirty="0">
                <a:latin typeface="Times New Roman" pitchFamily="18" charset="0"/>
                <a:cs typeface="Times New Roman" pitchFamily="18" charset="0"/>
              </a:rPr>
              <a:t>Near infrared light can penetrate into the biological tissue up to 3mm depth. The deoxygenated blood absorbs more of infrared radiation than </a:t>
            </a:r>
            <a:r>
              <a:rPr lang="en-US" sz="3600" dirty="0" smtClean="0">
                <a:latin typeface="Times New Roman" pitchFamily="18" charset="0"/>
                <a:cs typeface="Times New Roman" pitchFamily="18" charset="0"/>
              </a:rPr>
              <a:t>the oxygenated </a:t>
            </a:r>
            <a:r>
              <a:rPr lang="en-US" sz="3600" dirty="0">
                <a:latin typeface="Times New Roman" pitchFamily="18" charset="0"/>
                <a:cs typeface="Times New Roman" pitchFamily="18" charset="0"/>
              </a:rPr>
              <a:t>blood and the surrounding </a:t>
            </a:r>
            <a:r>
              <a:rPr lang="en-US" sz="3600" dirty="0" smtClean="0">
                <a:latin typeface="Times New Roman" pitchFamily="18" charset="0"/>
                <a:cs typeface="Times New Roman" pitchFamily="18" charset="0"/>
              </a:rPr>
              <a:t>tissue, </a:t>
            </a:r>
            <a:r>
              <a:rPr lang="en-US" sz="3600" dirty="0">
                <a:latin typeface="Times New Roman" pitchFamily="18" charset="0"/>
                <a:cs typeface="Times New Roman" pitchFamily="18" charset="0"/>
              </a:rPr>
              <a:t>so it enhances the contrast of blood veins in the image acquired.</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a:latin typeface="Times New Roman" pitchFamily="18" charset="0"/>
                <a:cs typeface="Times New Roman" pitchFamily="18" charset="0"/>
              </a:rPr>
              <a:t>An IR camera with an IR flash is ideal for acquiring the vein pattern of the desired body part</a:t>
            </a:r>
            <a:r>
              <a:rPr lang="en-US" sz="3600" dirty="0" smtClean="0">
                <a:latin typeface="Times New Roman" pitchFamily="18" charset="0"/>
                <a:cs typeface="Times New Roman" pitchFamily="18" charset="0"/>
              </a:rPr>
              <a:t>. The IR camera can filter out light of wavelengths less than that of the infrared light used.</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Existing literature in the field of IR based vein sensing focusses on projecting captured image. This, however still leaves room for human error. We have attempted to develop a novel method combining infrared sensing and image processing to identify with greater accuracy the major vein in the part under consideration. </a:t>
            </a:r>
          </a:p>
          <a:p>
            <a:pPr marL="723900" indent="-723900" algn="just" defTabSz="4321175">
              <a:spcBef>
                <a:spcPct val="20000"/>
              </a:spcBef>
              <a:spcAft>
                <a:spcPct val="20000"/>
              </a:spcAft>
              <a:buClr>
                <a:srgbClr val="000099"/>
              </a:buClr>
              <a:buSzPct val="80000"/>
              <a:buFont typeface="Wingdings" pitchFamily="2" charset="2"/>
              <a:buChar char="u"/>
            </a:pPr>
            <a:endParaRPr lang="en-US" sz="3600" dirty="0">
              <a:latin typeface="Times New Roman" pitchFamily="18" charset="0"/>
              <a:cs typeface="Times New Roman" pitchFamily="18" charset="0"/>
            </a:endParaRPr>
          </a:p>
        </p:txBody>
      </p:sp>
      <p:sp>
        <p:nvSpPr>
          <p:cNvPr id="115" name="Text Box 33"/>
          <p:cNvSpPr txBox="1">
            <a:spLocks noChangeArrowheads="1"/>
          </p:cNvSpPr>
          <p:nvPr/>
        </p:nvSpPr>
        <p:spPr bwMode="auto">
          <a:xfrm>
            <a:off x="1321133" y="28334137"/>
            <a:ext cx="13500100" cy="2308324"/>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IR-LEDs </a:t>
            </a:r>
            <a:r>
              <a:rPr lang="en-US" sz="3600" dirty="0">
                <a:latin typeface="Times New Roman" pitchFamily="18" charset="0"/>
                <a:cs typeface="Times New Roman" pitchFamily="18" charset="0"/>
              </a:rPr>
              <a:t>are </a:t>
            </a:r>
            <a:r>
              <a:rPr lang="en-US" sz="3600" dirty="0" smtClean="0">
                <a:latin typeface="Times New Roman" pitchFamily="18" charset="0"/>
                <a:cs typeface="Times New Roman" pitchFamily="18" charset="0"/>
              </a:rPr>
              <a:t>used to design a flash, with the help of which IR images of the desired body part are captured using an IR-camera. The veins have distinctive contrast as compared to surrounding tissue. </a:t>
            </a:r>
          </a:p>
        </p:txBody>
      </p:sp>
      <p:sp>
        <p:nvSpPr>
          <p:cNvPr id="119" name="Text Box 33"/>
          <p:cNvSpPr txBox="1">
            <a:spLocks noChangeArrowheads="1"/>
          </p:cNvSpPr>
          <p:nvPr/>
        </p:nvSpPr>
        <p:spPr bwMode="auto">
          <a:xfrm>
            <a:off x="15654337" y="10660062"/>
            <a:ext cx="13500100" cy="6297108"/>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altLang="zh-CN" sz="3600" dirty="0" smtClean="0">
                <a:latin typeface="Times New Roman" pitchFamily="18" charset="0"/>
                <a:cs typeface="Times New Roman" pitchFamily="18" charset="0"/>
              </a:rPr>
              <a:t>One </a:t>
            </a:r>
            <a:r>
              <a:rPr lang="en-US" altLang="zh-CN" sz="3600" dirty="0">
                <a:latin typeface="Times New Roman" pitchFamily="18" charset="0"/>
                <a:cs typeface="Times New Roman" pitchFamily="18" charset="0"/>
              </a:rPr>
              <a:t>to one mapping of image pixels to X-Y co-ordinates of hand is </a:t>
            </a:r>
            <a:r>
              <a:rPr lang="en-US" altLang="zh-CN" sz="3600" dirty="0" smtClean="0">
                <a:latin typeface="Times New Roman" pitchFamily="18" charset="0"/>
                <a:cs typeface="Times New Roman" pitchFamily="18" charset="0"/>
              </a:rPr>
              <a:t>achieved, by co-ordinate transformation to account for the small errors in the alignments of the camera and the laser diode. </a:t>
            </a:r>
            <a:r>
              <a:rPr lang="en-US" altLang="zh-CN" sz="3600" dirty="0">
                <a:latin typeface="Times New Roman" pitchFamily="18" charset="0"/>
                <a:cs typeface="Times New Roman" pitchFamily="18" charset="0"/>
              </a:rPr>
              <a:t>An appropriate pixel depicting </a:t>
            </a:r>
            <a:r>
              <a:rPr lang="en-US" altLang="zh-CN" sz="3600" dirty="0" smtClean="0">
                <a:latin typeface="Times New Roman" pitchFamily="18" charset="0"/>
                <a:cs typeface="Times New Roman" pitchFamily="18" charset="0"/>
              </a:rPr>
              <a:t>the </a:t>
            </a:r>
            <a:r>
              <a:rPr lang="en-US" altLang="zh-CN" sz="3600" dirty="0" err="1" smtClean="0">
                <a:latin typeface="Times New Roman" pitchFamily="18" charset="0"/>
                <a:cs typeface="Times New Roman" pitchFamily="18" charset="0"/>
              </a:rPr>
              <a:t>centre</a:t>
            </a:r>
            <a:r>
              <a:rPr lang="en-US" altLang="zh-CN" sz="3600" dirty="0" smtClean="0">
                <a:latin typeface="Times New Roman" pitchFamily="18" charset="0"/>
                <a:cs typeface="Times New Roman" pitchFamily="18" charset="0"/>
              </a:rPr>
              <a:t> of the major </a:t>
            </a:r>
            <a:r>
              <a:rPr lang="en-US" altLang="zh-CN" sz="3600" dirty="0">
                <a:latin typeface="Times New Roman" pitchFamily="18" charset="0"/>
                <a:cs typeface="Times New Roman" pitchFamily="18" charset="0"/>
              </a:rPr>
              <a:t>vein is </a:t>
            </a:r>
            <a:r>
              <a:rPr lang="en-US" altLang="zh-CN" sz="3600" dirty="0" smtClean="0">
                <a:latin typeface="Times New Roman" pitchFamily="18" charset="0"/>
                <a:cs typeface="Times New Roman" pitchFamily="18" charset="0"/>
              </a:rPr>
              <a:t>chosen by width comparison </a:t>
            </a:r>
            <a:r>
              <a:rPr lang="en-US" altLang="zh-CN" sz="3600" dirty="0">
                <a:latin typeface="Times New Roman" pitchFamily="18" charset="0"/>
                <a:cs typeface="Times New Roman" pitchFamily="18" charset="0"/>
              </a:rPr>
              <a:t>and respective co-ordinate is stored in a file</a:t>
            </a:r>
            <a:r>
              <a:rPr lang="en-US" altLang="zh-CN" sz="3600" dirty="0" smtClean="0">
                <a:latin typeface="Times New Roman" pitchFamily="18" charset="0"/>
                <a:cs typeface="Times New Roman" pitchFamily="18" charset="0"/>
              </a:rPr>
              <a:t>.</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A python script reads the co-ordinates from this file and sends appropriate control signals through GPIO pins to the servo motors.</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The motors </a:t>
            </a:r>
            <a:r>
              <a:rPr lang="en-US" sz="3600" dirty="0">
                <a:latin typeface="Times New Roman" pitchFamily="18" charset="0"/>
                <a:cs typeface="Times New Roman" pitchFamily="18" charset="0"/>
              </a:rPr>
              <a:t>move appropriately in X-Y </a:t>
            </a:r>
            <a:r>
              <a:rPr lang="en-US" sz="3600" dirty="0" smtClean="0">
                <a:latin typeface="Times New Roman" pitchFamily="18" charset="0"/>
                <a:cs typeface="Times New Roman" pitchFamily="18" charset="0"/>
              </a:rPr>
              <a:t>directions </a:t>
            </a:r>
            <a:r>
              <a:rPr lang="en-US" sz="3600" dirty="0">
                <a:latin typeface="Times New Roman" pitchFamily="18" charset="0"/>
                <a:cs typeface="Times New Roman" pitchFamily="18" charset="0"/>
              </a:rPr>
              <a:t>and  a laser pointer mounted on it, points to the exact vein location on </a:t>
            </a:r>
            <a:r>
              <a:rPr lang="en-US" sz="3600" dirty="0" smtClean="0">
                <a:latin typeface="Times New Roman" pitchFamily="18" charset="0"/>
                <a:cs typeface="Times New Roman" pitchFamily="18" charset="0"/>
              </a:rPr>
              <a:t>hand.</a:t>
            </a:r>
          </a:p>
          <a:p>
            <a:pPr marL="723900" indent="-723900" algn="just" defTabSz="4321175">
              <a:spcBef>
                <a:spcPct val="20000"/>
              </a:spcBef>
              <a:spcAft>
                <a:spcPct val="20000"/>
              </a:spcAft>
              <a:buClr>
                <a:srgbClr val="000099"/>
              </a:buClr>
              <a:buSzPct val="80000"/>
              <a:buFont typeface="Wingdings" pitchFamily="2" charset="2"/>
              <a:buChar char="u"/>
            </a:pPr>
            <a:endParaRPr lang="en-US" sz="3600" dirty="0" smtClean="0">
              <a:latin typeface="Times New Roman" pitchFamily="18" charset="0"/>
              <a:cs typeface="Times New Roman" pitchFamily="18" charset="0"/>
            </a:endParaRPr>
          </a:p>
        </p:txBody>
      </p:sp>
      <p:sp>
        <p:nvSpPr>
          <p:cNvPr id="137" name="Text Box 33"/>
          <p:cNvSpPr txBox="1">
            <a:spLocks noChangeArrowheads="1"/>
          </p:cNvSpPr>
          <p:nvPr/>
        </p:nvSpPr>
        <p:spPr bwMode="auto">
          <a:xfrm>
            <a:off x="15654337" y="25546932"/>
            <a:ext cx="13500100" cy="1754326"/>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The enhanced </a:t>
            </a:r>
            <a:r>
              <a:rPr lang="en-US" sz="3600" dirty="0">
                <a:latin typeface="Times New Roman" pitchFamily="18" charset="0"/>
                <a:cs typeface="Times New Roman" pitchFamily="18" charset="0"/>
              </a:rPr>
              <a:t>image </a:t>
            </a:r>
            <a:r>
              <a:rPr lang="en-US" sz="3600" dirty="0" smtClean="0">
                <a:latin typeface="Times New Roman" pitchFamily="18" charset="0"/>
                <a:cs typeface="Times New Roman" pitchFamily="18" charset="0"/>
              </a:rPr>
              <a:t>after Adaptive Histogram Equalization </a:t>
            </a:r>
            <a:r>
              <a:rPr lang="en-US" sz="3600" dirty="0">
                <a:latin typeface="Times New Roman" pitchFamily="18" charset="0"/>
                <a:cs typeface="Times New Roman" pitchFamily="18" charset="0"/>
              </a:rPr>
              <a:t>and </a:t>
            </a:r>
            <a:r>
              <a:rPr lang="en-US" sz="3600" dirty="0" smtClean="0">
                <a:latin typeface="Times New Roman" pitchFamily="18" charset="0"/>
                <a:cs typeface="Times New Roman" pitchFamily="18" charset="0"/>
              </a:rPr>
              <a:t>Median Filtering, and the corresponding segmented image are shown below:</a:t>
            </a:r>
          </a:p>
        </p:txBody>
      </p:sp>
      <p:sp>
        <p:nvSpPr>
          <p:cNvPr id="141" name="Text Box 33"/>
          <p:cNvSpPr txBox="1">
            <a:spLocks noChangeArrowheads="1"/>
          </p:cNvSpPr>
          <p:nvPr/>
        </p:nvSpPr>
        <p:spPr bwMode="auto">
          <a:xfrm>
            <a:off x="15654337" y="34744241"/>
            <a:ext cx="13500100" cy="2529923"/>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Some small dark patches also appear along with the veins due to non-uniform illumination of the IR flash.</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The laser was pointed towards the thickest available vein in the system, closest to </a:t>
            </a:r>
            <a:r>
              <a:rPr lang="en-US" sz="3600" smtClean="0">
                <a:latin typeface="Times New Roman" pitchFamily="18" charset="0"/>
                <a:cs typeface="Times New Roman" pitchFamily="18" charset="0"/>
              </a:rPr>
              <a:t>the </a:t>
            </a:r>
            <a:r>
              <a:rPr lang="en-US" sz="3600" smtClean="0">
                <a:latin typeface="Times New Roman" pitchFamily="18" charset="0"/>
                <a:cs typeface="Times New Roman" pitchFamily="18" charset="0"/>
              </a:rPr>
              <a:t>center </a:t>
            </a:r>
            <a:r>
              <a:rPr lang="en-US" sz="3600" dirty="0" smtClean="0">
                <a:latin typeface="Times New Roman" pitchFamily="18" charset="0"/>
                <a:cs typeface="Times New Roman" pitchFamily="18" charset="0"/>
              </a:rPr>
              <a:t>of the region of interest.</a:t>
            </a:r>
          </a:p>
        </p:txBody>
      </p:sp>
      <p:sp>
        <p:nvSpPr>
          <p:cNvPr id="16" name="Rectangle 15"/>
          <p:cNvSpPr/>
          <p:nvPr/>
        </p:nvSpPr>
        <p:spPr>
          <a:xfrm>
            <a:off x="15654337" y="24584980"/>
            <a:ext cx="13003865" cy="764443"/>
          </a:xfrm>
          <a:prstGeom prst="rect">
            <a:avLst/>
          </a:prstGeom>
          <a:noFill/>
          <a:ln>
            <a:noFill/>
          </a:ln>
          <a:effectLst>
            <a:glow rad="63500">
              <a:schemeClr val="accent1">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4000" b="1" dirty="0" smtClean="0">
                <a:solidFill>
                  <a:srgbClr val="000099"/>
                </a:solidFill>
                <a:latin typeface="Times New Roman" pitchFamily="18" charset="0"/>
                <a:cs typeface="Times New Roman" pitchFamily="18" charset="0"/>
              </a:rPr>
              <a:t>4. RESULTS</a:t>
            </a:r>
            <a:endParaRPr lang="en-IN" sz="4000" b="1" dirty="0">
              <a:solidFill>
                <a:srgbClr val="000099"/>
              </a:solidFill>
              <a:latin typeface="Times New Roman" pitchFamily="18" charset="0"/>
              <a:cs typeface="Times New Roman" pitchFamily="18" charset="0"/>
            </a:endParaRPr>
          </a:p>
        </p:txBody>
      </p:sp>
      <p:sp>
        <p:nvSpPr>
          <p:cNvPr id="2" name="Rounded Rectangle 1"/>
          <p:cNvSpPr/>
          <p:nvPr/>
        </p:nvSpPr>
        <p:spPr>
          <a:xfrm>
            <a:off x="1504950" y="21431250"/>
            <a:ext cx="3581400" cy="1943100"/>
          </a:xfrm>
          <a:prstGeom prst="roundRect">
            <a:avLst/>
          </a:prstGeom>
          <a:ln w="571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n w="0"/>
                <a:solidFill>
                  <a:schemeClr val="tx1"/>
                </a:solidFill>
                <a:effectLst>
                  <a:outerShdw blurRad="38100" dist="25400" dir="5400000" algn="ctr" rotWithShape="0">
                    <a:srgbClr val="6E747A">
                      <a:alpha val="43000"/>
                    </a:srgbClr>
                  </a:outerShdw>
                </a:effectLst>
              </a:rPr>
              <a:t>IR Image Capture with IR Flash</a:t>
            </a:r>
            <a:endParaRPr lang="en-US" sz="3600" dirty="0">
              <a:ln w="0"/>
              <a:solidFill>
                <a:schemeClr val="tx1"/>
              </a:solidFill>
              <a:effectLst>
                <a:outerShdw blurRad="38100" dist="25400" dir="5400000" algn="ctr" rotWithShape="0">
                  <a:srgbClr val="6E747A">
                    <a:alpha val="43000"/>
                  </a:srgbClr>
                </a:outerShdw>
              </a:effectLst>
            </a:endParaRPr>
          </a:p>
        </p:txBody>
      </p:sp>
      <p:sp>
        <p:nvSpPr>
          <p:cNvPr id="99" name="Rounded Rectangle 98"/>
          <p:cNvSpPr/>
          <p:nvPr/>
        </p:nvSpPr>
        <p:spPr>
          <a:xfrm>
            <a:off x="6084713" y="21431250"/>
            <a:ext cx="3674224" cy="1943100"/>
          </a:xfrm>
          <a:prstGeom prst="roundRect">
            <a:avLst/>
          </a:prstGeom>
          <a:ln w="571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n w="0"/>
                <a:solidFill>
                  <a:schemeClr val="tx1"/>
                </a:solidFill>
                <a:effectLst>
                  <a:outerShdw blurRad="38100" dist="25400" dir="5400000" algn="ctr" rotWithShape="0">
                    <a:srgbClr val="6E747A">
                      <a:alpha val="43000"/>
                    </a:srgbClr>
                  </a:outerShdw>
                </a:effectLst>
              </a:rPr>
              <a:t>Image Processing for Contrast Enhancement </a:t>
            </a:r>
            <a:endParaRPr lang="en-US" sz="3600" dirty="0">
              <a:ln w="0"/>
              <a:solidFill>
                <a:schemeClr val="tx1"/>
              </a:solidFill>
              <a:effectLst>
                <a:outerShdw blurRad="38100" dist="25400" dir="5400000" algn="ctr" rotWithShape="0">
                  <a:srgbClr val="6E747A">
                    <a:alpha val="43000"/>
                  </a:srgbClr>
                </a:outerShdw>
              </a:effectLst>
            </a:endParaRPr>
          </a:p>
        </p:txBody>
      </p:sp>
      <p:sp>
        <p:nvSpPr>
          <p:cNvPr id="100" name="Rounded Rectangle 99"/>
          <p:cNvSpPr/>
          <p:nvPr/>
        </p:nvSpPr>
        <p:spPr>
          <a:xfrm>
            <a:off x="10757301" y="21431250"/>
            <a:ext cx="3581400" cy="1943100"/>
          </a:xfrm>
          <a:prstGeom prst="roundRect">
            <a:avLst/>
          </a:prstGeom>
          <a:ln w="571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n w="0"/>
                <a:solidFill>
                  <a:schemeClr val="tx1"/>
                </a:solidFill>
                <a:effectLst>
                  <a:outerShdw blurRad="38100" dist="25400" dir="5400000" algn="ctr" rotWithShape="0">
                    <a:srgbClr val="6E747A">
                      <a:alpha val="43000"/>
                    </a:srgbClr>
                  </a:outerShdw>
                </a:effectLst>
              </a:rPr>
              <a:t>Binary Segmentation of Vein and Tissue</a:t>
            </a:r>
            <a:endParaRPr lang="en-US" sz="3600" dirty="0">
              <a:ln w="0"/>
              <a:solidFill>
                <a:schemeClr val="tx1"/>
              </a:solidFill>
              <a:effectLst>
                <a:outerShdw blurRad="38100" dist="25400" dir="5400000" algn="ctr" rotWithShape="0">
                  <a:srgbClr val="6E747A">
                    <a:alpha val="43000"/>
                  </a:srgbClr>
                </a:outerShdw>
              </a:effectLst>
            </a:endParaRPr>
          </a:p>
        </p:txBody>
      </p:sp>
      <p:sp>
        <p:nvSpPr>
          <p:cNvPr id="101" name="Rounded Rectangle 100"/>
          <p:cNvSpPr/>
          <p:nvPr/>
        </p:nvSpPr>
        <p:spPr>
          <a:xfrm>
            <a:off x="10712050" y="24513146"/>
            <a:ext cx="3746901" cy="1943100"/>
          </a:xfrm>
          <a:prstGeom prst="roundRect">
            <a:avLst/>
          </a:prstGeom>
          <a:ln w="571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n w="0"/>
                <a:solidFill>
                  <a:schemeClr val="tx1"/>
                </a:solidFill>
                <a:effectLst>
                  <a:outerShdw blurRad="38100" dist="25400" dir="5400000" algn="ctr" rotWithShape="0">
                    <a:srgbClr val="6E747A">
                      <a:alpha val="43000"/>
                    </a:srgbClr>
                  </a:outerShdw>
                </a:effectLst>
              </a:rPr>
              <a:t>Finding the major Vein by width  comparison</a:t>
            </a:r>
            <a:endParaRPr lang="en-US" sz="3600" dirty="0">
              <a:ln w="0"/>
              <a:solidFill>
                <a:schemeClr val="tx1"/>
              </a:solidFill>
              <a:effectLst>
                <a:outerShdw blurRad="38100" dist="25400" dir="5400000" algn="ctr" rotWithShape="0">
                  <a:srgbClr val="6E747A">
                    <a:alpha val="43000"/>
                  </a:srgbClr>
                </a:outerShdw>
              </a:effectLst>
            </a:endParaRPr>
          </a:p>
        </p:txBody>
      </p:sp>
      <p:sp>
        <p:nvSpPr>
          <p:cNvPr id="102" name="Rounded Rectangle 101"/>
          <p:cNvSpPr/>
          <p:nvPr/>
        </p:nvSpPr>
        <p:spPr>
          <a:xfrm>
            <a:off x="5257800" y="24513146"/>
            <a:ext cx="4501137" cy="1943100"/>
          </a:xfrm>
          <a:prstGeom prst="roundRect">
            <a:avLst/>
          </a:prstGeom>
          <a:ln w="57150">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smtClean="0">
                <a:ln w="0"/>
                <a:solidFill>
                  <a:schemeClr val="tx1"/>
                </a:solidFill>
                <a:effectLst>
                  <a:outerShdw blurRad="38100" dist="25400" dir="5400000" algn="ctr" rotWithShape="0">
                    <a:srgbClr val="6E747A">
                      <a:alpha val="43000"/>
                    </a:srgbClr>
                  </a:outerShdw>
                </a:effectLst>
              </a:rPr>
              <a:t>Pointing a laser at the Vein through a couple of Servo Motors</a:t>
            </a:r>
            <a:endParaRPr lang="en-US" sz="3600" dirty="0">
              <a:ln w="0"/>
              <a:solidFill>
                <a:schemeClr val="tx1"/>
              </a:solidFill>
              <a:effectLst>
                <a:outerShdw blurRad="38100" dist="25400" dir="5400000" algn="ctr" rotWithShape="0">
                  <a:srgbClr val="6E747A">
                    <a:alpha val="43000"/>
                  </a:srgbClr>
                </a:outerShdw>
              </a:effectLst>
            </a:endParaRPr>
          </a:p>
        </p:txBody>
      </p:sp>
      <p:sp>
        <p:nvSpPr>
          <p:cNvPr id="106" name="Down Arrow 105"/>
          <p:cNvSpPr/>
          <p:nvPr/>
        </p:nvSpPr>
        <p:spPr>
          <a:xfrm rot="16200000">
            <a:off x="5253401" y="21903617"/>
            <a:ext cx="664261" cy="9983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Down Arrow 107"/>
          <p:cNvSpPr/>
          <p:nvPr/>
        </p:nvSpPr>
        <p:spPr>
          <a:xfrm rot="16200000">
            <a:off x="9925988" y="21941248"/>
            <a:ext cx="664261" cy="9983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5400000">
            <a:off x="9898446" y="25033586"/>
            <a:ext cx="664261" cy="9432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a:off x="12323471" y="23374350"/>
            <a:ext cx="664261" cy="1138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 Box 33"/>
          <p:cNvSpPr txBox="1">
            <a:spLocks noChangeArrowheads="1"/>
          </p:cNvSpPr>
          <p:nvPr/>
        </p:nvSpPr>
        <p:spPr bwMode="auto">
          <a:xfrm>
            <a:off x="1271587" y="38558687"/>
            <a:ext cx="13500100" cy="3083921"/>
          </a:xfrm>
          <a:prstGeom prst="rect">
            <a:avLst/>
          </a:prstGeom>
          <a:noFill/>
          <a:ln w="9525">
            <a:noFill/>
            <a:miter lim="800000"/>
            <a:headEnd/>
            <a:tailEnd/>
          </a:ln>
        </p:spPr>
        <p:txBody>
          <a:bodyPr>
            <a:spAutoFit/>
          </a:bodyPr>
          <a:lstStyle/>
          <a:p>
            <a:pPr marL="723900" indent="-723900" algn="just" defTabSz="4321175">
              <a:spcBef>
                <a:spcPct val="20000"/>
              </a:spcBef>
              <a:spcAft>
                <a:spcPct val="20000"/>
              </a:spcAft>
              <a:buClr>
                <a:srgbClr val="000099"/>
              </a:buClr>
              <a:buSzPct val="80000"/>
              <a:buFont typeface="Wingdings" pitchFamily="2" charset="2"/>
              <a:buChar char="u"/>
            </a:pPr>
            <a:r>
              <a:rPr lang="en-US" sz="3600" dirty="0">
                <a:latin typeface="Times New Roman" pitchFamily="18" charset="0"/>
                <a:cs typeface="Times New Roman" pitchFamily="18" charset="0"/>
              </a:rPr>
              <a:t>The acquired image is sent to the </a:t>
            </a:r>
            <a:r>
              <a:rPr lang="en-US" sz="3600" dirty="0" smtClean="0">
                <a:latin typeface="Times New Roman" pitchFamily="18" charset="0"/>
                <a:cs typeface="Times New Roman" pitchFamily="18" charset="0"/>
              </a:rPr>
              <a:t>Raspberry </a:t>
            </a:r>
            <a:r>
              <a:rPr lang="en-US" sz="3600" dirty="0">
                <a:latin typeface="Times New Roman" pitchFamily="18" charset="0"/>
                <a:cs typeface="Times New Roman" pitchFamily="18" charset="0"/>
              </a:rPr>
              <a:t>pi for </a:t>
            </a:r>
            <a:r>
              <a:rPr lang="en-US" sz="3600" dirty="0" smtClean="0">
                <a:latin typeface="Times New Roman" pitchFamily="18" charset="0"/>
                <a:cs typeface="Times New Roman" pitchFamily="18" charset="0"/>
              </a:rPr>
              <a:t>contrast enhancement of veins through image processing. The </a:t>
            </a:r>
            <a:r>
              <a:rPr lang="en-US" sz="3600" dirty="0">
                <a:latin typeface="Times New Roman" pitchFamily="18" charset="0"/>
                <a:cs typeface="Times New Roman" pitchFamily="18" charset="0"/>
              </a:rPr>
              <a:t>techniques used are Adaptive </a:t>
            </a:r>
            <a:r>
              <a:rPr lang="en-US" sz="3600" dirty="0" smtClean="0">
                <a:latin typeface="Times New Roman" pitchFamily="18" charset="0"/>
                <a:cs typeface="Times New Roman" pitchFamily="18" charset="0"/>
              </a:rPr>
              <a:t>Histogram Equalization and Median Filtering.</a:t>
            </a:r>
          </a:p>
          <a:p>
            <a:pPr marL="723900" indent="-723900" algn="just" defTabSz="4321175">
              <a:spcBef>
                <a:spcPct val="20000"/>
              </a:spcBef>
              <a:spcAft>
                <a:spcPct val="20000"/>
              </a:spcAft>
              <a:buClr>
                <a:srgbClr val="000099"/>
              </a:buClr>
              <a:buSzPct val="80000"/>
              <a:buFont typeface="Wingdings" pitchFamily="2" charset="2"/>
              <a:buChar char="u"/>
            </a:pPr>
            <a:r>
              <a:rPr lang="en-US" sz="3600" dirty="0" smtClean="0">
                <a:latin typeface="Times New Roman" pitchFamily="18" charset="0"/>
                <a:cs typeface="Times New Roman" pitchFamily="18" charset="0"/>
              </a:rPr>
              <a:t>The enhanced image is binary-segmented into veins and tissue using </a:t>
            </a:r>
            <a:r>
              <a:rPr lang="en-US" sz="3600" dirty="0">
                <a:latin typeface="Times New Roman" pitchFamily="18" charset="0"/>
                <a:cs typeface="Times New Roman" pitchFamily="18" charset="0"/>
              </a:rPr>
              <a:t>adaptive Otsu </a:t>
            </a:r>
            <a:r>
              <a:rPr lang="en-US" sz="3600" dirty="0" smtClean="0">
                <a:latin typeface="Times New Roman" pitchFamily="18" charset="0"/>
                <a:cs typeface="Times New Roman" pitchFamily="18" charset="0"/>
              </a:rPr>
              <a:t>thresholding.</a:t>
            </a:r>
          </a:p>
        </p:txBody>
      </p:sp>
      <p:cxnSp>
        <p:nvCxnSpPr>
          <p:cNvPr id="21" name="Elbow Connector 20"/>
          <p:cNvCxnSpPr/>
          <p:nvPr/>
        </p:nvCxnSpPr>
        <p:spPr>
          <a:xfrm rot="5400000" flipH="1" flipV="1">
            <a:off x="1344520" y="33603871"/>
            <a:ext cx="2582894" cy="1319366"/>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23801" y="35652197"/>
            <a:ext cx="1971849" cy="523220"/>
          </a:xfrm>
          <a:prstGeom prst="rect">
            <a:avLst/>
          </a:prstGeom>
          <a:noFill/>
        </p:spPr>
        <p:txBody>
          <a:bodyPr wrap="square" rtlCol="0">
            <a:spAutoFit/>
          </a:bodyPr>
          <a:lstStyle/>
          <a:p>
            <a:r>
              <a:rPr lang="en-US" sz="2800" dirty="0" smtClean="0"/>
              <a:t>IR Camera</a:t>
            </a:r>
            <a:endParaRPr lang="en-US" dirty="0"/>
          </a:p>
        </p:txBody>
      </p:sp>
      <p:cxnSp>
        <p:nvCxnSpPr>
          <p:cNvPr id="25" name="Straight Arrow Connector 24"/>
          <p:cNvCxnSpPr/>
          <p:nvPr/>
        </p:nvCxnSpPr>
        <p:spPr>
          <a:xfrm flipV="1">
            <a:off x="4804481" y="34636179"/>
            <a:ext cx="0" cy="91882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005082" y="35555001"/>
            <a:ext cx="1622244" cy="523220"/>
          </a:xfrm>
          <a:prstGeom prst="rect">
            <a:avLst/>
          </a:prstGeom>
          <a:noFill/>
        </p:spPr>
        <p:txBody>
          <a:bodyPr wrap="square" rtlCol="0">
            <a:spAutoFit/>
          </a:bodyPr>
          <a:lstStyle/>
          <a:p>
            <a:r>
              <a:rPr lang="en-US" sz="2800" dirty="0" smtClean="0"/>
              <a:t>IR LEDs</a:t>
            </a:r>
            <a:endParaRPr lang="en-US" dirty="0"/>
          </a:p>
        </p:txBody>
      </p:sp>
      <p:cxnSp>
        <p:nvCxnSpPr>
          <p:cNvPr id="127" name="Straight Arrow Connector 126"/>
          <p:cNvCxnSpPr/>
          <p:nvPr/>
        </p:nvCxnSpPr>
        <p:spPr>
          <a:xfrm flipV="1">
            <a:off x="6957131" y="31906091"/>
            <a:ext cx="0" cy="36489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925561" y="35652197"/>
            <a:ext cx="2361376" cy="523220"/>
          </a:xfrm>
          <a:prstGeom prst="rect">
            <a:avLst/>
          </a:prstGeom>
          <a:noFill/>
        </p:spPr>
        <p:txBody>
          <a:bodyPr wrap="square" rtlCol="0">
            <a:spAutoFit/>
          </a:bodyPr>
          <a:lstStyle/>
          <a:p>
            <a:r>
              <a:rPr lang="en-US" sz="2800" dirty="0" smtClean="0"/>
              <a:t>Laser Pointer</a:t>
            </a: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12792" y="16587706"/>
            <a:ext cx="9047163" cy="6926734"/>
          </a:xfrm>
          <a:prstGeom prst="rect">
            <a:avLst/>
          </a:prstGeom>
        </p:spPr>
      </p:pic>
      <p:sp>
        <p:nvSpPr>
          <p:cNvPr id="34" name="TextBox 33"/>
          <p:cNvSpPr txBox="1"/>
          <p:nvPr/>
        </p:nvSpPr>
        <p:spPr>
          <a:xfrm>
            <a:off x="20824648" y="23627818"/>
            <a:ext cx="4381500" cy="523220"/>
          </a:xfrm>
          <a:prstGeom prst="rect">
            <a:avLst/>
          </a:prstGeom>
          <a:noFill/>
        </p:spPr>
        <p:txBody>
          <a:bodyPr wrap="square" rtlCol="0">
            <a:spAutoFit/>
          </a:bodyPr>
          <a:lstStyle/>
          <a:p>
            <a:r>
              <a:rPr lang="en-US" sz="2800" dirty="0" smtClean="0"/>
              <a:t>Fig.3: Experimental Setup</a:t>
            </a:r>
            <a:endParaRPr lang="en-US" sz="2800" dirty="0"/>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00757" y="30817565"/>
            <a:ext cx="6400749" cy="5077205"/>
          </a:xfrm>
          <a:prstGeom prst="rect">
            <a:avLst/>
          </a:prstGeom>
        </p:spPr>
      </p:pic>
      <p:sp>
        <p:nvSpPr>
          <p:cNvPr id="48" name="TextBox 47"/>
          <p:cNvSpPr txBox="1"/>
          <p:nvPr/>
        </p:nvSpPr>
        <p:spPr>
          <a:xfrm>
            <a:off x="2523168" y="36692310"/>
            <a:ext cx="5398657" cy="523220"/>
          </a:xfrm>
          <a:prstGeom prst="rect">
            <a:avLst/>
          </a:prstGeom>
          <a:noFill/>
        </p:spPr>
        <p:txBody>
          <a:bodyPr wrap="none" rtlCol="0">
            <a:spAutoFit/>
          </a:bodyPr>
          <a:lstStyle/>
          <a:p>
            <a:r>
              <a:rPr lang="en-US" sz="2800" dirty="0" smtClean="0"/>
              <a:t>Fig.1 : Image Acquisition System</a:t>
            </a:r>
            <a:endParaRPr lang="en-US" sz="2800" dirty="0"/>
          </a:p>
        </p:txBody>
      </p:sp>
      <p:sp>
        <p:nvSpPr>
          <p:cNvPr id="134" name="TextBox 133"/>
          <p:cNvSpPr txBox="1"/>
          <p:nvPr/>
        </p:nvSpPr>
        <p:spPr>
          <a:xfrm>
            <a:off x="8720006" y="36647614"/>
            <a:ext cx="6181500" cy="523220"/>
          </a:xfrm>
          <a:prstGeom prst="rect">
            <a:avLst/>
          </a:prstGeom>
          <a:noFill/>
        </p:spPr>
        <p:txBody>
          <a:bodyPr wrap="none" rtlCol="0">
            <a:spAutoFit/>
          </a:bodyPr>
          <a:lstStyle/>
          <a:p>
            <a:r>
              <a:rPr lang="en-US" sz="2800" dirty="0" smtClean="0"/>
              <a:t>Fig.2 : Image Captured by IR Camera</a:t>
            </a:r>
            <a:endParaRPr lang="en-US" sz="2800" dirty="0"/>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1037" y="27425584"/>
            <a:ext cx="6355001" cy="5997109"/>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6512" y="27498767"/>
            <a:ext cx="6257925" cy="5905500"/>
          </a:xfrm>
          <a:prstGeom prst="rect">
            <a:avLst/>
          </a:prstGeom>
        </p:spPr>
      </p:pic>
      <p:sp>
        <p:nvSpPr>
          <p:cNvPr id="57" name="TextBox 56"/>
          <p:cNvSpPr txBox="1"/>
          <p:nvPr/>
        </p:nvSpPr>
        <p:spPr>
          <a:xfrm>
            <a:off x="17336645" y="33450774"/>
            <a:ext cx="3983783" cy="954107"/>
          </a:xfrm>
          <a:prstGeom prst="rect">
            <a:avLst/>
          </a:prstGeom>
          <a:noFill/>
        </p:spPr>
        <p:txBody>
          <a:bodyPr wrap="none" rtlCol="0">
            <a:spAutoFit/>
          </a:bodyPr>
          <a:lstStyle/>
          <a:p>
            <a:pPr algn="ctr"/>
            <a:r>
              <a:rPr lang="en-US" sz="2800" dirty="0" smtClean="0"/>
              <a:t>Fig. 4: Enhanced image</a:t>
            </a:r>
          </a:p>
          <a:p>
            <a:pPr algn="ctr"/>
            <a:r>
              <a:rPr lang="en-US" sz="2800" dirty="0" smtClean="0"/>
              <a:t>of region of interest</a:t>
            </a:r>
            <a:endParaRPr lang="en-US" sz="2800" dirty="0"/>
          </a:p>
        </p:txBody>
      </p:sp>
      <p:sp>
        <p:nvSpPr>
          <p:cNvPr id="138" name="TextBox 137"/>
          <p:cNvSpPr txBox="1"/>
          <p:nvPr/>
        </p:nvSpPr>
        <p:spPr>
          <a:xfrm>
            <a:off x="23587940" y="33499723"/>
            <a:ext cx="4602542" cy="954107"/>
          </a:xfrm>
          <a:prstGeom prst="rect">
            <a:avLst/>
          </a:prstGeom>
          <a:noFill/>
        </p:spPr>
        <p:txBody>
          <a:bodyPr wrap="none" rtlCol="0">
            <a:spAutoFit/>
          </a:bodyPr>
          <a:lstStyle/>
          <a:p>
            <a:pPr algn="ctr"/>
            <a:r>
              <a:rPr lang="en-US" sz="2800" dirty="0" smtClean="0"/>
              <a:t>Fig. 5: Segmented image to</a:t>
            </a:r>
          </a:p>
          <a:p>
            <a:pPr algn="ctr"/>
            <a:r>
              <a:rPr lang="en-US" sz="2800" dirty="0" smtClean="0"/>
              <a:t>separate veins from tissue</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2819</TotalTime>
  <Words>671</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宋体</vt:lpstr>
      <vt:lpstr>Arial</vt:lpstr>
      <vt:lpstr>Book Antiqua</vt:lpstr>
      <vt:lpstr>Calibri</vt:lpstr>
      <vt:lpstr>MS Mincho</vt:lpstr>
      <vt:lpstr>Times New Roman</vt:lpstr>
      <vt:lpstr>Wingdings</vt:lpstr>
      <vt:lpstr>Office Theme</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sangeetha</dc:creator>
  <cp:lastModifiedBy>SAMIR</cp:lastModifiedBy>
  <cp:revision>296</cp:revision>
  <cp:lastPrinted>2011-07-07T03:40:31Z</cp:lastPrinted>
  <dcterms:created xsi:type="dcterms:W3CDTF">2009-11-29T13:10:15Z</dcterms:created>
  <dcterms:modified xsi:type="dcterms:W3CDTF">2017-04-23T01:06:21Z</dcterms:modified>
</cp:coreProperties>
</file>