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3600" dirty="0">
                <a:latin typeface="Cooper Black" panose="0208090404030B020404" pitchFamily="18" charset="0"/>
              </a:rPr>
              <a:t>Generations of Computer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From </a:t>
            </a:r>
            <a:r>
              <a:rPr dirty="0">
                <a:latin typeface="Cooper Black" panose="0208090404030B020404" pitchFamily="18" charset="0"/>
              </a:rPr>
              <a:t>Vacuum</a:t>
            </a:r>
            <a:r>
              <a:rPr dirty="0"/>
              <a:t> Tubes to Artificial Intelligence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3600" dirty="0">
                <a:latin typeface="Cooper Black" panose="0208090404030B0204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Computers evolved in five generations.</a:t>
            </a:r>
          </a:p>
          <a:p>
            <a:pPr>
              <a:defRPr sz="2000"/>
            </a:pPr>
            <a:r>
              <a:rPr dirty="0"/>
              <a:t>Each generation brought new technology.</a:t>
            </a:r>
          </a:p>
          <a:p>
            <a:pPr>
              <a:defRPr sz="2000"/>
            </a:pPr>
            <a:r>
              <a:rPr dirty="0"/>
              <a:t>Improved speed, efficiency, storage, and reliability.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2800" dirty="0">
                <a:latin typeface="Cooper Black" panose="0208090404030B020404" pitchFamily="18" charset="0"/>
              </a:rPr>
              <a:t>First Generation (1940–1956)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322375"/>
          </a:xfrm>
        </p:spPr>
        <p:txBody>
          <a:bodyPr/>
          <a:lstStyle/>
          <a:p>
            <a:pPr marL="0" indent="0">
              <a:buNone/>
            </a:pPr>
            <a:endParaRPr dirty="0"/>
          </a:p>
          <a:p>
            <a:pPr>
              <a:defRPr sz="2000"/>
            </a:pPr>
            <a:r>
              <a:rPr dirty="0"/>
              <a:t>Technology: Vacuum tubes</a:t>
            </a:r>
          </a:p>
          <a:p>
            <a:pPr>
              <a:defRPr sz="2000"/>
            </a:pPr>
            <a:r>
              <a:rPr dirty="0"/>
              <a:t>Size: Very large, required AC &amp; cooling</a:t>
            </a:r>
          </a:p>
          <a:p>
            <a:pPr>
              <a:defRPr sz="2000"/>
            </a:pPr>
            <a:r>
              <a:rPr dirty="0"/>
              <a:t>Examples: ENIAC, UNIVAC</a:t>
            </a:r>
          </a:p>
          <a:p>
            <a:pPr>
              <a:defRPr sz="2000"/>
            </a:pPr>
            <a:r>
              <a:rPr dirty="0"/>
              <a:t>Disadvantages: Expensive, generated heat, less reliable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76A6E-E0C6-9229-83E2-E28E80F8C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365" y="3849329"/>
            <a:ext cx="2545402" cy="258854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sz="3600" dirty="0">
                <a:latin typeface="Cooper Black" panose="0208090404030B020404" pitchFamily="18" charset="0"/>
              </a:rPr>
              <a:t>Second Generation (1956–1963)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pPr>
              <a:defRPr sz="2000"/>
            </a:pPr>
            <a:r>
              <a:rPr dirty="0"/>
              <a:t>Technology: Transistors</a:t>
            </a:r>
          </a:p>
          <a:p>
            <a:pPr>
              <a:defRPr sz="2000"/>
            </a:pPr>
            <a:r>
              <a:rPr dirty="0"/>
              <a:t>Smaller, faster, more reliable than vacuum tubes</a:t>
            </a:r>
          </a:p>
          <a:p>
            <a:pPr>
              <a:defRPr sz="2000"/>
            </a:pPr>
            <a:r>
              <a:rPr dirty="0"/>
              <a:t>Used assembly language</a:t>
            </a:r>
          </a:p>
          <a:p>
            <a:pPr>
              <a:defRPr sz="2000"/>
            </a:pPr>
            <a:r>
              <a:rPr dirty="0"/>
              <a:t>Examples: IBM 1401, IBM 7090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278272-AC26-2EC0-F471-31972584E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735" y="3141407"/>
            <a:ext cx="2964857" cy="29847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3600" dirty="0">
                <a:latin typeface="Cooper Black" panose="0208090404030B020404" pitchFamily="18" charset="0"/>
              </a:rPr>
              <a:t>Third Generation (1964–1971)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Technology: Integrated Circuits (ICs)</a:t>
            </a:r>
          </a:p>
          <a:p>
            <a:pPr>
              <a:defRPr sz="2000"/>
            </a:pPr>
            <a:r>
              <a:rPr dirty="0"/>
              <a:t>More compact, powerful, cost-efficient</a:t>
            </a:r>
          </a:p>
          <a:p>
            <a:pPr>
              <a:defRPr sz="2000"/>
            </a:pPr>
            <a:r>
              <a:rPr dirty="0"/>
              <a:t>Introduced high-level programming languages</a:t>
            </a:r>
          </a:p>
          <a:p>
            <a:pPr>
              <a:defRPr sz="2000"/>
            </a:pPr>
            <a:r>
              <a:rPr dirty="0"/>
              <a:t>Examples: IBM 360 Series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08123-66E4-5F5C-F9A8-A45427E1B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418" y="4023033"/>
            <a:ext cx="3810868" cy="1791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sz="3600" dirty="0">
                <a:latin typeface="Cooper Black" panose="0208090404030B020404" pitchFamily="18" charset="0"/>
              </a:rPr>
              <a:t>Fourth Generation (1971–1980s)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Technology: Microprocessors</a:t>
            </a:r>
          </a:p>
          <a:p>
            <a:pPr>
              <a:defRPr sz="2000"/>
            </a:pPr>
            <a:r>
              <a:t>Computers became smaller &amp; affordable</a:t>
            </a:r>
          </a:p>
          <a:p>
            <a:pPr>
              <a:defRPr sz="2000"/>
            </a:pPr>
            <a:r>
              <a:t>Introduction of personal computers (PCs)</a:t>
            </a:r>
          </a:p>
          <a:p>
            <a:pPr>
              <a:defRPr sz="2000"/>
            </a:pPr>
            <a:r>
              <a:t>Examples: Apple II, IBM PC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sz="3600" dirty="0">
                <a:latin typeface="Cooper Black" panose="0208090404030B020404" pitchFamily="18" charset="0"/>
              </a:rPr>
              <a:t>Fifth Generation (1980s–Present)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Technology: Artificial Intelligence &amp; parallel processing</a:t>
            </a:r>
          </a:p>
          <a:p>
            <a:pPr>
              <a:defRPr sz="2000"/>
            </a:pPr>
            <a:r>
              <a:rPr dirty="0"/>
              <a:t>Features: Machine learning, voice recognition, robotics</a:t>
            </a:r>
          </a:p>
          <a:p>
            <a:pPr>
              <a:defRPr sz="2000"/>
            </a:pPr>
            <a:r>
              <a:rPr dirty="0"/>
              <a:t>Modern devices: Laptops, Smartphones, Supercomputers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0534-A80C-B0A6-6B89-6EC58982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2857500"/>
            <a:ext cx="8229600" cy="1143000"/>
          </a:xfrm>
        </p:spPr>
        <p:txBody>
          <a:bodyPr/>
          <a:lstStyle/>
          <a:p>
            <a:r>
              <a:rPr lang="en-US" dirty="0">
                <a:latin typeface="Cooper Black" panose="0208090404030B020404" pitchFamily="18" charset="0"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140060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decel="100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179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Cooper Black</vt:lpstr>
      <vt:lpstr>Office Theme</vt:lpstr>
      <vt:lpstr>Generations of Computer</vt:lpstr>
      <vt:lpstr>Introduction</vt:lpstr>
      <vt:lpstr>First Generation (1940–1956)</vt:lpstr>
      <vt:lpstr>Second Generation (1956–1963)</vt:lpstr>
      <vt:lpstr>Third Generation (1964–1971)</vt:lpstr>
      <vt:lpstr>Fourth Generation (1971–1980s)</vt:lpstr>
      <vt:lpstr>Fifth Generation (1980s–Present)</vt:lpstr>
      <vt:lpstr>Thank you!!!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</dc:creator>
  <cp:keywords/>
  <dc:description>generated using python-pptx</dc:description>
  <cp:lastModifiedBy>aayush thapa</cp:lastModifiedBy>
  <cp:revision>2</cp:revision>
  <dcterms:created xsi:type="dcterms:W3CDTF">2013-01-27T09:14:16Z</dcterms:created>
  <dcterms:modified xsi:type="dcterms:W3CDTF">2025-08-18T06:23:21Z</dcterms:modified>
  <cp:category/>
</cp:coreProperties>
</file>