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0" r:id="rId11"/>
    <p:sldId id="294" r:id="rId12"/>
    <p:sldId id="295" r:id="rId13"/>
    <p:sldId id="275" r:id="rId14"/>
    <p:sldId id="296" r:id="rId15"/>
    <p:sldId id="297" r:id="rId16"/>
    <p:sldId id="298" r:id="rId17"/>
    <p:sldId id="299" r:id="rId18"/>
    <p:sldId id="300" r:id="rId19"/>
    <p:sldId id="329" r:id="rId20"/>
    <p:sldId id="301" r:id="rId21"/>
    <p:sldId id="312" r:id="rId22"/>
    <p:sldId id="314" r:id="rId23"/>
    <p:sldId id="302" r:id="rId24"/>
    <p:sldId id="303" r:id="rId25"/>
    <p:sldId id="305" r:id="rId26"/>
    <p:sldId id="304" r:id="rId27"/>
    <p:sldId id="315" r:id="rId28"/>
    <p:sldId id="316" r:id="rId29"/>
    <p:sldId id="306" r:id="rId30"/>
    <p:sldId id="261" r:id="rId31"/>
    <p:sldId id="307" r:id="rId32"/>
    <p:sldId id="308" r:id="rId33"/>
    <p:sldId id="330" r:id="rId34"/>
    <p:sldId id="30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A65B9-D36C-47CC-9318-9E99207F4B86}">
  <a:tblStyle styleId="{92BA65B9-D36C-47CC-9318-9E99207F4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9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9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31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42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695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947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3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8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390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05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948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774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879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15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5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568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446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5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97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364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7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339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31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79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3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11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70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388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18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92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, 键盘&#10;&#10;描述已自动生成">
            <a:extLst>
              <a:ext uri="{FF2B5EF4-FFF2-40B4-BE49-F238E27FC236}">
                <a16:creationId xmlns:a16="http://schemas.microsoft.com/office/drawing/2014/main" id="{6F40463A-C54F-40D0-B050-18D266D365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58" y="99770"/>
            <a:ext cx="5019853" cy="2471980"/>
          </a:xfrm>
          <a:prstGeom prst="rect">
            <a:avLst/>
          </a:prstGeom>
          <a:effectLst>
            <a:outerShdw blurRad="38100" dist="1143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ST425 Group Project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65510D4-5D76-4BDE-933C-E2099C7A77E1}"/>
              </a:ext>
            </a:extLst>
          </p:cNvPr>
          <p:cNvSpPr txBox="1"/>
          <p:nvPr/>
        </p:nvSpPr>
        <p:spPr>
          <a:xfrm>
            <a:off x="5923287" y="3902442"/>
            <a:ext cx="121539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>
                <a:latin typeface="Lora"/>
              </a:rPr>
              <a:t>Alqa</a:t>
            </a:r>
            <a:r>
              <a:rPr lang="en-US" altLang="zh-CN" sz="1500" dirty="0">
                <a:latin typeface="Lora"/>
              </a:rPr>
              <a:t> </a:t>
            </a:r>
            <a:r>
              <a:rPr lang="en-US" altLang="zh-CN" sz="1500" dirty="0" err="1">
                <a:latin typeface="Lora"/>
              </a:rPr>
              <a:t>Husni</a:t>
            </a:r>
            <a:endParaRPr lang="en-US" altLang="zh-CN" sz="1500" dirty="0">
              <a:latin typeface="Lora"/>
            </a:endParaRPr>
          </a:p>
          <a:p>
            <a:r>
              <a:rPr lang="en-US" altLang="zh-CN" sz="1500" dirty="0">
                <a:latin typeface="Lora"/>
              </a:rPr>
              <a:t>Jiheng Xu</a:t>
            </a:r>
            <a:endParaRPr lang="zh-CN" altLang="en-US" sz="1500" dirty="0">
              <a:latin typeface="Lora"/>
            </a:endParaRPr>
          </a:p>
          <a:p>
            <a:r>
              <a:rPr lang="en-US" altLang="zh-CN" sz="1500" dirty="0" err="1">
                <a:latin typeface="Lora"/>
              </a:rPr>
              <a:t>Ruyin</a:t>
            </a:r>
            <a:r>
              <a:rPr lang="en-US" altLang="zh-CN" sz="1500" dirty="0">
                <a:latin typeface="Lora"/>
              </a:rPr>
              <a:t> Gong</a:t>
            </a:r>
          </a:p>
          <a:p>
            <a:r>
              <a:rPr lang="en-US" altLang="zh-CN" sz="1500" dirty="0" err="1">
                <a:latin typeface="Lora"/>
              </a:rPr>
              <a:t>Zhenqi</a:t>
            </a:r>
            <a:r>
              <a:rPr lang="en-US" altLang="zh-CN" sz="1500" dirty="0">
                <a:latin typeface="Lora"/>
              </a:rPr>
              <a:t> Wang</a:t>
            </a:r>
          </a:p>
          <a:p>
            <a:endParaRPr lang="en-US" altLang="zh-CN" sz="1500" dirty="0">
              <a:latin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100" y="175185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altLang="zh-CN" dirty="0"/>
              <a:t>b) Describe how the </a:t>
            </a:r>
            <a:r>
              <a:rPr lang="en-GB" altLang="zh-CN" dirty="0">
                <a:highlight>
                  <a:srgbClr val="FFCD00"/>
                </a:highlight>
              </a:rPr>
              <a:t>inversion method</a:t>
            </a:r>
            <a:r>
              <a:rPr lang="en-GB" altLang="zh-CN" dirty="0"/>
              <a:t> may be used to simulate from X.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INVERSION METHOD</a:t>
            </a:r>
            <a:endParaRPr lang="en-US"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1800" dirty="0"/>
              </a:p>
              <a:p>
                <a:pPr>
                  <a:buClr>
                    <a:schemeClr val="bg1"/>
                  </a:buClr>
                </a:pPr>
                <a:endParaRPr lang="en-US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Inversion method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1. Generate </a:t>
                </a:r>
                <a:r>
                  <a:rPr lang="en-US" altLang="zh-CN" sz="1800" dirty="0" err="1"/>
                  <a:t>ui</a:t>
                </a:r>
                <a:r>
                  <a:rPr lang="en-US" altLang="zh-CN" sz="1800" dirty="0"/>
                  <a:t> ∈ (0, 1). 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2. Set </a:t>
                </a:r>
                <a:r>
                  <a:rPr lang="en-US" altLang="zh-CN" sz="1800" dirty="0" err="1"/>
                  <a:t>ui</a:t>
                </a:r>
                <a:r>
                  <a:rPr lang="en-US" altLang="zh-CN" sz="1800" dirty="0"/>
                  <a:t> = F(xi) and solve for xi, which is the desired random observation from the distribution with </a:t>
                </a:r>
                <a:r>
                  <a:rPr lang="en-US" altLang="zh-CN" sz="1800" dirty="0" err="1"/>
                  <a:t>cdf</a:t>
                </a:r>
                <a:r>
                  <a:rPr lang="en-US" altLang="zh-CN" sz="1800" dirty="0"/>
                  <a:t> F.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 b="-1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24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100" y="175185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n-GB" altLang="zh-CN" dirty="0"/>
              <a:t>c) </a:t>
            </a:r>
            <a:r>
              <a:rPr lang="en-GB" altLang="zh-CN" dirty="0">
                <a:highlight>
                  <a:srgbClr val="FFCD00"/>
                </a:highlight>
              </a:rPr>
              <a:t>Simulation</a:t>
            </a:r>
            <a:r>
              <a:rPr lang="en-GB" altLang="zh-CN" dirty="0"/>
              <a:t> of 10000 values drawn from X. Comparison with the true density function superimposed. </a:t>
            </a:r>
            <a:endParaRPr lang="zh-CN" altLang="zh-CN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54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4430A-DE94-42B7-A39D-207194BA49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28" y="742949"/>
            <a:ext cx="4668844" cy="3657601"/>
          </a:xfrm>
          <a:prstGeom prst="rect">
            <a:avLst/>
          </a:prstGeom>
        </p:spPr>
      </p:pic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17D6DDB2-7857-45E3-BC4F-C553ABE9A61A}"/>
              </a:ext>
            </a:extLst>
          </p:cNvPr>
          <p:cNvSpPr txBox="1">
            <a:spLocks/>
          </p:cNvSpPr>
          <p:nvPr/>
        </p:nvSpPr>
        <p:spPr>
          <a:xfrm>
            <a:off x="2285186" y="307349"/>
            <a:ext cx="495757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dirty="0">
                <a:latin typeface="Lora"/>
              </a:rPr>
              <a:t>SIMULATION FOR SIZE OF CLAIMS</a:t>
            </a:r>
            <a:endParaRPr lang="en-US" sz="2400" dirty="0">
              <a:latin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595966" y="1751850"/>
            <a:ext cx="402181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n-GB" altLang="zh-CN" dirty="0"/>
              <a:t>d) Reasons for use of a </a:t>
            </a:r>
            <a:r>
              <a:rPr lang="en-GB" altLang="zh-CN" dirty="0">
                <a:highlight>
                  <a:srgbClr val="FFCD00"/>
                </a:highlight>
              </a:rPr>
              <a:t>Pareto distribution</a:t>
            </a:r>
            <a:r>
              <a:rPr lang="en-GB" altLang="zh-CN" dirty="0"/>
              <a:t> to describe insurance claims.</a:t>
            </a:r>
            <a:endParaRPr lang="zh-CN" altLang="zh-CN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5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PARETO DISTRIBUTION</a:t>
            </a:r>
            <a:endParaRPr lang="en-US" sz="2400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58268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The Pareto distribution </a:t>
            </a:r>
            <a:r>
              <a:rPr lang="en-US" sz="2000" b="1" dirty="0"/>
              <a:t>is positively skewed </a:t>
            </a:r>
            <a:r>
              <a:rPr lang="en-US" sz="2000" dirty="0"/>
              <a:t>and has a </a:t>
            </a:r>
            <a:r>
              <a:rPr lang="en-US" sz="2000" b="1" dirty="0"/>
              <a:t>heavy tail on the right</a:t>
            </a:r>
            <a:r>
              <a:rPr lang="en-US" sz="2000" dirty="0"/>
              <a:t>. Insurance applications, Pareto for this reason can be used for </a:t>
            </a:r>
            <a:r>
              <a:rPr lang="en-US" sz="2000" b="1" dirty="0"/>
              <a:t>modelling extreme loss</a:t>
            </a:r>
            <a:r>
              <a:rPr lang="en-US" sz="2000" dirty="0"/>
              <a:t>, especially for more </a:t>
            </a:r>
            <a:r>
              <a:rPr lang="en-US" sz="2000" b="1" dirty="0"/>
              <a:t>risky types of insurance.</a:t>
            </a:r>
            <a:endParaRPr sz="2000" b="1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D5F6C2F3-A69C-4C2C-91EB-4C668F2F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95" y="2952667"/>
            <a:ext cx="3974555" cy="17849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6D5D43-8D80-4F56-9025-0CCEE00BEABD}"/>
              </a:ext>
            </a:extLst>
          </p:cNvPr>
          <p:cNvSpPr txBox="1"/>
          <p:nvPr/>
        </p:nvSpPr>
        <p:spPr>
          <a:xfrm>
            <a:off x="4510086" y="4792762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Resource: MDPI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29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3" y="1693523"/>
            <a:ext cx="51922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of Year End Assets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find a simplified model of insurance company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6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BUILDING UP THE MODEL</a:t>
            </a:r>
            <a:endParaRPr lang="en-US"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altLang="zh-CN" b="1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zh-CN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i="1" dirty="0"/>
                  <a:t>: </a:t>
                </a:r>
                <a:r>
                  <a:rPr lang="en-US" altLang="zh-CN" dirty="0"/>
                  <a:t>the assets of the company at the end of the year.</a:t>
                </a:r>
                <a:endParaRPr lang="zh-CN" altLang="zh-CN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=250000</m:t>
                    </m:r>
                  </m:oMath>
                </a14:m>
                <a:r>
                  <a:rPr lang="en-US" altLang="zh-CN" dirty="0"/>
                  <a:t> represents the current assets of the company.</a:t>
                </a:r>
                <a:endParaRPr lang="zh-CN" altLang="zh-CN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=6000</m:t>
                    </m:r>
                  </m:oMath>
                </a14:m>
                <a:r>
                  <a:rPr lang="en-US" altLang="zh-CN" dirty="0"/>
                  <a:t> represents the annual premium.</a:t>
                </a:r>
                <a:endParaRPr lang="zh-CN" altLang="zh-CN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represents the number of the customers.</a:t>
                </a:r>
                <a:endParaRPr lang="zh-CN" altLang="zh-CN" dirty="0"/>
              </a:p>
            </p:txBody>
          </p:sp>
        </mc:Choice>
        <mc:Fallback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 r="-1074" b="-15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10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BUILDING UP THE MODEL</a:t>
            </a:r>
            <a:endParaRPr lang="en-US"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234375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Total claim: 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1800" dirty="0"/>
                  <a:t>Pareto distribution </a:t>
                </a:r>
                <a:r>
                  <a:rPr lang="en-US" altLang="zh-CN" sz="1800" dirty="0" err="1"/>
                  <a:t>i.i.d</a:t>
                </a:r>
                <a:r>
                  <a:rPr lang="en-US" altLang="zh-CN" sz="1800" dirty="0"/>
                  <a:t>.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800" dirty="0"/>
                  <a:t>: the number of clients making a claim this year.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1800" dirty="0"/>
                  <a:t>.: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=0.1</m:t>
                            </m:r>
                          </m:e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=0.9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We should calculate the bankruptcy probability: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800" dirty="0"/>
              </a:p>
            </p:txBody>
          </p:sp>
        </mc:Choice>
        <mc:Fallback xmlns=""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234375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10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D7715-BE12-47BF-8317-10878EDA4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9" y="628721"/>
            <a:ext cx="5132621" cy="36498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C4FA3B-1856-4499-AB73-09E1BFA23C53}"/>
              </a:ext>
            </a:extLst>
          </p:cNvPr>
          <p:cNvSpPr txBox="1"/>
          <p:nvPr/>
        </p:nvSpPr>
        <p:spPr>
          <a:xfrm>
            <a:off x="5716590" y="918190"/>
            <a:ext cx="344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Quattrocento Sans"/>
              </a:rPr>
              <a:t>The expected asset:  1249603.2379</a:t>
            </a:r>
            <a:endParaRPr lang="zh-CN" altLang="zh-CN" sz="1600" dirty="0">
              <a:latin typeface="Quattrocento Sans"/>
            </a:endParaRPr>
          </a:p>
          <a:p>
            <a:r>
              <a:rPr lang="en-US" altLang="zh-CN" sz="1600" b="1" dirty="0">
                <a:latin typeface="Quattrocento Sans"/>
              </a:rPr>
              <a:t>The probability of bankruptcy:  0.0977</a:t>
            </a:r>
            <a:endParaRPr lang="zh-CN" altLang="zh-CN" sz="1600" dirty="0">
              <a:latin typeface="Quattrocento Sans"/>
            </a:endParaRPr>
          </a:p>
          <a:p>
            <a:endParaRPr lang="zh-CN" altLang="en-US" sz="1600" dirty="0">
              <a:latin typeface="Quattrocento Sans"/>
            </a:endParaRPr>
          </a:p>
        </p:txBody>
      </p:sp>
      <p:sp>
        <p:nvSpPr>
          <p:cNvPr id="6" name="Google Shape;124;p17">
            <a:extLst>
              <a:ext uri="{FF2B5EF4-FFF2-40B4-BE49-F238E27FC236}">
                <a16:creationId xmlns:a16="http://schemas.microsoft.com/office/drawing/2014/main" id="{6673A6E4-DD56-41F8-BD62-550F843CEB9A}"/>
              </a:ext>
            </a:extLst>
          </p:cNvPr>
          <p:cNvSpPr txBox="1">
            <a:spLocks/>
          </p:cNvSpPr>
          <p:nvPr/>
        </p:nvSpPr>
        <p:spPr>
          <a:xfrm>
            <a:off x="3100327" y="231533"/>
            <a:ext cx="349204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Lora"/>
              </a:rPr>
              <a:t>YEAR END TOTAL ASSET</a:t>
            </a:r>
          </a:p>
        </p:txBody>
      </p:sp>
    </p:spTree>
    <p:extLst>
      <p:ext uri="{BB962C8B-B14F-4D97-AF65-F5344CB8AC3E}">
        <p14:creationId xmlns:p14="http://schemas.microsoft.com/office/powerpoint/2010/main" val="31761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3" y="1693523"/>
            <a:ext cx="51922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Background and Assumption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insurance company with fixed commercial customers.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3" y="1693523"/>
            <a:ext cx="51922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Changing Inputs of the Model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Changing the annual premiums and probability of making a claim.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02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84501F-B6F5-4438-A477-A99929A1EA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0" y="698216"/>
            <a:ext cx="4114800" cy="3065145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9EDDA6-5A0F-4BBC-8690-375E1521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37364"/>
              </p:ext>
            </p:extLst>
          </p:nvPr>
        </p:nvGraphicFramePr>
        <p:xfrm>
          <a:off x="4846350" y="574227"/>
          <a:ext cx="3352253" cy="349921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30488">
                  <a:extLst>
                    <a:ext uri="{9D8B030D-6E8A-4147-A177-3AD203B41FA5}">
                      <a16:colId xmlns:a16="http://schemas.microsoft.com/office/drawing/2014/main" val="3169479671"/>
                    </a:ext>
                  </a:extLst>
                </a:gridCol>
                <a:gridCol w="1128044">
                  <a:extLst>
                    <a:ext uri="{9D8B030D-6E8A-4147-A177-3AD203B41FA5}">
                      <a16:colId xmlns:a16="http://schemas.microsoft.com/office/drawing/2014/main" val="3848683452"/>
                    </a:ext>
                  </a:extLst>
                </a:gridCol>
                <a:gridCol w="1293721">
                  <a:extLst>
                    <a:ext uri="{9D8B030D-6E8A-4147-A177-3AD203B41FA5}">
                      <a16:colId xmlns:a16="http://schemas.microsoft.com/office/drawing/2014/main" val="143585219"/>
                    </a:ext>
                  </a:extLst>
                </a:gridCol>
              </a:tblGrid>
              <a:tr h="147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PREMIUM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BALANCE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PROBABILITY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274194269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5500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741136.6002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0.1941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265034397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5750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1003137.7332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0.1397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4183404586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6000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1255157.6144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0.0959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4262680411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6250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1498083.9745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0.0694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3343606944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6500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1759673.6819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0.0446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3995300035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6750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2002743.6275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0.0332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3570255138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7000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2251394.9805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0.0212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3280026957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7250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2490678.6568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0.0146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2489700271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7500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2740845.1092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0.0107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4121294434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7750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2994727.1776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0.0066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3736024831"/>
                  </a:ext>
                </a:extLst>
              </a:tr>
              <a:tr h="295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Quattrocento Sans"/>
                        </a:rPr>
                        <a:t>8000</a:t>
                      </a:r>
                      <a:endParaRPr lang="zh-CN" sz="105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3255043.8666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Quattrocento Sans"/>
                        </a:rPr>
                        <a:t>0.0069</a:t>
                      </a:r>
                      <a:endParaRPr lang="zh-CN" sz="105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008" marR="58008" marT="0" marB="0"/>
                </a:tc>
                <a:extLst>
                  <a:ext uri="{0D108BD9-81ED-4DB2-BD59-A6C34878D82A}">
                    <a16:rowId xmlns:a16="http://schemas.microsoft.com/office/drawing/2014/main" val="1397630171"/>
                  </a:ext>
                </a:extLst>
              </a:tr>
            </a:tbl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080F8DCA-ECA9-4093-8160-B20AF74F91C7}"/>
              </a:ext>
            </a:extLst>
          </p:cNvPr>
          <p:cNvSpPr/>
          <p:nvPr/>
        </p:nvSpPr>
        <p:spPr>
          <a:xfrm rot="1256233">
            <a:off x="2704455" y="2835197"/>
            <a:ext cx="216976" cy="2712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5F0EEFA-0176-4056-B8A5-9F6CD9E63366}"/>
              </a:ext>
            </a:extLst>
          </p:cNvPr>
          <p:cNvSpPr/>
          <p:nvPr/>
        </p:nvSpPr>
        <p:spPr>
          <a:xfrm rot="2988834">
            <a:off x="5518318" y="2840159"/>
            <a:ext cx="216976" cy="2712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A6C52-ABFC-44D4-959F-A4A5BDA5BC6C}"/>
              </a:ext>
            </a:extLst>
          </p:cNvPr>
          <p:cNvSpPr txBox="1"/>
          <p:nvPr/>
        </p:nvSpPr>
        <p:spPr>
          <a:xfrm>
            <a:off x="854285" y="3918707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Quattrocento Sans"/>
              </a:rPr>
              <a:t>Minimal premium level: 7250 </a:t>
            </a:r>
            <a:endParaRPr lang="zh-CN" altLang="zh-CN" sz="1600" dirty="0">
              <a:latin typeface="Quattrocento Sans"/>
            </a:endParaRPr>
          </a:p>
        </p:txBody>
      </p:sp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75157FA9-0F83-4F1D-9415-58DD00A0327E}"/>
              </a:ext>
            </a:extLst>
          </p:cNvPr>
          <p:cNvSpPr txBox="1">
            <a:spLocks/>
          </p:cNvSpPr>
          <p:nvPr/>
        </p:nvSpPr>
        <p:spPr>
          <a:xfrm>
            <a:off x="854285" y="262616"/>
            <a:ext cx="349204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dirty="0">
                <a:latin typeface="Lora"/>
              </a:rPr>
              <a:t>CHANGE OF PREMIUM</a:t>
            </a:r>
            <a:endParaRPr lang="en-US" sz="24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172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84501F-B6F5-4438-A477-A99929A1EA2D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83721" y="698216"/>
            <a:ext cx="4113058" cy="3065145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080F8DCA-ECA9-4093-8160-B20AF74F91C7}"/>
              </a:ext>
            </a:extLst>
          </p:cNvPr>
          <p:cNvSpPr/>
          <p:nvPr/>
        </p:nvSpPr>
        <p:spPr>
          <a:xfrm rot="1256233">
            <a:off x="1681566" y="3010544"/>
            <a:ext cx="216976" cy="2712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5F0EEFA-0176-4056-B8A5-9F6CD9E63366}"/>
              </a:ext>
            </a:extLst>
          </p:cNvPr>
          <p:cNvSpPr/>
          <p:nvPr/>
        </p:nvSpPr>
        <p:spPr>
          <a:xfrm rot="2988834">
            <a:off x="5595807" y="1492418"/>
            <a:ext cx="216976" cy="2712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A6C52-ABFC-44D4-959F-A4A5BDA5BC6C}"/>
              </a:ext>
            </a:extLst>
          </p:cNvPr>
          <p:cNvSpPr txBox="1"/>
          <p:nvPr/>
        </p:nvSpPr>
        <p:spPr>
          <a:xfrm>
            <a:off x="854285" y="3918707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Quattrocento Sans"/>
              </a:rPr>
              <a:t>Minimal premium level: 7250 </a:t>
            </a:r>
            <a:endParaRPr lang="zh-CN" altLang="zh-CN" sz="1600" dirty="0">
              <a:latin typeface="Quattrocento San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E453985-404C-4E8B-BC60-88E05D2CC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6278"/>
              </p:ext>
            </p:extLst>
          </p:nvPr>
        </p:nvGraphicFramePr>
        <p:xfrm>
          <a:off x="4846350" y="279772"/>
          <a:ext cx="3987685" cy="428529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094589">
                  <a:extLst>
                    <a:ext uri="{9D8B030D-6E8A-4147-A177-3AD203B41FA5}">
                      <a16:colId xmlns:a16="http://schemas.microsoft.com/office/drawing/2014/main" val="3365459870"/>
                    </a:ext>
                  </a:extLst>
                </a:gridCol>
                <a:gridCol w="1795690">
                  <a:extLst>
                    <a:ext uri="{9D8B030D-6E8A-4147-A177-3AD203B41FA5}">
                      <a16:colId xmlns:a16="http://schemas.microsoft.com/office/drawing/2014/main" val="2028577002"/>
                    </a:ext>
                  </a:extLst>
                </a:gridCol>
                <a:gridCol w="1097406">
                  <a:extLst>
                    <a:ext uri="{9D8B030D-6E8A-4147-A177-3AD203B41FA5}">
                      <a16:colId xmlns:a16="http://schemas.microsoft.com/office/drawing/2014/main" val="3861143270"/>
                    </a:ext>
                  </a:extLst>
                </a:gridCol>
              </a:tblGrid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CLAIM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BALANCE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PROBABILITY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945642885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3759849.6438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0.0007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179321136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0.055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3497623.5856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0.0016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1386673672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0.06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3260109.4721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0.0023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970949176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0.065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3009525.6470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0.0032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476368194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0.07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2746500.6304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0.0073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435547717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0.075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2490617.9996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0.0094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3636716506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0.08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2243506.9708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0.015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451285028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0.085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1998117.9679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0.0259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4150871028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0.09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1740876.9193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0.0394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140963801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0.095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1499039.7931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0.0612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1469266448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1251768.8584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0.0938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136476139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0.105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993418.8423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0.1468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1962821472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0.11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754042.4828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0.1995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3814330340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0.115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502591.5330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0.2809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3337164374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0.12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252371.5275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0.3651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1682118013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0.125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-1004.4900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0.461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1692449909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0.13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-242388.0170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0.5517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3650619753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0.135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-497185.3079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0.6502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913087380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0.14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-746170.9921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0.7374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008868620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0.145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-991378.6177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Quattrocento Sans"/>
                        </a:rPr>
                        <a:t>0.8041</a:t>
                      </a:r>
                      <a:endParaRPr lang="zh-CN" sz="11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349294199"/>
                  </a:ext>
                </a:extLst>
              </a:tr>
              <a:tr h="19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0.15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-1247132.7022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Quattrocento Sans"/>
                        </a:rPr>
                        <a:t>0.8669</a:t>
                      </a:r>
                      <a:endParaRPr lang="zh-CN" sz="11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45" marR="60645" marT="0" marB="0"/>
                </a:tc>
                <a:extLst>
                  <a:ext uri="{0D108BD9-81ED-4DB2-BD59-A6C34878D82A}">
                    <a16:rowId xmlns:a16="http://schemas.microsoft.com/office/drawing/2014/main" val="2519862853"/>
                  </a:ext>
                </a:extLst>
              </a:tr>
            </a:tbl>
          </a:graphicData>
        </a:graphic>
      </p:graphicFrame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0EB47CB5-1DF5-4631-A43D-A0F409E22FB8}"/>
              </a:ext>
            </a:extLst>
          </p:cNvPr>
          <p:cNvSpPr txBox="1">
            <a:spLocks/>
          </p:cNvSpPr>
          <p:nvPr/>
        </p:nvSpPr>
        <p:spPr>
          <a:xfrm>
            <a:off x="684745" y="279772"/>
            <a:ext cx="501955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dirty="0">
                <a:latin typeface="Lora"/>
              </a:rPr>
              <a:t>CHANGE OF PROBABILITY</a:t>
            </a:r>
            <a:endParaRPr lang="en-US" sz="24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293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3" y="1693523"/>
            <a:ext cx="51922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Discussions on the Model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Advices, reservations and extending models.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78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561095" y="2092813"/>
            <a:ext cx="402181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n-US" altLang="zh-CN" dirty="0"/>
              <a:t>Advices on </a:t>
            </a:r>
            <a:r>
              <a:rPr lang="en-US" altLang="zh-CN" dirty="0">
                <a:highlight>
                  <a:srgbClr val="FFCD00"/>
                </a:highlight>
              </a:rPr>
              <a:t>factors</a:t>
            </a:r>
            <a:r>
              <a:rPr lang="en-US" altLang="zh-CN" dirty="0"/>
              <a:t> that the company may be able to control and reservations of the model</a:t>
            </a:r>
            <a:endParaRPr lang="zh-CN" altLang="zh-CN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42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49" y="1443526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chemeClr val="bg1"/>
              </a:buClr>
              <a:buNone/>
            </a:pPr>
            <a:r>
              <a:rPr lang="en-US" altLang="zh-CN" sz="1800" b="1" dirty="0">
                <a:highlight>
                  <a:srgbClr val="FFCD00"/>
                </a:highlight>
              </a:rPr>
              <a:t>Premium</a:t>
            </a:r>
            <a:endParaRPr lang="en-US" altLang="zh-CN" sz="1800" dirty="0"/>
          </a:p>
          <a:p>
            <a:pPr marL="101600" lvl="0" indent="0">
              <a:buNone/>
            </a:pPr>
            <a:r>
              <a:rPr lang="en-US" altLang="zh-CN" dirty="0"/>
              <a:t>Try to maintain the premium at </a:t>
            </a:r>
            <a:r>
              <a:rPr lang="zh-CN" altLang="en-US" b="1" dirty="0"/>
              <a:t>￡</a:t>
            </a:r>
            <a:r>
              <a:rPr lang="en-US" altLang="zh-CN" b="1" dirty="0"/>
              <a:t>7250 </a:t>
            </a:r>
            <a:r>
              <a:rPr lang="en-US" altLang="zh-CN" dirty="0"/>
              <a:t>as this is the minimal premium level to ensure that the probability of loss is no more than 2%. </a:t>
            </a:r>
            <a:endParaRPr lang="zh-CN" altLang="zh-CN"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564723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2200" dirty="0"/>
              <a:t>FACTORS THAT THE COMPANY CAN CONTROL</a:t>
            </a:r>
            <a:endParaRPr sz="22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3564" y="1443526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chemeClr val="bg1"/>
              </a:buClr>
              <a:buNone/>
            </a:pPr>
            <a:r>
              <a:rPr lang="en-US" altLang="zh-CN" sz="1800" b="1" dirty="0">
                <a:highlight>
                  <a:srgbClr val="FFCD00"/>
                </a:highlight>
              </a:rPr>
              <a:t>Probability</a:t>
            </a:r>
            <a:endParaRPr lang="en-US" altLang="zh-CN" sz="1800" dirty="0"/>
          </a:p>
          <a:p>
            <a:pPr marL="101600" lvl="0" indent="0">
              <a:buClr>
                <a:schemeClr val="bg1"/>
              </a:buClr>
              <a:buNone/>
            </a:pPr>
            <a:r>
              <a:rPr lang="en-US" altLang="zh-CN" sz="1800" dirty="0"/>
              <a:t>The maximum estimated probability of a customer making a claim is </a:t>
            </a:r>
            <a:r>
              <a:rPr lang="en-US" altLang="zh-CN" sz="1800" b="1" dirty="0"/>
              <a:t>0.08</a:t>
            </a:r>
            <a:r>
              <a:rPr lang="en-US" altLang="zh-CN" sz="1800" dirty="0"/>
              <a:t> for the risk of bankruptcy to be </a:t>
            </a:r>
            <a:r>
              <a:rPr lang="en-US" altLang="zh-CN" sz="1800" b="1" dirty="0"/>
              <a:t>less than 2%. </a:t>
            </a:r>
            <a:r>
              <a:rPr lang="en-US" altLang="zh-CN" sz="1800" dirty="0"/>
              <a:t>Forecast the probability of a customer making a claim before accepting customers and accept those who are </a:t>
            </a:r>
            <a:r>
              <a:rPr lang="en-US" altLang="zh-CN" sz="1800" b="1" dirty="0"/>
              <a:t>at most 8% likely </a:t>
            </a:r>
            <a:r>
              <a:rPr lang="en-US" altLang="zh-CN" sz="1800" dirty="0"/>
              <a:t>to make a claim.</a:t>
            </a:r>
            <a:endParaRPr lang="zh-CN" altLang="zh-CN" sz="18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95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54649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200" dirty="0"/>
              <a:t>FACTORS THAT THE COMPANY CAN CONTROL</a:t>
            </a:r>
            <a:endParaRPr sz="2200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>
                <a:highlight>
                  <a:srgbClr val="FFCD00"/>
                </a:highlight>
              </a:rPr>
              <a:t>Updated Evaluations</a:t>
            </a:r>
          </a:p>
          <a:p>
            <a:pPr marL="114300" indent="0">
              <a:buNone/>
            </a:pPr>
            <a:r>
              <a:rPr lang="en-US" altLang="zh-CN" dirty="0"/>
              <a:t>Do not wait till the </a:t>
            </a:r>
            <a:r>
              <a:rPr lang="en-US" altLang="zh-CN" b="1" dirty="0"/>
              <a:t>net balance has reached zero </a:t>
            </a:r>
            <a:r>
              <a:rPr lang="en-US" altLang="zh-CN" dirty="0"/>
              <a:t>to calculate the risk of bankruptcy. Always keep updated with the evaluations.</a:t>
            </a:r>
            <a:endParaRPr lang="zh-CN" altLang="zh-CN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Number of Claims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Find the relationship between number of claims made per year and risk of bankruptcy and limit to the </a:t>
            </a:r>
            <a:r>
              <a:rPr lang="en-US" altLang="zh-CN" b="1" dirty="0"/>
              <a:t>maximum number of claims with minimal risk.</a:t>
            </a:r>
            <a:endParaRPr lang="zh-CN" altLang="zh-CN" b="1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2" y="1651075"/>
            <a:ext cx="2692695" cy="3492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Other Advices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Conduct frequent seminars, providing advice to minimize avoidable risks and network with the customers.</a:t>
            </a:r>
          </a:p>
          <a:p>
            <a:pPr marL="0" lvl="0" indent="0">
              <a:buNone/>
            </a:pPr>
            <a:r>
              <a:rPr lang="en-US" altLang="zh-CN" dirty="0"/>
              <a:t>Work together and maintain dialogues with customers throughout the year and not limit to the time of bankruptcy. 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40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01955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FACTORS THAT THE COMPANY CAN CONTROL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20353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altLang="zh-CN" sz="1400" dirty="0"/>
              <a:t>&gt; prob&lt;-</a:t>
            </a:r>
            <a:r>
              <a:rPr lang="en-US" altLang="zh-CN" sz="1400" dirty="0" err="1"/>
              <a:t>as_tibble</a:t>
            </a:r>
            <a:r>
              <a:rPr lang="en-US" altLang="zh-CN" sz="1400" dirty="0"/>
              <a:t>(prob) %&gt;%mutate(premium=0)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&gt;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1:length(</a:t>
            </a:r>
            <a:r>
              <a:rPr lang="en-US" altLang="zh-CN" sz="1400" dirty="0" err="1"/>
              <a:t>prob$value</a:t>
            </a:r>
            <a:r>
              <a:rPr lang="en-US" altLang="zh-CN" sz="1400" dirty="0"/>
              <a:t>)){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j=1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while (j &lt;=length(premium)) {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  prob0&lt;-mean(</a:t>
            </a:r>
            <a:r>
              <a:rPr lang="en-US" altLang="zh-CN" sz="1400" dirty="0" err="1"/>
              <a:t>AssetSim</a:t>
            </a:r>
            <a:r>
              <a:rPr lang="en-US" altLang="zh-CN" sz="1400" dirty="0"/>
              <a:t>(1000,premium[j],</a:t>
            </a:r>
            <a:r>
              <a:rPr lang="en-US" altLang="zh-CN" sz="1400" dirty="0" err="1"/>
              <a:t>prob$value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])&lt;0)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  if(prob0&lt;0.02){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    </a:t>
            </a:r>
            <a:r>
              <a:rPr lang="en-US" altLang="zh-CN" sz="1400" dirty="0" err="1"/>
              <a:t>prob$premium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]&lt;-premium[j]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    break}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  j=j+1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  }</a:t>
            </a:r>
          </a:p>
          <a:p>
            <a:pPr>
              <a:buClr>
                <a:schemeClr val="bg1"/>
              </a:buClr>
            </a:pPr>
            <a:r>
              <a:rPr lang="en-US" altLang="zh-CN" sz="1400" dirty="0"/>
              <a:t>+ }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2AC550-C5E5-480E-80C8-F3D5059FF076}"/>
              </a:ext>
            </a:extLst>
          </p:cNvPr>
          <p:cNvSpPr txBox="1"/>
          <p:nvPr/>
        </p:nvSpPr>
        <p:spPr>
          <a:xfrm>
            <a:off x="5230678" y="375059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Quattrocento Sans"/>
              </a:rPr>
              <a:t>Finding Optimal Portfolios</a:t>
            </a:r>
            <a:endParaRPr lang="zh-CN" altLang="en-US" sz="1800" b="1" dirty="0"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0392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C37EFA0-E53D-477C-96FD-22A26B1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87838"/>
              </p:ext>
            </p:extLst>
          </p:nvPr>
        </p:nvGraphicFramePr>
        <p:xfrm>
          <a:off x="1257961" y="696124"/>
          <a:ext cx="2490029" cy="32380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12538">
                  <a:extLst>
                    <a:ext uri="{9D8B030D-6E8A-4147-A177-3AD203B41FA5}">
                      <a16:colId xmlns:a16="http://schemas.microsoft.com/office/drawing/2014/main" val="1613153510"/>
                    </a:ext>
                  </a:extLst>
                </a:gridCol>
                <a:gridCol w="977491">
                  <a:extLst>
                    <a:ext uri="{9D8B030D-6E8A-4147-A177-3AD203B41FA5}">
                      <a16:colId xmlns:a16="http://schemas.microsoft.com/office/drawing/2014/main" val="1298941310"/>
                    </a:ext>
                  </a:extLst>
                </a:gridCol>
              </a:tblGrid>
              <a:tr h="431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Quattrocento Sans"/>
                        </a:rPr>
                        <a:t>PROBABILITY </a:t>
                      </a:r>
                      <a:endParaRPr lang="zh-CN" sz="14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Quattrocento Sans"/>
                        </a:rPr>
                        <a:t>PREMIUM</a:t>
                      </a:r>
                      <a:endParaRPr lang="zh-CN" sz="14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659073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5500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297155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0.055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5500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556467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0.06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5500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6429880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0.065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5500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565252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0.07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5500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397096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0.075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5750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107184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0.08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5750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273463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0.085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6250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690630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0.09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6500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268198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0.095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7250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459440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0.1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7250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221477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0.105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7750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62402"/>
                  </a:ext>
                </a:extLst>
              </a:tr>
              <a:tr h="21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Quattrocento Sans"/>
                        </a:rPr>
                        <a:t>0.11</a:t>
                      </a:r>
                      <a:endParaRPr lang="zh-CN" sz="1200" kern="10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Quattrocento Sans"/>
                        </a:rPr>
                        <a:t>7750</a:t>
                      </a:r>
                      <a:endParaRPr lang="zh-CN" sz="1200" kern="100" dirty="0">
                        <a:effectLst/>
                        <a:latin typeface="Quattrocento Sans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884522"/>
                  </a:ext>
                </a:extLst>
              </a:tr>
            </a:tbl>
          </a:graphicData>
        </a:graphic>
      </p:graphicFrame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A7E26668-CE88-4FE7-970E-6A39E8389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690" y="564803"/>
            <a:ext cx="401215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l">
              <a:buFont typeface="Wingdings" panose="05000000000000000000" pitchFamily="2" charset="2"/>
              <a:buChar char="l"/>
            </a:pPr>
            <a:r>
              <a:rPr lang="en-US" altLang="zh-CN" sz="1600" i="0" dirty="0">
                <a:latin typeface="Quattrocento Sans"/>
              </a:rPr>
              <a:t>This outcome is from a given probability, to calculate the </a:t>
            </a:r>
            <a:r>
              <a:rPr lang="en-US" altLang="zh-CN" sz="1600" b="1" i="0" dirty="0">
                <a:latin typeface="Quattrocento Sans"/>
              </a:rPr>
              <a:t>minimal premium needed to avoid bankruptcy</a:t>
            </a:r>
            <a:r>
              <a:rPr lang="en-US" altLang="zh-CN" sz="1600" i="0" dirty="0">
                <a:latin typeface="Quattrocento Sans"/>
              </a:rPr>
              <a:t>.</a:t>
            </a:r>
          </a:p>
          <a:p>
            <a:pPr marL="514350" indent="-285750" algn="l">
              <a:buFont typeface="Wingdings" panose="05000000000000000000" pitchFamily="2" charset="2"/>
              <a:buChar char="l"/>
            </a:pPr>
            <a:endParaRPr lang="zh-CN" altLang="zh-CN" sz="1600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r>
              <a:rPr lang="en-US" altLang="zh-CN" sz="1600" i="0" dirty="0">
                <a:latin typeface="Quattrocento Sans"/>
              </a:rPr>
              <a:t>For probability (of making a claim) more than 0.11, the premium will be beyond the upper limit (which is 8000) of given premium intervals, we consider those as </a:t>
            </a:r>
            <a:r>
              <a:rPr lang="en-US" altLang="zh-CN" sz="1600" b="1" i="0" dirty="0">
                <a:latin typeface="Quattrocento Sans"/>
              </a:rPr>
              <a:t>abnormal situations </a:t>
            </a:r>
            <a:r>
              <a:rPr lang="en-US" altLang="zh-CN" sz="1600" i="0" dirty="0">
                <a:latin typeface="Quattrocento Sans"/>
              </a:rPr>
              <a:t>that will not be accepted. (it means that even when  the premium approaches 8000, you can’t reduce the probability of bankruptcy to 0.02)</a:t>
            </a:r>
            <a:endParaRPr lang="zh-CN" altLang="zh-CN" sz="1600" i="0" dirty="0"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65658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RESERVATIONS OF THE MODEL</a:t>
            </a:r>
            <a:endParaRPr sz="2200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23437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1800" b="1" dirty="0"/>
              <a:t>The probability of a customer making a claim </a:t>
            </a:r>
            <a:r>
              <a:rPr lang="en-US" altLang="zh-CN" sz="1800" dirty="0"/>
              <a:t>is practically not fixed. It varies with each customer and is dependent on age, annual income, etc.</a:t>
            </a:r>
            <a:endParaRPr lang="zh-CN" altLang="zh-CN" sz="1800" dirty="0"/>
          </a:p>
          <a:p>
            <a:pPr lvl="0"/>
            <a:r>
              <a:rPr lang="en-US" altLang="zh-CN" sz="1800" dirty="0"/>
              <a:t>Throughout our analysis</a:t>
            </a:r>
            <a:r>
              <a:rPr lang="en-US" altLang="zh-CN" sz="1800" b="1" dirty="0"/>
              <a:t>, the values for α and β were fixed</a:t>
            </a:r>
            <a:r>
              <a:rPr lang="en-US" altLang="zh-CN" sz="1800" dirty="0"/>
              <a:t>. The risk of bankruptcy may vary with different values of α and β. But our calculation is restricted to α=3 and β=1000.</a:t>
            </a:r>
            <a:endParaRPr lang="zh-CN" altLang="zh-CN" sz="1800" dirty="0"/>
          </a:p>
          <a:p>
            <a:pPr lvl="0"/>
            <a:r>
              <a:rPr lang="en-US" altLang="zh-CN" sz="1800" dirty="0"/>
              <a:t>Claims made by customers are generally </a:t>
            </a:r>
            <a:r>
              <a:rPr lang="en-US" altLang="zh-CN" sz="1800" b="1" dirty="0"/>
              <a:t>not independent of each other.</a:t>
            </a:r>
            <a:endParaRPr lang="zh-CN" altLang="zh-CN" sz="1800" b="1" dirty="0"/>
          </a:p>
          <a:p>
            <a:pPr lvl="0"/>
            <a:r>
              <a:rPr lang="en-US" altLang="zh-CN" sz="1800" dirty="0"/>
              <a:t>In reality, one customer can </a:t>
            </a:r>
            <a:r>
              <a:rPr lang="en-US" altLang="zh-CN" sz="1800" b="1" dirty="0"/>
              <a:t>make more than one claim per year.</a:t>
            </a:r>
          </a:p>
          <a:p>
            <a:r>
              <a:rPr lang="en-US" altLang="zh-CN" sz="1800" dirty="0"/>
              <a:t>There is a </a:t>
            </a:r>
            <a:r>
              <a:rPr lang="en-US" altLang="zh-CN" sz="1800" b="1" dirty="0"/>
              <a:t>time constraint</a:t>
            </a:r>
            <a:r>
              <a:rPr lang="en-US" altLang="zh-CN" sz="1800" dirty="0"/>
              <a:t> in the above analysis, which restricts the company to come to conclusions due to insufficient information.</a:t>
            </a:r>
            <a:endParaRPr lang="zh-CN" altLang="zh-CN" sz="1800" dirty="0"/>
          </a:p>
          <a:p>
            <a:pPr lvl="0"/>
            <a:endParaRPr lang="zh-CN" altLang="zh-CN" sz="18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2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BASIC ASSUMPTIONS</a:t>
            </a:r>
            <a:endParaRPr lang="en-US"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/>
                  <a:t>Current asset: £250000</a:t>
                </a:r>
                <a:endParaRPr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◉"/>
                </a:pPr>
                <a:r>
                  <a:rPr lang="en-US" dirty="0"/>
                  <a:t>Number of commercial customers: 1000</a:t>
                </a:r>
                <a:endParaRPr dirty="0"/>
              </a:p>
              <a:p>
                <a:pPr lvl="0">
                  <a:spcBef>
                    <a:spcPts val="0"/>
                  </a:spcBef>
                </a:pPr>
                <a:r>
                  <a:rPr lang="en-US" dirty="0"/>
                  <a:t>Annual premium: £6000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dirty="0"/>
                  <a:t>Probability of making a claim: 0.1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dirty="0"/>
                  <a:t>The size of claim variables: Pareto distribution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0                            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 b="-1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923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EXTENDING MODEL</a:t>
            </a:r>
            <a:endParaRPr sz="2400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92483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altLang="zh-CN" sz="2000" dirty="0"/>
              <a:t>We can extend the model from following aspects:</a:t>
            </a:r>
            <a:endParaRPr lang="zh-CN" altLang="zh-CN" sz="2000" dirty="0"/>
          </a:p>
          <a:p>
            <a:pPr lvl="0">
              <a:buClr>
                <a:schemeClr val="bg1"/>
              </a:buClr>
            </a:pPr>
            <a:r>
              <a:rPr lang="en-US" altLang="zh-CN" sz="2000" dirty="0"/>
              <a:t>Consider </a:t>
            </a:r>
            <a:r>
              <a:rPr lang="en-US" altLang="zh-CN" sz="2000" b="1" dirty="0"/>
              <a:t>10 years’ time period</a:t>
            </a:r>
            <a:endParaRPr lang="zh-CN" altLang="zh-CN" sz="2000" b="1" dirty="0"/>
          </a:p>
          <a:p>
            <a:pPr lvl="0">
              <a:buClr>
                <a:schemeClr val="bg1"/>
              </a:buClr>
            </a:pPr>
            <a:r>
              <a:rPr lang="en-US" altLang="zh-CN" sz="2000" dirty="0"/>
              <a:t>The number of customers </a:t>
            </a:r>
            <a:r>
              <a:rPr lang="en-US" altLang="zh-CN" sz="2000" b="1" dirty="0"/>
              <a:t>is not fixed </a:t>
            </a:r>
            <a:r>
              <a:rPr lang="en-US" altLang="zh-CN" sz="2000" dirty="0"/>
              <a:t>every year and the premium is not necessarily paid </a:t>
            </a:r>
            <a:r>
              <a:rPr lang="en-US" altLang="zh-CN" sz="2000" b="1" dirty="0"/>
              <a:t>at the start of a year</a:t>
            </a:r>
            <a:r>
              <a:rPr lang="en-US" altLang="zh-CN" sz="2000" dirty="0"/>
              <a:t>. The total number of </a:t>
            </a:r>
            <a:r>
              <a:rPr lang="en-US" altLang="zh-CN" sz="2000"/>
              <a:t>pays of </a:t>
            </a:r>
            <a:r>
              <a:rPr lang="en-US" altLang="zh-CN" sz="2000" dirty="0"/>
              <a:t>annual premium has a </a:t>
            </a:r>
            <a:r>
              <a:rPr lang="en-US" altLang="zh-CN" sz="2000" b="1" dirty="0"/>
              <a:t>Poisson distribution.</a:t>
            </a:r>
            <a:endParaRPr lang="zh-CN" altLang="zh-CN" sz="2000" b="1" dirty="0"/>
          </a:p>
          <a:p>
            <a:pPr lvl="0">
              <a:buClr>
                <a:schemeClr val="bg1"/>
              </a:buClr>
            </a:pPr>
            <a:r>
              <a:rPr lang="en-US" altLang="zh-CN" sz="2000" dirty="0"/>
              <a:t>The probability of customers making a claim is </a:t>
            </a:r>
            <a:r>
              <a:rPr lang="en-US" altLang="zh-CN" sz="2000" b="1" dirty="0"/>
              <a:t>not identical </a:t>
            </a:r>
            <a:r>
              <a:rPr lang="en-US" altLang="zh-CN" sz="2000" dirty="0"/>
              <a:t>for everyone. Assume the number of times making a claim also has a Poisson distribution.</a:t>
            </a:r>
            <a:endParaRPr lang="zh-CN" altLang="zh-C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sz="20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EXTENDING MODEL</a:t>
            </a:r>
            <a:endParaRPr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492483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We have a new model: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𝑐𝑀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i="1" dirty="0"/>
                  <a:t>: </a:t>
                </a:r>
                <a:r>
                  <a:rPr lang="en-US" altLang="zh-CN" sz="1800" dirty="0"/>
                  <a:t>the assets of the company at the end of the year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.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=250000</m:t>
                    </m:r>
                  </m:oMath>
                </a14:m>
                <a:r>
                  <a:rPr lang="en-US" altLang="zh-CN" sz="1800" dirty="0"/>
                  <a:t> represents the current assets of the company.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=6000</m:t>
                    </m:r>
                  </m:oMath>
                </a14:m>
                <a:r>
                  <a:rPr lang="en-US" altLang="zh-CN" sz="1800" dirty="0"/>
                  <a:t> represents the annual premium.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: the number of times for paying for premium until year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. It has a Poisson distribution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. The pdf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is: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=0,1,2…</m:t>
                    </m:r>
                  </m:oMath>
                </a14:m>
                <a:endParaRPr lang="zh-CN" altLang="zh-CN" sz="18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  <a:buNone/>
                </a:pPr>
                <a:endParaRPr sz="1800" dirty="0"/>
              </a:p>
            </p:txBody>
          </p:sp>
        </mc:Choice>
        <mc:Fallback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492483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011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EXTENDING MODEL</a:t>
            </a:r>
            <a:endParaRPr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492483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Total claim till the end of year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: 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b="1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1800" dirty="0"/>
                  <a:t>Pareto distribution </a:t>
                </a:r>
                <a:r>
                  <a:rPr lang="en-US" altLang="zh-CN" sz="1800" dirty="0" err="1"/>
                  <a:t>i.i.d</a:t>
                </a:r>
                <a:r>
                  <a:rPr lang="en-US" altLang="zh-CN" sz="1800" dirty="0"/>
                  <a:t>.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: the number of claims made until year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. It has a Poisson distribution of parameter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. The pdf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is:</a:t>
                </a:r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=0,1,2…</m:t>
                    </m:r>
                  </m:oMath>
                </a14:m>
                <a:endParaRPr lang="zh-CN" altLang="zh-CN" sz="1800" dirty="0"/>
              </a:p>
              <a:p>
                <a:pPr>
                  <a:buClr>
                    <a:schemeClr val="bg1"/>
                  </a:buClr>
                </a:pPr>
                <a:r>
                  <a:rPr lang="en-US" altLang="zh-CN" sz="18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sz="1800" dirty="0"/>
                  <a:t>, we can simulate the assets of the company in the end of year t. Compare the probability of bankruptcy at the end of each year.</a:t>
                </a:r>
                <a:endParaRPr lang="zh-CN" altLang="zh-CN" sz="18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  <a:buNone/>
                </a:pPr>
                <a:endParaRPr sz="1800" dirty="0"/>
              </a:p>
            </p:txBody>
          </p:sp>
        </mc:Choice>
        <mc:Fallback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492483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66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821F05-BC06-424B-AEC0-D91393B753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7" y="744925"/>
            <a:ext cx="5334000" cy="3771900"/>
          </a:xfrm>
          <a:prstGeom prst="rect">
            <a:avLst/>
          </a:prstGeom>
        </p:spPr>
      </p:pic>
      <p:sp>
        <p:nvSpPr>
          <p:cNvPr id="8" name="Google Shape;125;p17">
            <a:extLst>
              <a:ext uri="{FF2B5EF4-FFF2-40B4-BE49-F238E27FC236}">
                <a16:creationId xmlns:a16="http://schemas.microsoft.com/office/drawing/2014/main" id="{93B3DFF3-9C19-4252-A9F0-6405A5B04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25570" y="248978"/>
            <a:ext cx="3601453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CN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r>
              <a:rPr lang="en-US" altLang="zh-CN" i="0" dirty="0">
                <a:latin typeface="Quattrocento Sans"/>
              </a:rPr>
              <a:t>The probability of bankruptcy in ten years: </a:t>
            </a:r>
            <a:r>
              <a:rPr lang="en-US" altLang="zh-CN" b="1" i="0" dirty="0">
                <a:latin typeface="Quattrocento Sans"/>
              </a:rPr>
              <a:t>0.1456</a:t>
            </a:r>
          </a:p>
          <a:p>
            <a:pPr marL="514350" indent="-285750" algn="l">
              <a:buFont typeface="Wingdings" panose="05000000000000000000" pitchFamily="2" charset="2"/>
              <a:buChar char="l"/>
            </a:pPr>
            <a:endParaRPr lang="en-US" altLang="zh-CN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r>
              <a:rPr lang="en-US" altLang="zh-CN" i="0" dirty="0">
                <a:latin typeface="Quattrocento Sans"/>
              </a:rPr>
              <a:t>The mean balance at the end of each year:</a:t>
            </a:r>
          </a:p>
          <a:p>
            <a:pPr marL="228600" indent="0" algn="l"/>
            <a:r>
              <a:rPr lang="en-US" altLang="zh-CN" i="0" dirty="0">
                <a:latin typeface="Quattrocento Sans"/>
              </a:rPr>
              <a:t>      </a:t>
            </a:r>
            <a:r>
              <a:rPr lang="en-US" altLang="zh-CN" b="1" i="0" dirty="0">
                <a:latin typeface="Quattrocento Sans"/>
              </a:rPr>
              <a:t>1255702  2254113  3253047  4244971    </a:t>
            </a:r>
          </a:p>
          <a:p>
            <a:pPr marL="228600" indent="0" algn="l"/>
            <a:r>
              <a:rPr lang="en-US" altLang="zh-CN" b="1" i="0" dirty="0">
                <a:latin typeface="Quattrocento Sans"/>
              </a:rPr>
              <a:t>      5253847  6267491  7286082  8271802  </a:t>
            </a:r>
          </a:p>
          <a:p>
            <a:pPr marL="228600" indent="0" algn="l"/>
            <a:r>
              <a:rPr lang="en-US" altLang="zh-CN" b="1" i="0" dirty="0">
                <a:latin typeface="Quattrocento Sans"/>
              </a:rPr>
              <a:t>      9267766 10265101</a:t>
            </a:r>
            <a:endParaRPr lang="zh-CN" altLang="zh-CN" b="1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endParaRPr lang="en-US" altLang="zh-CN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r>
              <a:rPr lang="en-US" altLang="zh-CN" i="0" dirty="0">
                <a:latin typeface="Quattrocento Sans"/>
              </a:rPr>
              <a:t>Minimal premium level: </a:t>
            </a:r>
            <a:r>
              <a:rPr lang="en-US" altLang="zh-CN" b="1" i="0" dirty="0">
                <a:latin typeface="Quattrocento Sans"/>
              </a:rPr>
              <a:t>7500</a:t>
            </a:r>
            <a:endParaRPr lang="zh-CN" altLang="zh-CN" b="1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endParaRPr lang="en-US" altLang="zh-CN" i="0" dirty="0">
              <a:latin typeface="Quattrocento Sans"/>
            </a:endParaRPr>
          </a:p>
          <a:p>
            <a:pPr marL="514350" indent="-285750" algn="l">
              <a:buFont typeface="Wingdings" panose="05000000000000000000" pitchFamily="2" charset="2"/>
              <a:buChar char="l"/>
            </a:pPr>
            <a:r>
              <a:rPr lang="en-US" altLang="zh-CN" i="0" dirty="0">
                <a:latin typeface="Quattrocento Sans"/>
              </a:rPr>
              <a:t>To reduce bankruptcy down to 0.02, at any year of the 10 years, the minimum premium should be 7500.</a:t>
            </a:r>
            <a:endParaRPr lang="zh-CN" altLang="zh-CN" i="0" dirty="0">
              <a:latin typeface="Quattrocento Sans"/>
            </a:endParaRPr>
          </a:p>
          <a:p>
            <a:endParaRPr lang="zh-CN" altLang="en-US" i="0" dirty="0">
              <a:latin typeface="Quattrocento Sans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9A55C40F-4EBF-4344-9B65-7B3CA89DD815}"/>
              </a:ext>
            </a:extLst>
          </p:cNvPr>
          <p:cNvSpPr/>
          <p:nvPr/>
        </p:nvSpPr>
        <p:spPr>
          <a:xfrm rot="15187219">
            <a:off x="2453269" y="1206360"/>
            <a:ext cx="178409" cy="4888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刀, 桌子&#10;&#10;描述已自动生成">
            <a:extLst>
              <a:ext uri="{FF2B5EF4-FFF2-40B4-BE49-F238E27FC236}">
                <a16:creationId xmlns:a16="http://schemas.microsoft.com/office/drawing/2014/main" id="{4372CAE8-EC6F-441B-8F9E-30A2EC44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967" y="401722"/>
            <a:ext cx="2028141" cy="17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68853BF-680C-4E74-9D26-167B7036E39F}"/>
              </a:ext>
            </a:extLst>
          </p:cNvPr>
          <p:cNvSpPr/>
          <p:nvPr/>
        </p:nvSpPr>
        <p:spPr>
          <a:xfrm>
            <a:off x="2066925" y="3205189"/>
            <a:ext cx="2781300" cy="854335"/>
          </a:xfrm>
          <a:custGeom>
            <a:avLst/>
            <a:gdLst>
              <a:gd name="connsiteX0" fmla="*/ 0 w 2781300"/>
              <a:gd name="connsiteY0" fmla="*/ 825500 h 854335"/>
              <a:gd name="connsiteX1" fmla="*/ 15875 w 2781300"/>
              <a:gd name="connsiteY1" fmla="*/ 819150 h 854335"/>
              <a:gd name="connsiteX2" fmla="*/ 34925 w 2781300"/>
              <a:gd name="connsiteY2" fmla="*/ 812800 h 854335"/>
              <a:gd name="connsiteX3" fmla="*/ 53975 w 2781300"/>
              <a:gd name="connsiteY3" fmla="*/ 806450 h 854335"/>
              <a:gd name="connsiteX4" fmla="*/ 73025 w 2781300"/>
              <a:gd name="connsiteY4" fmla="*/ 800100 h 854335"/>
              <a:gd name="connsiteX5" fmla="*/ 82550 w 2781300"/>
              <a:gd name="connsiteY5" fmla="*/ 796925 h 854335"/>
              <a:gd name="connsiteX6" fmla="*/ 92075 w 2781300"/>
              <a:gd name="connsiteY6" fmla="*/ 790575 h 854335"/>
              <a:gd name="connsiteX7" fmla="*/ 111125 w 2781300"/>
              <a:gd name="connsiteY7" fmla="*/ 784225 h 854335"/>
              <a:gd name="connsiteX8" fmla="*/ 120650 w 2781300"/>
              <a:gd name="connsiteY8" fmla="*/ 781050 h 854335"/>
              <a:gd name="connsiteX9" fmla="*/ 133350 w 2781300"/>
              <a:gd name="connsiteY9" fmla="*/ 777875 h 854335"/>
              <a:gd name="connsiteX10" fmla="*/ 152400 w 2781300"/>
              <a:gd name="connsiteY10" fmla="*/ 771525 h 854335"/>
              <a:gd name="connsiteX11" fmla="*/ 161925 w 2781300"/>
              <a:gd name="connsiteY11" fmla="*/ 765175 h 854335"/>
              <a:gd name="connsiteX12" fmla="*/ 180975 w 2781300"/>
              <a:gd name="connsiteY12" fmla="*/ 758825 h 854335"/>
              <a:gd name="connsiteX13" fmla="*/ 209550 w 2781300"/>
              <a:gd name="connsiteY13" fmla="*/ 749300 h 854335"/>
              <a:gd name="connsiteX14" fmla="*/ 219075 w 2781300"/>
              <a:gd name="connsiteY14" fmla="*/ 746125 h 854335"/>
              <a:gd name="connsiteX15" fmla="*/ 228600 w 2781300"/>
              <a:gd name="connsiteY15" fmla="*/ 739775 h 854335"/>
              <a:gd name="connsiteX16" fmla="*/ 250825 w 2781300"/>
              <a:gd name="connsiteY16" fmla="*/ 736600 h 854335"/>
              <a:gd name="connsiteX17" fmla="*/ 269875 w 2781300"/>
              <a:gd name="connsiteY17" fmla="*/ 733425 h 854335"/>
              <a:gd name="connsiteX18" fmla="*/ 279400 w 2781300"/>
              <a:gd name="connsiteY18" fmla="*/ 730250 h 854335"/>
              <a:gd name="connsiteX19" fmla="*/ 298450 w 2781300"/>
              <a:gd name="connsiteY19" fmla="*/ 717550 h 854335"/>
              <a:gd name="connsiteX20" fmla="*/ 323850 w 2781300"/>
              <a:gd name="connsiteY20" fmla="*/ 711200 h 854335"/>
              <a:gd name="connsiteX21" fmla="*/ 333375 w 2781300"/>
              <a:gd name="connsiteY21" fmla="*/ 704850 h 854335"/>
              <a:gd name="connsiteX22" fmla="*/ 342900 w 2781300"/>
              <a:gd name="connsiteY22" fmla="*/ 701675 h 854335"/>
              <a:gd name="connsiteX23" fmla="*/ 352425 w 2781300"/>
              <a:gd name="connsiteY23" fmla="*/ 695325 h 854335"/>
              <a:gd name="connsiteX24" fmla="*/ 377825 w 2781300"/>
              <a:gd name="connsiteY24" fmla="*/ 685800 h 854335"/>
              <a:gd name="connsiteX25" fmla="*/ 396875 w 2781300"/>
              <a:gd name="connsiteY25" fmla="*/ 673100 h 854335"/>
              <a:gd name="connsiteX26" fmla="*/ 406400 w 2781300"/>
              <a:gd name="connsiteY26" fmla="*/ 666750 h 854335"/>
              <a:gd name="connsiteX27" fmla="*/ 415925 w 2781300"/>
              <a:gd name="connsiteY27" fmla="*/ 663575 h 854335"/>
              <a:gd name="connsiteX28" fmla="*/ 441325 w 2781300"/>
              <a:gd name="connsiteY28" fmla="*/ 650875 h 854335"/>
              <a:gd name="connsiteX29" fmla="*/ 450850 w 2781300"/>
              <a:gd name="connsiteY29" fmla="*/ 647700 h 854335"/>
              <a:gd name="connsiteX30" fmla="*/ 473075 w 2781300"/>
              <a:gd name="connsiteY30" fmla="*/ 635000 h 854335"/>
              <a:gd name="connsiteX31" fmla="*/ 485775 w 2781300"/>
              <a:gd name="connsiteY31" fmla="*/ 628650 h 854335"/>
              <a:gd name="connsiteX32" fmla="*/ 508000 w 2781300"/>
              <a:gd name="connsiteY32" fmla="*/ 622300 h 854335"/>
              <a:gd name="connsiteX33" fmla="*/ 517525 w 2781300"/>
              <a:gd name="connsiteY33" fmla="*/ 615950 h 854335"/>
              <a:gd name="connsiteX34" fmla="*/ 536575 w 2781300"/>
              <a:gd name="connsiteY34" fmla="*/ 609600 h 854335"/>
              <a:gd name="connsiteX35" fmla="*/ 555625 w 2781300"/>
              <a:gd name="connsiteY35" fmla="*/ 596900 h 854335"/>
              <a:gd name="connsiteX36" fmla="*/ 565150 w 2781300"/>
              <a:gd name="connsiteY36" fmla="*/ 593725 h 854335"/>
              <a:gd name="connsiteX37" fmla="*/ 587375 w 2781300"/>
              <a:gd name="connsiteY37" fmla="*/ 581025 h 854335"/>
              <a:gd name="connsiteX38" fmla="*/ 596900 w 2781300"/>
              <a:gd name="connsiteY38" fmla="*/ 577850 h 854335"/>
              <a:gd name="connsiteX39" fmla="*/ 619125 w 2781300"/>
              <a:gd name="connsiteY39" fmla="*/ 565150 h 854335"/>
              <a:gd name="connsiteX40" fmla="*/ 654050 w 2781300"/>
              <a:gd name="connsiteY40" fmla="*/ 549275 h 854335"/>
              <a:gd name="connsiteX41" fmla="*/ 663575 w 2781300"/>
              <a:gd name="connsiteY41" fmla="*/ 542925 h 854335"/>
              <a:gd name="connsiteX42" fmla="*/ 673100 w 2781300"/>
              <a:gd name="connsiteY42" fmla="*/ 539750 h 854335"/>
              <a:gd name="connsiteX43" fmla="*/ 682625 w 2781300"/>
              <a:gd name="connsiteY43" fmla="*/ 533400 h 854335"/>
              <a:gd name="connsiteX44" fmla="*/ 701675 w 2781300"/>
              <a:gd name="connsiteY44" fmla="*/ 523875 h 854335"/>
              <a:gd name="connsiteX45" fmla="*/ 730250 w 2781300"/>
              <a:gd name="connsiteY45" fmla="*/ 501650 h 854335"/>
              <a:gd name="connsiteX46" fmla="*/ 739775 w 2781300"/>
              <a:gd name="connsiteY46" fmla="*/ 495300 h 854335"/>
              <a:gd name="connsiteX47" fmla="*/ 749300 w 2781300"/>
              <a:gd name="connsiteY47" fmla="*/ 488950 h 854335"/>
              <a:gd name="connsiteX48" fmla="*/ 774700 w 2781300"/>
              <a:gd name="connsiteY48" fmla="*/ 466725 h 854335"/>
              <a:gd name="connsiteX49" fmla="*/ 784225 w 2781300"/>
              <a:gd name="connsiteY49" fmla="*/ 457200 h 854335"/>
              <a:gd name="connsiteX50" fmla="*/ 796925 w 2781300"/>
              <a:gd name="connsiteY50" fmla="*/ 447675 h 854335"/>
              <a:gd name="connsiteX51" fmla="*/ 803275 w 2781300"/>
              <a:gd name="connsiteY51" fmla="*/ 438150 h 854335"/>
              <a:gd name="connsiteX52" fmla="*/ 812800 w 2781300"/>
              <a:gd name="connsiteY52" fmla="*/ 431800 h 854335"/>
              <a:gd name="connsiteX53" fmla="*/ 825500 w 2781300"/>
              <a:gd name="connsiteY53" fmla="*/ 422275 h 854335"/>
              <a:gd name="connsiteX54" fmla="*/ 831850 w 2781300"/>
              <a:gd name="connsiteY54" fmla="*/ 412750 h 854335"/>
              <a:gd name="connsiteX55" fmla="*/ 850900 w 2781300"/>
              <a:gd name="connsiteY55" fmla="*/ 393700 h 854335"/>
              <a:gd name="connsiteX56" fmla="*/ 869950 w 2781300"/>
              <a:gd name="connsiteY56" fmla="*/ 381000 h 854335"/>
              <a:gd name="connsiteX57" fmla="*/ 876300 w 2781300"/>
              <a:gd name="connsiteY57" fmla="*/ 371475 h 854335"/>
              <a:gd name="connsiteX58" fmla="*/ 895350 w 2781300"/>
              <a:gd name="connsiteY58" fmla="*/ 352425 h 854335"/>
              <a:gd name="connsiteX59" fmla="*/ 901700 w 2781300"/>
              <a:gd name="connsiteY59" fmla="*/ 342900 h 854335"/>
              <a:gd name="connsiteX60" fmla="*/ 920750 w 2781300"/>
              <a:gd name="connsiteY60" fmla="*/ 327025 h 854335"/>
              <a:gd name="connsiteX61" fmla="*/ 936625 w 2781300"/>
              <a:gd name="connsiteY61" fmla="*/ 304800 h 854335"/>
              <a:gd name="connsiteX62" fmla="*/ 946150 w 2781300"/>
              <a:gd name="connsiteY62" fmla="*/ 298450 h 854335"/>
              <a:gd name="connsiteX63" fmla="*/ 955675 w 2781300"/>
              <a:gd name="connsiteY63" fmla="*/ 285750 h 854335"/>
              <a:gd name="connsiteX64" fmla="*/ 965200 w 2781300"/>
              <a:gd name="connsiteY64" fmla="*/ 279400 h 854335"/>
              <a:gd name="connsiteX65" fmla="*/ 984250 w 2781300"/>
              <a:gd name="connsiteY65" fmla="*/ 260350 h 854335"/>
              <a:gd name="connsiteX66" fmla="*/ 996950 w 2781300"/>
              <a:gd name="connsiteY66" fmla="*/ 250825 h 854335"/>
              <a:gd name="connsiteX67" fmla="*/ 1012825 w 2781300"/>
              <a:gd name="connsiteY67" fmla="*/ 231775 h 854335"/>
              <a:gd name="connsiteX68" fmla="*/ 1041400 w 2781300"/>
              <a:gd name="connsiteY68" fmla="*/ 206375 h 854335"/>
              <a:gd name="connsiteX69" fmla="*/ 1054100 w 2781300"/>
              <a:gd name="connsiteY69" fmla="*/ 187325 h 854335"/>
              <a:gd name="connsiteX70" fmla="*/ 1076325 w 2781300"/>
              <a:gd name="connsiteY70" fmla="*/ 171450 h 854335"/>
              <a:gd name="connsiteX71" fmla="*/ 1095375 w 2781300"/>
              <a:gd name="connsiteY71" fmla="*/ 158750 h 854335"/>
              <a:gd name="connsiteX72" fmla="*/ 1104900 w 2781300"/>
              <a:gd name="connsiteY72" fmla="*/ 149225 h 854335"/>
              <a:gd name="connsiteX73" fmla="*/ 1117600 w 2781300"/>
              <a:gd name="connsiteY73" fmla="*/ 142875 h 854335"/>
              <a:gd name="connsiteX74" fmla="*/ 1136650 w 2781300"/>
              <a:gd name="connsiteY74" fmla="*/ 130175 h 854335"/>
              <a:gd name="connsiteX75" fmla="*/ 1146175 w 2781300"/>
              <a:gd name="connsiteY75" fmla="*/ 123825 h 854335"/>
              <a:gd name="connsiteX76" fmla="*/ 1155700 w 2781300"/>
              <a:gd name="connsiteY76" fmla="*/ 114300 h 854335"/>
              <a:gd name="connsiteX77" fmla="*/ 1168400 w 2781300"/>
              <a:gd name="connsiteY77" fmla="*/ 107950 h 854335"/>
              <a:gd name="connsiteX78" fmla="*/ 1187450 w 2781300"/>
              <a:gd name="connsiteY78" fmla="*/ 98425 h 854335"/>
              <a:gd name="connsiteX79" fmla="*/ 1193800 w 2781300"/>
              <a:gd name="connsiteY79" fmla="*/ 88900 h 854335"/>
              <a:gd name="connsiteX80" fmla="*/ 1212850 w 2781300"/>
              <a:gd name="connsiteY80" fmla="*/ 79375 h 854335"/>
              <a:gd name="connsiteX81" fmla="*/ 1222375 w 2781300"/>
              <a:gd name="connsiteY81" fmla="*/ 73025 h 854335"/>
              <a:gd name="connsiteX82" fmla="*/ 1238250 w 2781300"/>
              <a:gd name="connsiteY82" fmla="*/ 60325 h 854335"/>
              <a:gd name="connsiteX83" fmla="*/ 1247775 w 2781300"/>
              <a:gd name="connsiteY83" fmla="*/ 50800 h 854335"/>
              <a:gd name="connsiteX84" fmla="*/ 1257300 w 2781300"/>
              <a:gd name="connsiteY84" fmla="*/ 44450 h 854335"/>
              <a:gd name="connsiteX85" fmla="*/ 1263650 w 2781300"/>
              <a:gd name="connsiteY85" fmla="*/ 34925 h 854335"/>
              <a:gd name="connsiteX86" fmla="*/ 1282700 w 2781300"/>
              <a:gd name="connsiteY86" fmla="*/ 25400 h 854335"/>
              <a:gd name="connsiteX87" fmla="*/ 1292225 w 2781300"/>
              <a:gd name="connsiteY87" fmla="*/ 15875 h 854335"/>
              <a:gd name="connsiteX88" fmla="*/ 1314450 w 2781300"/>
              <a:gd name="connsiteY88" fmla="*/ 9525 h 854335"/>
              <a:gd name="connsiteX89" fmla="*/ 1330325 w 2781300"/>
              <a:gd name="connsiteY89" fmla="*/ 6350 h 854335"/>
              <a:gd name="connsiteX90" fmla="*/ 1339850 w 2781300"/>
              <a:gd name="connsiteY90" fmla="*/ 3175 h 854335"/>
              <a:gd name="connsiteX91" fmla="*/ 1358900 w 2781300"/>
              <a:gd name="connsiteY91" fmla="*/ 0 h 854335"/>
              <a:gd name="connsiteX92" fmla="*/ 1466850 w 2781300"/>
              <a:gd name="connsiteY92" fmla="*/ 3175 h 854335"/>
              <a:gd name="connsiteX93" fmla="*/ 1514475 w 2781300"/>
              <a:gd name="connsiteY93" fmla="*/ 12700 h 854335"/>
              <a:gd name="connsiteX94" fmla="*/ 1533525 w 2781300"/>
              <a:gd name="connsiteY94" fmla="*/ 15875 h 854335"/>
              <a:gd name="connsiteX95" fmla="*/ 1552575 w 2781300"/>
              <a:gd name="connsiteY95" fmla="*/ 22225 h 854335"/>
              <a:gd name="connsiteX96" fmla="*/ 1562100 w 2781300"/>
              <a:gd name="connsiteY96" fmla="*/ 25400 h 854335"/>
              <a:gd name="connsiteX97" fmla="*/ 1581150 w 2781300"/>
              <a:gd name="connsiteY97" fmla="*/ 38100 h 854335"/>
              <a:gd name="connsiteX98" fmla="*/ 1600200 w 2781300"/>
              <a:gd name="connsiteY98" fmla="*/ 44450 h 854335"/>
              <a:gd name="connsiteX99" fmla="*/ 1609725 w 2781300"/>
              <a:gd name="connsiteY99" fmla="*/ 47625 h 854335"/>
              <a:gd name="connsiteX100" fmla="*/ 1616075 w 2781300"/>
              <a:gd name="connsiteY100" fmla="*/ 57150 h 854335"/>
              <a:gd name="connsiteX101" fmla="*/ 1635125 w 2781300"/>
              <a:gd name="connsiteY101" fmla="*/ 63500 h 854335"/>
              <a:gd name="connsiteX102" fmla="*/ 1651000 w 2781300"/>
              <a:gd name="connsiteY102" fmla="*/ 79375 h 854335"/>
              <a:gd name="connsiteX103" fmla="*/ 1666875 w 2781300"/>
              <a:gd name="connsiteY103" fmla="*/ 95250 h 854335"/>
              <a:gd name="connsiteX104" fmla="*/ 1673225 w 2781300"/>
              <a:gd name="connsiteY104" fmla="*/ 104775 h 854335"/>
              <a:gd name="connsiteX105" fmla="*/ 1682750 w 2781300"/>
              <a:gd name="connsiteY105" fmla="*/ 111125 h 854335"/>
              <a:gd name="connsiteX106" fmla="*/ 1704975 w 2781300"/>
              <a:gd name="connsiteY106" fmla="*/ 133350 h 854335"/>
              <a:gd name="connsiteX107" fmla="*/ 1717675 w 2781300"/>
              <a:gd name="connsiteY107" fmla="*/ 149225 h 854335"/>
              <a:gd name="connsiteX108" fmla="*/ 1727200 w 2781300"/>
              <a:gd name="connsiteY108" fmla="*/ 168275 h 854335"/>
              <a:gd name="connsiteX109" fmla="*/ 1736725 w 2781300"/>
              <a:gd name="connsiteY109" fmla="*/ 174625 h 854335"/>
              <a:gd name="connsiteX110" fmla="*/ 1749425 w 2781300"/>
              <a:gd name="connsiteY110" fmla="*/ 190500 h 854335"/>
              <a:gd name="connsiteX111" fmla="*/ 1752600 w 2781300"/>
              <a:gd name="connsiteY111" fmla="*/ 200025 h 854335"/>
              <a:gd name="connsiteX112" fmla="*/ 1774825 w 2781300"/>
              <a:gd name="connsiteY112" fmla="*/ 228600 h 854335"/>
              <a:gd name="connsiteX113" fmla="*/ 1787525 w 2781300"/>
              <a:gd name="connsiteY113" fmla="*/ 247650 h 854335"/>
              <a:gd name="connsiteX114" fmla="*/ 1793875 w 2781300"/>
              <a:gd name="connsiteY114" fmla="*/ 257175 h 854335"/>
              <a:gd name="connsiteX115" fmla="*/ 1803400 w 2781300"/>
              <a:gd name="connsiteY115" fmla="*/ 263525 h 854335"/>
              <a:gd name="connsiteX116" fmla="*/ 1809750 w 2781300"/>
              <a:gd name="connsiteY116" fmla="*/ 273050 h 854335"/>
              <a:gd name="connsiteX117" fmla="*/ 1819275 w 2781300"/>
              <a:gd name="connsiteY117" fmla="*/ 279400 h 854335"/>
              <a:gd name="connsiteX118" fmla="*/ 1841500 w 2781300"/>
              <a:gd name="connsiteY118" fmla="*/ 304800 h 854335"/>
              <a:gd name="connsiteX119" fmla="*/ 1847850 w 2781300"/>
              <a:gd name="connsiteY119" fmla="*/ 314325 h 854335"/>
              <a:gd name="connsiteX120" fmla="*/ 1857375 w 2781300"/>
              <a:gd name="connsiteY120" fmla="*/ 320675 h 854335"/>
              <a:gd name="connsiteX121" fmla="*/ 1870075 w 2781300"/>
              <a:gd name="connsiteY121" fmla="*/ 336550 h 854335"/>
              <a:gd name="connsiteX122" fmla="*/ 1873250 w 2781300"/>
              <a:gd name="connsiteY122" fmla="*/ 346075 h 854335"/>
              <a:gd name="connsiteX123" fmla="*/ 1892300 w 2781300"/>
              <a:gd name="connsiteY123" fmla="*/ 365125 h 854335"/>
              <a:gd name="connsiteX124" fmla="*/ 1905000 w 2781300"/>
              <a:gd name="connsiteY124" fmla="*/ 381000 h 854335"/>
              <a:gd name="connsiteX125" fmla="*/ 1927225 w 2781300"/>
              <a:gd name="connsiteY125" fmla="*/ 406400 h 854335"/>
              <a:gd name="connsiteX126" fmla="*/ 1936750 w 2781300"/>
              <a:gd name="connsiteY126" fmla="*/ 425450 h 854335"/>
              <a:gd name="connsiteX127" fmla="*/ 1946275 w 2781300"/>
              <a:gd name="connsiteY127" fmla="*/ 431800 h 854335"/>
              <a:gd name="connsiteX128" fmla="*/ 1955800 w 2781300"/>
              <a:gd name="connsiteY128" fmla="*/ 450850 h 854335"/>
              <a:gd name="connsiteX129" fmla="*/ 1965325 w 2781300"/>
              <a:gd name="connsiteY129" fmla="*/ 460375 h 854335"/>
              <a:gd name="connsiteX130" fmla="*/ 1978025 w 2781300"/>
              <a:gd name="connsiteY130" fmla="*/ 479425 h 854335"/>
              <a:gd name="connsiteX131" fmla="*/ 1984375 w 2781300"/>
              <a:gd name="connsiteY131" fmla="*/ 488950 h 854335"/>
              <a:gd name="connsiteX132" fmla="*/ 2003425 w 2781300"/>
              <a:gd name="connsiteY132" fmla="*/ 504825 h 854335"/>
              <a:gd name="connsiteX133" fmla="*/ 2006600 w 2781300"/>
              <a:gd name="connsiteY133" fmla="*/ 517525 h 854335"/>
              <a:gd name="connsiteX134" fmla="*/ 2016125 w 2781300"/>
              <a:gd name="connsiteY134" fmla="*/ 527050 h 854335"/>
              <a:gd name="connsiteX135" fmla="*/ 2032000 w 2781300"/>
              <a:gd name="connsiteY135" fmla="*/ 542925 h 854335"/>
              <a:gd name="connsiteX136" fmla="*/ 2054225 w 2781300"/>
              <a:gd name="connsiteY136" fmla="*/ 568325 h 854335"/>
              <a:gd name="connsiteX137" fmla="*/ 2070100 w 2781300"/>
              <a:gd name="connsiteY137" fmla="*/ 584200 h 854335"/>
              <a:gd name="connsiteX138" fmla="*/ 2076450 w 2781300"/>
              <a:gd name="connsiteY138" fmla="*/ 593725 h 854335"/>
              <a:gd name="connsiteX139" fmla="*/ 2095500 w 2781300"/>
              <a:gd name="connsiteY139" fmla="*/ 609600 h 854335"/>
              <a:gd name="connsiteX140" fmla="*/ 2105025 w 2781300"/>
              <a:gd name="connsiteY140" fmla="*/ 619125 h 854335"/>
              <a:gd name="connsiteX141" fmla="*/ 2124075 w 2781300"/>
              <a:gd name="connsiteY141" fmla="*/ 631825 h 854335"/>
              <a:gd name="connsiteX142" fmla="*/ 2133600 w 2781300"/>
              <a:gd name="connsiteY142" fmla="*/ 641350 h 854335"/>
              <a:gd name="connsiteX143" fmla="*/ 2139950 w 2781300"/>
              <a:gd name="connsiteY143" fmla="*/ 650875 h 854335"/>
              <a:gd name="connsiteX144" fmla="*/ 2149475 w 2781300"/>
              <a:gd name="connsiteY144" fmla="*/ 654050 h 854335"/>
              <a:gd name="connsiteX145" fmla="*/ 2165350 w 2781300"/>
              <a:gd name="connsiteY145" fmla="*/ 666750 h 854335"/>
              <a:gd name="connsiteX146" fmla="*/ 2174875 w 2781300"/>
              <a:gd name="connsiteY146" fmla="*/ 676275 h 854335"/>
              <a:gd name="connsiteX147" fmla="*/ 2193925 w 2781300"/>
              <a:gd name="connsiteY147" fmla="*/ 688975 h 854335"/>
              <a:gd name="connsiteX148" fmla="*/ 2203450 w 2781300"/>
              <a:gd name="connsiteY148" fmla="*/ 695325 h 854335"/>
              <a:gd name="connsiteX149" fmla="*/ 2216150 w 2781300"/>
              <a:gd name="connsiteY149" fmla="*/ 708025 h 854335"/>
              <a:gd name="connsiteX150" fmla="*/ 2235200 w 2781300"/>
              <a:gd name="connsiteY150" fmla="*/ 720725 h 854335"/>
              <a:gd name="connsiteX151" fmla="*/ 2244725 w 2781300"/>
              <a:gd name="connsiteY151" fmla="*/ 727075 h 854335"/>
              <a:gd name="connsiteX152" fmla="*/ 2254250 w 2781300"/>
              <a:gd name="connsiteY152" fmla="*/ 730250 h 854335"/>
              <a:gd name="connsiteX153" fmla="*/ 2263775 w 2781300"/>
              <a:gd name="connsiteY153" fmla="*/ 739775 h 854335"/>
              <a:gd name="connsiteX154" fmla="*/ 2282825 w 2781300"/>
              <a:gd name="connsiteY154" fmla="*/ 746125 h 854335"/>
              <a:gd name="connsiteX155" fmla="*/ 2292350 w 2781300"/>
              <a:gd name="connsiteY155" fmla="*/ 749300 h 854335"/>
              <a:gd name="connsiteX156" fmla="*/ 2301875 w 2781300"/>
              <a:gd name="connsiteY156" fmla="*/ 755650 h 854335"/>
              <a:gd name="connsiteX157" fmla="*/ 2320925 w 2781300"/>
              <a:gd name="connsiteY157" fmla="*/ 762000 h 854335"/>
              <a:gd name="connsiteX158" fmla="*/ 2330450 w 2781300"/>
              <a:gd name="connsiteY158" fmla="*/ 765175 h 854335"/>
              <a:gd name="connsiteX159" fmla="*/ 2343150 w 2781300"/>
              <a:gd name="connsiteY159" fmla="*/ 768350 h 854335"/>
              <a:gd name="connsiteX160" fmla="*/ 2371725 w 2781300"/>
              <a:gd name="connsiteY160" fmla="*/ 777875 h 854335"/>
              <a:gd name="connsiteX161" fmla="*/ 2381250 w 2781300"/>
              <a:gd name="connsiteY161" fmla="*/ 781050 h 854335"/>
              <a:gd name="connsiteX162" fmla="*/ 2397125 w 2781300"/>
              <a:gd name="connsiteY162" fmla="*/ 784225 h 854335"/>
              <a:gd name="connsiteX163" fmla="*/ 2416175 w 2781300"/>
              <a:gd name="connsiteY163" fmla="*/ 790575 h 854335"/>
              <a:gd name="connsiteX164" fmla="*/ 2425700 w 2781300"/>
              <a:gd name="connsiteY164" fmla="*/ 793750 h 854335"/>
              <a:gd name="connsiteX165" fmla="*/ 2438400 w 2781300"/>
              <a:gd name="connsiteY165" fmla="*/ 800100 h 854335"/>
              <a:gd name="connsiteX166" fmla="*/ 2466975 w 2781300"/>
              <a:gd name="connsiteY166" fmla="*/ 806450 h 854335"/>
              <a:gd name="connsiteX167" fmla="*/ 2495550 w 2781300"/>
              <a:gd name="connsiteY167" fmla="*/ 815975 h 854335"/>
              <a:gd name="connsiteX168" fmla="*/ 2505075 w 2781300"/>
              <a:gd name="connsiteY168" fmla="*/ 819150 h 854335"/>
              <a:gd name="connsiteX169" fmla="*/ 2559050 w 2781300"/>
              <a:gd name="connsiteY169" fmla="*/ 825500 h 854335"/>
              <a:gd name="connsiteX170" fmla="*/ 2574925 w 2781300"/>
              <a:gd name="connsiteY170" fmla="*/ 828675 h 854335"/>
              <a:gd name="connsiteX171" fmla="*/ 2584450 w 2781300"/>
              <a:gd name="connsiteY171" fmla="*/ 831850 h 854335"/>
              <a:gd name="connsiteX172" fmla="*/ 2635250 w 2781300"/>
              <a:gd name="connsiteY172" fmla="*/ 838200 h 854335"/>
              <a:gd name="connsiteX173" fmla="*/ 2663825 w 2781300"/>
              <a:gd name="connsiteY173" fmla="*/ 844550 h 854335"/>
              <a:gd name="connsiteX174" fmla="*/ 2695575 w 2781300"/>
              <a:gd name="connsiteY174" fmla="*/ 847725 h 854335"/>
              <a:gd name="connsiteX175" fmla="*/ 2724150 w 2781300"/>
              <a:gd name="connsiteY175" fmla="*/ 850900 h 854335"/>
              <a:gd name="connsiteX176" fmla="*/ 2749550 w 2781300"/>
              <a:gd name="connsiteY176" fmla="*/ 854075 h 854335"/>
              <a:gd name="connsiteX177" fmla="*/ 2781300 w 2781300"/>
              <a:gd name="connsiteY177" fmla="*/ 854075 h 85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2781300" h="854335">
                <a:moveTo>
                  <a:pt x="0" y="825500"/>
                </a:moveTo>
                <a:cubicBezTo>
                  <a:pt x="5292" y="823383"/>
                  <a:pt x="10519" y="821098"/>
                  <a:pt x="15875" y="819150"/>
                </a:cubicBezTo>
                <a:cubicBezTo>
                  <a:pt x="22165" y="816863"/>
                  <a:pt x="28575" y="814917"/>
                  <a:pt x="34925" y="812800"/>
                </a:cubicBezTo>
                <a:lnTo>
                  <a:pt x="53975" y="806450"/>
                </a:lnTo>
                <a:lnTo>
                  <a:pt x="73025" y="800100"/>
                </a:lnTo>
                <a:cubicBezTo>
                  <a:pt x="76200" y="799042"/>
                  <a:pt x="79765" y="798781"/>
                  <a:pt x="82550" y="796925"/>
                </a:cubicBezTo>
                <a:cubicBezTo>
                  <a:pt x="85725" y="794808"/>
                  <a:pt x="88588" y="792125"/>
                  <a:pt x="92075" y="790575"/>
                </a:cubicBezTo>
                <a:cubicBezTo>
                  <a:pt x="98192" y="787857"/>
                  <a:pt x="104775" y="786342"/>
                  <a:pt x="111125" y="784225"/>
                </a:cubicBezTo>
                <a:cubicBezTo>
                  <a:pt x="114300" y="783167"/>
                  <a:pt x="117403" y="781862"/>
                  <a:pt x="120650" y="781050"/>
                </a:cubicBezTo>
                <a:cubicBezTo>
                  <a:pt x="124883" y="779992"/>
                  <a:pt x="129170" y="779129"/>
                  <a:pt x="133350" y="777875"/>
                </a:cubicBezTo>
                <a:cubicBezTo>
                  <a:pt x="139761" y="775952"/>
                  <a:pt x="146831" y="775238"/>
                  <a:pt x="152400" y="771525"/>
                </a:cubicBezTo>
                <a:cubicBezTo>
                  <a:pt x="155575" y="769408"/>
                  <a:pt x="158438" y="766725"/>
                  <a:pt x="161925" y="765175"/>
                </a:cubicBezTo>
                <a:cubicBezTo>
                  <a:pt x="168042" y="762457"/>
                  <a:pt x="174625" y="760942"/>
                  <a:pt x="180975" y="758825"/>
                </a:cubicBezTo>
                <a:lnTo>
                  <a:pt x="209550" y="749300"/>
                </a:lnTo>
                <a:cubicBezTo>
                  <a:pt x="212725" y="748242"/>
                  <a:pt x="216290" y="747981"/>
                  <a:pt x="219075" y="746125"/>
                </a:cubicBezTo>
                <a:cubicBezTo>
                  <a:pt x="222250" y="744008"/>
                  <a:pt x="224945" y="740871"/>
                  <a:pt x="228600" y="739775"/>
                </a:cubicBezTo>
                <a:cubicBezTo>
                  <a:pt x="235768" y="737625"/>
                  <a:pt x="243428" y="737738"/>
                  <a:pt x="250825" y="736600"/>
                </a:cubicBezTo>
                <a:cubicBezTo>
                  <a:pt x="257188" y="735621"/>
                  <a:pt x="263591" y="734822"/>
                  <a:pt x="269875" y="733425"/>
                </a:cubicBezTo>
                <a:cubicBezTo>
                  <a:pt x="273142" y="732699"/>
                  <a:pt x="276474" y="731875"/>
                  <a:pt x="279400" y="730250"/>
                </a:cubicBezTo>
                <a:cubicBezTo>
                  <a:pt x="286071" y="726544"/>
                  <a:pt x="290966" y="719047"/>
                  <a:pt x="298450" y="717550"/>
                </a:cubicBezTo>
                <a:cubicBezTo>
                  <a:pt x="304488" y="716342"/>
                  <a:pt x="317341" y="714454"/>
                  <a:pt x="323850" y="711200"/>
                </a:cubicBezTo>
                <a:cubicBezTo>
                  <a:pt x="327263" y="709493"/>
                  <a:pt x="329962" y="706557"/>
                  <a:pt x="333375" y="704850"/>
                </a:cubicBezTo>
                <a:cubicBezTo>
                  <a:pt x="336368" y="703353"/>
                  <a:pt x="339907" y="703172"/>
                  <a:pt x="342900" y="701675"/>
                </a:cubicBezTo>
                <a:cubicBezTo>
                  <a:pt x="346313" y="699968"/>
                  <a:pt x="348918" y="696828"/>
                  <a:pt x="352425" y="695325"/>
                </a:cubicBezTo>
                <a:cubicBezTo>
                  <a:pt x="378800" y="684022"/>
                  <a:pt x="351370" y="701673"/>
                  <a:pt x="377825" y="685800"/>
                </a:cubicBezTo>
                <a:cubicBezTo>
                  <a:pt x="384369" y="681873"/>
                  <a:pt x="390525" y="677333"/>
                  <a:pt x="396875" y="673100"/>
                </a:cubicBezTo>
                <a:cubicBezTo>
                  <a:pt x="400050" y="670983"/>
                  <a:pt x="402780" y="667957"/>
                  <a:pt x="406400" y="666750"/>
                </a:cubicBezTo>
                <a:cubicBezTo>
                  <a:pt x="409575" y="665692"/>
                  <a:pt x="412878" y="664960"/>
                  <a:pt x="415925" y="663575"/>
                </a:cubicBezTo>
                <a:cubicBezTo>
                  <a:pt x="424543" y="659658"/>
                  <a:pt x="432345" y="653868"/>
                  <a:pt x="441325" y="650875"/>
                </a:cubicBezTo>
                <a:cubicBezTo>
                  <a:pt x="444500" y="649817"/>
                  <a:pt x="447774" y="649018"/>
                  <a:pt x="450850" y="647700"/>
                </a:cubicBezTo>
                <a:cubicBezTo>
                  <a:pt x="470039" y="639476"/>
                  <a:pt x="457132" y="644110"/>
                  <a:pt x="473075" y="635000"/>
                </a:cubicBezTo>
                <a:cubicBezTo>
                  <a:pt x="477184" y="632652"/>
                  <a:pt x="481425" y="630514"/>
                  <a:pt x="485775" y="628650"/>
                </a:cubicBezTo>
                <a:cubicBezTo>
                  <a:pt x="492152" y="625917"/>
                  <a:pt x="501555" y="623911"/>
                  <a:pt x="508000" y="622300"/>
                </a:cubicBezTo>
                <a:cubicBezTo>
                  <a:pt x="511175" y="620183"/>
                  <a:pt x="514038" y="617500"/>
                  <a:pt x="517525" y="615950"/>
                </a:cubicBezTo>
                <a:cubicBezTo>
                  <a:pt x="523642" y="613232"/>
                  <a:pt x="531006" y="613313"/>
                  <a:pt x="536575" y="609600"/>
                </a:cubicBezTo>
                <a:cubicBezTo>
                  <a:pt x="542925" y="605367"/>
                  <a:pt x="548385" y="599313"/>
                  <a:pt x="555625" y="596900"/>
                </a:cubicBezTo>
                <a:cubicBezTo>
                  <a:pt x="558800" y="595842"/>
                  <a:pt x="562157" y="595222"/>
                  <a:pt x="565150" y="593725"/>
                </a:cubicBezTo>
                <a:cubicBezTo>
                  <a:pt x="597036" y="577782"/>
                  <a:pt x="548411" y="597724"/>
                  <a:pt x="587375" y="581025"/>
                </a:cubicBezTo>
                <a:cubicBezTo>
                  <a:pt x="590451" y="579707"/>
                  <a:pt x="593824" y="579168"/>
                  <a:pt x="596900" y="577850"/>
                </a:cubicBezTo>
                <a:cubicBezTo>
                  <a:pt x="635864" y="561151"/>
                  <a:pt x="587239" y="581093"/>
                  <a:pt x="619125" y="565150"/>
                </a:cubicBezTo>
                <a:cubicBezTo>
                  <a:pt x="646097" y="551664"/>
                  <a:pt x="601709" y="584169"/>
                  <a:pt x="654050" y="549275"/>
                </a:cubicBezTo>
                <a:cubicBezTo>
                  <a:pt x="657225" y="547158"/>
                  <a:pt x="660162" y="544632"/>
                  <a:pt x="663575" y="542925"/>
                </a:cubicBezTo>
                <a:cubicBezTo>
                  <a:pt x="666568" y="541428"/>
                  <a:pt x="670107" y="541247"/>
                  <a:pt x="673100" y="539750"/>
                </a:cubicBezTo>
                <a:cubicBezTo>
                  <a:pt x="676513" y="538043"/>
                  <a:pt x="679212" y="535107"/>
                  <a:pt x="682625" y="533400"/>
                </a:cubicBezTo>
                <a:cubicBezTo>
                  <a:pt x="696944" y="526240"/>
                  <a:pt x="688026" y="535249"/>
                  <a:pt x="701675" y="523875"/>
                </a:cubicBezTo>
                <a:cubicBezTo>
                  <a:pt x="731518" y="499006"/>
                  <a:pt x="682102" y="533748"/>
                  <a:pt x="730250" y="501650"/>
                </a:cubicBezTo>
                <a:lnTo>
                  <a:pt x="739775" y="495300"/>
                </a:lnTo>
                <a:lnTo>
                  <a:pt x="749300" y="488950"/>
                </a:lnTo>
                <a:cubicBezTo>
                  <a:pt x="767292" y="461962"/>
                  <a:pt x="737658" y="503767"/>
                  <a:pt x="774700" y="466725"/>
                </a:cubicBezTo>
                <a:cubicBezTo>
                  <a:pt x="777875" y="463550"/>
                  <a:pt x="780816" y="460122"/>
                  <a:pt x="784225" y="457200"/>
                </a:cubicBezTo>
                <a:cubicBezTo>
                  <a:pt x="788243" y="453756"/>
                  <a:pt x="793183" y="451417"/>
                  <a:pt x="796925" y="447675"/>
                </a:cubicBezTo>
                <a:cubicBezTo>
                  <a:pt x="799623" y="444977"/>
                  <a:pt x="800577" y="440848"/>
                  <a:pt x="803275" y="438150"/>
                </a:cubicBezTo>
                <a:cubicBezTo>
                  <a:pt x="805973" y="435452"/>
                  <a:pt x="809695" y="434018"/>
                  <a:pt x="812800" y="431800"/>
                </a:cubicBezTo>
                <a:cubicBezTo>
                  <a:pt x="817106" y="428724"/>
                  <a:pt x="821758" y="426017"/>
                  <a:pt x="825500" y="422275"/>
                </a:cubicBezTo>
                <a:cubicBezTo>
                  <a:pt x="828198" y="419577"/>
                  <a:pt x="829315" y="415602"/>
                  <a:pt x="831850" y="412750"/>
                </a:cubicBezTo>
                <a:cubicBezTo>
                  <a:pt x="837816" y="406038"/>
                  <a:pt x="843428" y="398681"/>
                  <a:pt x="850900" y="393700"/>
                </a:cubicBezTo>
                <a:lnTo>
                  <a:pt x="869950" y="381000"/>
                </a:lnTo>
                <a:cubicBezTo>
                  <a:pt x="872067" y="377825"/>
                  <a:pt x="873765" y="374327"/>
                  <a:pt x="876300" y="371475"/>
                </a:cubicBezTo>
                <a:cubicBezTo>
                  <a:pt x="882266" y="364763"/>
                  <a:pt x="890369" y="359897"/>
                  <a:pt x="895350" y="352425"/>
                </a:cubicBezTo>
                <a:cubicBezTo>
                  <a:pt x="897467" y="349250"/>
                  <a:pt x="899257" y="345831"/>
                  <a:pt x="901700" y="342900"/>
                </a:cubicBezTo>
                <a:cubicBezTo>
                  <a:pt x="909340" y="333733"/>
                  <a:pt x="911384" y="333269"/>
                  <a:pt x="920750" y="327025"/>
                </a:cubicBezTo>
                <a:cubicBezTo>
                  <a:pt x="924356" y="321617"/>
                  <a:pt x="932687" y="308738"/>
                  <a:pt x="936625" y="304800"/>
                </a:cubicBezTo>
                <a:cubicBezTo>
                  <a:pt x="939323" y="302102"/>
                  <a:pt x="943452" y="301148"/>
                  <a:pt x="946150" y="298450"/>
                </a:cubicBezTo>
                <a:cubicBezTo>
                  <a:pt x="949892" y="294708"/>
                  <a:pt x="951933" y="289492"/>
                  <a:pt x="955675" y="285750"/>
                </a:cubicBezTo>
                <a:cubicBezTo>
                  <a:pt x="958373" y="283052"/>
                  <a:pt x="962348" y="281935"/>
                  <a:pt x="965200" y="279400"/>
                </a:cubicBezTo>
                <a:cubicBezTo>
                  <a:pt x="971912" y="273434"/>
                  <a:pt x="977066" y="265738"/>
                  <a:pt x="984250" y="260350"/>
                </a:cubicBezTo>
                <a:cubicBezTo>
                  <a:pt x="988483" y="257175"/>
                  <a:pt x="993208" y="254567"/>
                  <a:pt x="996950" y="250825"/>
                </a:cubicBezTo>
                <a:cubicBezTo>
                  <a:pt x="1021925" y="225850"/>
                  <a:pt x="981617" y="257782"/>
                  <a:pt x="1012825" y="231775"/>
                </a:cubicBezTo>
                <a:cubicBezTo>
                  <a:pt x="1027140" y="219846"/>
                  <a:pt x="1025963" y="229531"/>
                  <a:pt x="1041400" y="206375"/>
                </a:cubicBezTo>
                <a:cubicBezTo>
                  <a:pt x="1045633" y="200025"/>
                  <a:pt x="1047750" y="191558"/>
                  <a:pt x="1054100" y="187325"/>
                </a:cubicBezTo>
                <a:cubicBezTo>
                  <a:pt x="1085067" y="166680"/>
                  <a:pt x="1036943" y="199017"/>
                  <a:pt x="1076325" y="171450"/>
                </a:cubicBezTo>
                <a:cubicBezTo>
                  <a:pt x="1082577" y="167073"/>
                  <a:pt x="1089979" y="164146"/>
                  <a:pt x="1095375" y="158750"/>
                </a:cubicBezTo>
                <a:cubicBezTo>
                  <a:pt x="1098550" y="155575"/>
                  <a:pt x="1101246" y="151835"/>
                  <a:pt x="1104900" y="149225"/>
                </a:cubicBezTo>
                <a:cubicBezTo>
                  <a:pt x="1108751" y="146474"/>
                  <a:pt x="1113541" y="145310"/>
                  <a:pt x="1117600" y="142875"/>
                </a:cubicBezTo>
                <a:cubicBezTo>
                  <a:pt x="1124144" y="138948"/>
                  <a:pt x="1130300" y="134408"/>
                  <a:pt x="1136650" y="130175"/>
                </a:cubicBezTo>
                <a:cubicBezTo>
                  <a:pt x="1139825" y="128058"/>
                  <a:pt x="1143477" y="126523"/>
                  <a:pt x="1146175" y="123825"/>
                </a:cubicBezTo>
                <a:cubicBezTo>
                  <a:pt x="1149350" y="120650"/>
                  <a:pt x="1152046" y="116910"/>
                  <a:pt x="1155700" y="114300"/>
                </a:cubicBezTo>
                <a:cubicBezTo>
                  <a:pt x="1159551" y="111549"/>
                  <a:pt x="1164291" y="110298"/>
                  <a:pt x="1168400" y="107950"/>
                </a:cubicBezTo>
                <a:cubicBezTo>
                  <a:pt x="1185634" y="98102"/>
                  <a:pt x="1169986" y="104246"/>
                  <a:pt x="1187450" y="98425"/>
                </a:cubicBezTo>
                <a:cubicBezTo>
                  <a:pt x="1189567" y="95250"/>
                  <a:pt x="1191102" y="91598"/>
                  <a:pt x="1193800" y="88900"/>
                </a:cubicBezTo>
                <a:cubicBezTo>
                  <a:pt x="1202899" y="79801"/>
                  <a:pt x="1202521" y="84540"/>
                  <a:pt x="1212850" y="79375"/>
                </a:cubicBezTo>
                <a:cubicBezTo>
                  <a:pt x="1216263" y="77668"/>
                  <a:pt x="1219200" y="75142"/>
                  <a:pt x="1222375" y="73025"/>
                </a:cubicBezTo>
                <a:cubicBezTo>
                  <a:pt x="1236577" y="51723"/>
                  <a:pt x="1219847" y="72594"/>
                  <a:pt x="1238250" y="60325"/>
                </a:cubicBezTo>
                <a:cubicBezTo>
                  <a:pt x="1241986" y="57834"/>
                  <a:pt x="1244326" y="53675"/>
                  <a:pt x="1247775" y="50800"/>
                </a:cubicBezTo>
                <a:cubicBezTo>
                  <a:pt x="1250706" y="48357"/>
                  <a:pt x="1254125" y="46567"/>
                  <a:pt x="1257300" y="44450"/>
                </a:cubicBezTo>
                <a:cubicBezTo>
                  <a:pt x="1259417" y="41275"/>
                  <a:pt x="1260952" y="37623"/>
                  <a:pt x="1263650" y="34925"/>
                </a:cubicBezTo>
                <a:cubicBezTo>
                  <a:pt x="1269805" y="28770"/>
                  <a:pt x="1274953" y="27982"/>
                  <a:pt x="1282700" y="25400"/>
                </a:cubicBezTo>
                <a:cubicBezTo>
                  <a:pt x="1285875" y="22225"/>
                  <a:pt x="1288489" y="18366"/>
                  <a:pt x="1292225" y="15875"/>
                </a:cubicBezTo>
                <a:cubicBezTo>
                  <a:pt x="1294877" y="14107"/>
                  <a:pt x="1312862" y="9878"/>
                  <a:pt x="1314450" y="9525"/>
                </a:cubicBezTo>
                <a:cubicBezTo>
                  <a:pt x="1319718" y="8354"/>
                  <a:pt x="1325090" y="7659"/>
                  <a:pt x="1330325" y="6350"/>
                </a:cubicBezTo>
                <a:cubicBezTo>
                  <a:pt x="1333572" y="5538"/>
                  <a:pt x="1336583" y="3901"/>
                  <a:pt x="1339850" y="3175"/>
                </a:cubicBezTo>
                <a:cubicBezTo>
                  <a:pt x="1346134" y="1778"/>
                  <a:pt x="1352550" y="1058"/>
                  <a:pt x="1358900" y="0"/>
                </a:cubicBezTo>
                <a:cubicBezTo>
                  <a:pt x="1394883" y="1058"/>
                  <a:pt x="1430927" y="832"/>
                  <a:pt x="1466850" y="3175"/>
                </a:cubicBezTo>
                <a:cubicBezTo>
                  <a:pt x="1540686" y="7990"/>
                  <a:pt x="1484304" y="5995"/>
                  <a:pt x="1514475" y="12700"/>
                </a:cubicBezTo>
                <a:cubicBezTo>
                  <a:pt x="1520759" y="14097"/>
                  <a:pt x="1527280" y="14314"/>
                  <a:pt x="1533525" y="15875"/>
                </a:cubicBezTo>
                <a:cubicBezTo>
                  <a:pt x="1540019" y="17498"/>
                  <a:pt x="1546225" y="20108"/>
                  <a:pt x="1552575" y="22225"/>
                </a:cubicBezTo>
                <a:cubicBezTo>
                  <a:pt x="1555750" y="23283"/>
                  <a:pt x="1559315" y="23544"/>
                  <a:pt x="1562100" y="25400"/>
                </a:cubicBezTo>
                <a:cubicBezTo>
                  <a:pt x="1568450" y="29633"/>
                  <a:pt x="1573910" y="35687"/>
                  <a:pt x="1581150" y="38100"/>
                </a:cubicBezTo>
                <a:lnTo>
                  <a:pt x="1600200" y="44450"/>
                </a:lnTo>
                <a:lnTo>
                  <a:pt x="1609725" y="47625"/>
                </a:lnTo>
                <a:cubicBezTo>
                  <a:pt x="1611842" y="50800"/>
                  <a:pt x="1612839" y="55128"/>
                  <a:pt x="1616075" y="57150"/>
                </a:cubicBezTo>
                <a:cubicBezTo>
                  <a:pt x="1621751" y="60698"/>
                  <a:pt x="1635125" y="63500"/>
                  <a:pt x="1635125" y="63500"/>
                </a:cubicBezTo>
                <a:cubicBezTo>
                  <a:pt x="1652058" y="88900"/>
                  <a:pt x="1629833" y="58208"/>
                  <a:pt x="1651000" y="79375"/>
                </a:cubicBezTo>
                <a:cubicBezTo>
                  <a:pt x="1672167" y="100542"/>
                  <a:pt x="1641475" y="78317"/>
                  <a:pt x="1666875" y="95250"/>
                </a:cubicBezTo>
                <a:cubicBezTo>
                  <a:pt x="1668992" y="98425"/>
                  <a:pt x="1670527" y="102077"/>
                  <a:pt x="1673225" y="104775"/>
                </a:cubicBezTo>
                <a:cubicBezTo>
                  <a:pt x="1675923" y="107473"/>
                  <a:pt x="1680237" y="108253"/>
                  <a:pt x="1682750" y="111125"/>
                </a:cubicBezTo>
                <a:cubicBezTo>
                  <a:pt x="1703728" y="135100"/>
                  <a:pt x="1685394" y="126823"/>
                  <a:pt x="1704975" y="133350"/>
                </a:cubicBezTo>
                <a:cubicBezTo>
                  <a:pt x="1711156" y="151893"/>
                  <a:pt x="1703314" y="134864"/>
                  <a:pt x="1717675" y="149225"/>
                </a:cubicBezTo>
                <a:cubicBezTo>
                  <a:pt x="1744440" y="175990"/>
                  <a:pt x="1706542" y="142452"/>
                  <a:pt x="1727200" y="168275"/>
                </a:cubicBezTo>
                <a:cubicBezTo>
                  <a:pt x="1729584" y="171255"/>
                  <a:pt x="1733550" y="172508"/>
                  <a:pt x="1736725" y="174625"/>
                </a:cubicBezTo>
                <a:cubicBezTo>
                  <a:pt x="1744705" y="198566"/>
                  <a:pt x="1733012" y="169984"/>
                  <a:pt x="1749425" y="190500"/>
                </a:cubicBezTo>
                <a:cubicBezTo>
                  <a:pt x="1751516" y="193113"/>
                  <a:pt x="1750975" y="197099"/>
                  <a:pt x="1752600" y="200025"/>
                </a:cubicBezTo>
                <a:cubicBezTo>
                  <a:pt x="1773019" y="236780"/>
                  <a:pt x="1756827" y="205460"/>
                  <a:pt x="1774825" y="228600"/>
                </a:cubicBezTo>
                <a:cubicBezTo>
                  <a:pt x="1779510" y="234624"/>
                  <a:pt x="1783292" y="241300"/>
                  <a:pt x="1787525" y="247650"/>
                </a:cubicBezTo>
                <a:cubicBezTo>
                  <a:pt x="1789642" y="250825"/>
                  <a:pt x="1790700" y="255058"/>
                  <a:pt x="1793875" y="257175"/>
                </a:cubicBezTo>
                <a:lnTo>
                  <a:pt x="1803400" y="263525"/>
                </a:lnTo>
                <a:cubicBezTo>
                  <a:pt x="1805517" y="266700"/>
                  <a:pt x="1807052" y="270352"/>
                  <a:pt x="1809750" y="273050"/>
                </a:cubicBezTo>
                <a:cubicBezTo>
                  <a:pt x="1812448" y="275748"/>
                  <a:pt x="1816762" y="276528"/>
                  <a:pt x="1819275" y="279400"/>
                </a:cubicBezTo>
                <a:cubicBezTo>
                  <a:pt x="1845204" y="309033"/>
                  <a:pt x="1820069" y="290512"/>
                  <a:pt x="1841500" y="304800"/>
                </a:cubicBezTo>
                <a:cubicBezTo>
                  <a:pt x="1843617" y="307975"/>
                  <a:pt x="1845152" y="311627"/>
                  <a:pt x="1847850" y="314325"/>
                </a:cubicBezTo>
                <a:cubicBezTo>
                  <a:pt x="1850548" y="317023"/>
                  <a:pt x="1854991" y="317695"/>
                  <a:pt x="1857375" y="320675"/>
                </a:cubicBezTo>
                <a:cubicBezTo>
                  <a:pt x="1874902" y="342583"/>
                  <a:pt x="1842778" y="318352"/>
                  <a:pt x="1870075" y="336550"/>
                </a:cubicBezTo>
                <a:cubicBezTo>
                  <a:pt x="1871133" y="339725"/>
                  <a:pt x="1871195" y="343433"/>
                  <a:pt x="1873250" y="346075"/>
                </a:cubicBezTo>
                <a:cubicBezTo>
                  <a:pt x="1878763" y="353164"/>
                  <a:pt x="1892300" y="365125"/>
                  <a:pt x="1892300" y="365125"/>
                </a:cubicBezTo>
                <a:cubicBezTo>
                  <a:pt x="1899450" y="386575"/>
                  <a:pt x="1889534" y="363325"/>
                  <a:pt x="1905000" y="381000"/>
                </a:cubicBezTo>
                <a:cubicBezTo>
                  <a:pt x="1930929" y="410633"/>
                  <a:pt x="1905794" y="392112"/>
                  <a:pt x="1927225" y="406400"/>
                </a:cubicBezTo>
                <a:cubicBezTo>
                  <a:pt x="1929807" y="414147"/>
                  <a:pt x="1930595" y="419295"/>
                  <a:pt x="1936750" y="425450"/>
                </a:cubicBezTo>
                <a:cubicBezTo>
                  <a:pt x="1939448" y="428148"/>
                  <a:pt x="1943100" y="429683"/>
                  <a:pt x="1946275" y="431800"/>
                </a:cubicBezTo>
                <a:cubicBezTo>
                  <a:pt x="1949457" y="441346"/>
                  <a:pt x="1948961" y="442644"/>
                  <a:pt x="1955800" y="450850"/>
                </a:cubicBezTo>
                <a:cubicBezTo>
                  <a:pt x="1958675" y="454299"/>
                  <a:pt x="1962568" y="456831"/>
                  <a:pt x="1965325" y="460375"/>
                </a:cubicBezTo>
                <a:cubicBezTo>
                  <a:pt x="1970010" y="466399"/>
                  <a:pt x="1973792" y="473075"/>
                  <a:pt x="1978025" y="479425"/>
                </a:cubicBezTo>
                <a:cubicBezTo>
                  <a:pt x="1980142" y="482600"/>
                  <a:pt x="1981677" y="486252"/>
                  <a:pt x="1984375" y="488950"/>
                </a:cubicBezTo>
                <a:cubicBezTo>
                  <a:pt x="1996598" y="501173"/>
                  <a:pt x="1990164" y="495984"/>
                  <a:pt x="2003425" y="504825"/>
                </a:cubicBezTo>
                <a:cubicBezTo>
                  <a:pt x="2004483" y="509058"/>
                  <a:pt x="2004435" y="513736"/>
                  <a:pt x="2006600" y="517525"/>
                </a:cubicBezTo>
                <a:cubicBezTo>
                  <a:pt x="2008828" y="521424"/>
                  <a:pt x="2013250" y="523601"/>
                  <a:pt x="2016125" y="527050"/>
                </a:cubicBezTo>
                <a:cubicBezTo>
                  <a:pt x="2029354" y="542925"/>
                  <a:pt x="2014538" y="531283"/>
                  <a:pt x="2032000" y="542925"/>
                </a:cubicBezTo>
                <a:cubicBezTo>
                  <a:pt x="2046817" y="565150"/>
                  <a:pt x="2038350" y="557742"/>
                  <a:pt x="2054225" y="568325"/>
                </a:cubicBezTo>
                <a:cubicBezTo>
                  <a:pt x="2071158" y="593725"/>
                  <a:pt x="2048933" y="563033"/>
                  <a:pt x="2070100" y="584200"/>
                </a:cubicBezTo>
                <a:cubicBezTo>
                  <a:pt x="2072798" y="586898"/>
                  <a:pt x="2074007" y="590794"/>
                  <a:pt x="2076450" y="593725"/>
                </a:cubicBezTo>
                <a:cubicBezTo>
                  <a:pt x="2089099" y="608904"/>
                  <a:pt x="2081877" y="598248"/>
                  <a:pt x="2095500" y="609600"/>
                </a:cubicBezTo>
                <a:cubicBezTo>
                  <a:pt x="2098949" y="612475"/>
                  <a:pt x="2101481" y="616368"/>
                  <a:pt x="2105025" y="619125"/>
                </a:cubicBezTo>
                <a:cubicBezTo>
                  <a:pt x="2111049" y="623810"/>
                  <a:pt x="2118679" y="626429"/>
                  <a:pt x="2124075" y="631825"/>
                </a:cubicBezTo>
                <a:cubicBezTo>
                  <a:pt x="2127250" y="635000"/>
                  <a:pt x="2130725" y="637901"/>
                  <a:pt x="2133600" y="641350"/>
                </a:cubicBezTo>
                <a:cubicBezTo>
                  <a:pt x="2136043" y="644281"/>
                  <a:pt x="2136970" y="648491"/>
                  <a:pt x="2139950" y="650875"/>
                </a:cubicBezTo>
                <a:cubicBezTo>
                  <a:pt x="2142563" y="652966"/>
                  <a:pt x="2146300" y="652992"/>
                  <a:pt x="2149475" y="654050"/>
                </a:cubicBezTo>
                <a:cubicBezTo>
                  <a:pt x="2163677" y="675352"/>
                  <a:pt x="2146947" y="654481"/>
                  <a:pt x="2165350" y="666750"/>
                </a:cubicBezTo>
                <a:cubicBezTo>
                  <a:pt x="2169086" y="669241"/>
                  <a:pt x="2171331" y="673518"/>
                  <a:pt x="2174875" y="676275"/>
                </a:cubicBezTo>
                <a:cubicBezTo>
                  <a:pt x="2180899" y="680960"/>
                  <a:pt x="2187575" y="684742"/>
                  <a:pt x="2193925" y="688975"/>
                </a:cubicBezTo>
                <a:lnTo>
                  <a:pt x="2203450" y="695325"/>
                </a:lnTo>
                <a:cubicBezTo>
                  <a:pt x="2208838" y="711489"/>
                  <a:pt x="2202295" y="700328"/>
                  <a:pt x="2216150" y="708025"/>
                </a:cubicBezTo>
                <a:cubicBezTo>
                  <a:pt x="2222821" y="711731"/>
                  <a:pt x="2228850" y="716492"/>
                  <a:pt x="2235200" y="720725"/>
                </a:cubicBezTo>
                <a:cubicBezTo>
                  <a:pt x="2238375" y="722842"/>
                  <a:pt x="2241105" y="725868"/>
                  <a:pt x="2244725" y="727075"/>
                </a:cubicBezTo>
                <a:lnTo>
                  <a:pt x="2254250" y="730250"/>
                </a:lnTo>
                <a:cubicBezTo>
                  <a:pt x="2257425" y="733425"/>
                  <a:pt x="2259850" y="737594"/>
                  <a:pt x="2263775" y="739775"/>
                </a:cubicBezTo>
                <a:cubicBezTo>
                  <a:pt x="2269626" y="743026"/>
                  <a:pt x="2276475" y="744008"/>
                  <a:pt x="2282825" y="746125"/>
                </a:cubicBezTo>
                <a:cubicBezTo>
                  <a:pt x="2286000" y="747183"/>
                  <a:pt x="2289565" y="747444"/>
                  <a:pt x="2292350" y="749300"/>
                </a:cubicBezTo>
                <a:cubicBezTo>
                  <a:pt x="2295525" y="751417"/>
                  <a:pt x="2298388" y="754100"/>
                  <a:pt x="2301875" y="755650"/>
                </a:cubicBezTo>
                <a:cubicBezTo>
                  <a:pt x="2307992" y="758368"/>
                  <a:pt x="2314575" y="759883"/>
                  <a:pt x="2320925" y="762000"/>
                </a:cubicBezTo>
                <a:cubicBezTo>
                  <a:pt x="2324100" y="763058"/>
                  <a:pt x="2327203" y="764363"/>
                  <a:pt x="2330450" y="765175"/>
                </a:cubicBezTo>
                <a:cubicBezTo>
                  <a:pt x="2334683" y="766233"/>
                  <a:pt x="2338970" y="767096"/>
                  <a:pt x="2343150" y="768350"/>
                </a:cubicBezTo>
                <a:cubicBezTo>
                  <a:pt x="2352767" y="771235"/>
                  <a:pt x="2362200" y="774700"/>
                  <a:pt x="2371725" y="777875"/>
                </a:cubicBezTo>
                <a:cubicBezTo>
                  <a:pt x="2374900" y="778933"/>
                  <a:pt x="2377968" y="780394"/>
                  <a:pt x="2381250" y="781050"/>
                </a:cubicBezTo>
                <a:cubicBezTo>
                  <a:pt x="2386542" y="782108"/>
                  <a:pt x="2391919" y="782805"/>
                  <a:pt x="2397125" y="784225"/>
                </a:cubicBezTo>
                <a:cubicBezTo>
                  <a:pt x="2403583" y="785986"/>
                  <a:pt x="2409825" y="788458"/>
                  <a:pt x="2416175" y="790575"/>
                </a:cubicBezTo>
                <a:cubicBezTo>
                  <a:pt x="2419350" y="791633"/>
                  <a:pt x="2422707" y="792253"/>
                  <a:pt x="2425700" y="793750"/>
                </a:cubicBezTo>
                <a:cubicBezTo>
                  <a:pt x="2429933" y="795867"/>
                  <a:pt x="2433968" y="798438"/>
                  <a:pt x="2438400" y="800100"/>
                </a:cubicBezTo>
                <a:cubicBezTo>
                  <a:pt x="2446003" y="802951"/>
                  <a:pt x="2459599" y="804438"/>
                  <a:pt x="2466975" y="806450"/>
                </a:cubicBezTo>
                <a:lnTo>
                  <a:pt x="2495550" y="815975"/>
                </a:lnTo>
                <a:cubicBezTo>
                  <a:pt x="2498725" y="817033"/>
                  <a:pt x="2501742" y="818847"/>
                  <a:pt x="2505075" y="819150"/>
                </a:cubicBezTo>
                <a:cubicBezTo>
                  <a:pt x="2537156" y="822066"/>
                  <a:pt x="2533566" y="820867"/>
                  <a:pt x="2559050" y="825500"/>
                </a:cubicBezTo>
                <a:cubicBezTo>
                  <a:pt x="2564359" y="826465"/>
                  <a:pt x="2569690" y="827366"/>
                  <a:pt x="2574925" y="828675"/>
                </a:cubicBezTo>
                <a:cubicBezTo>
                  <a:pt x="2578172" y="829487"/>
                  <a:pt x="2581144" y="831328"/>
                  <a:pt x="2584450" y="831850"/>
                </a:cubicBezTo>
                <a:cubicBezTo>
                  <a:pt x="2601306" y="834512"/>
                  <a:pt x="2618694" y="834061"/>
                  <a:pt x="2635250" y="838200"/>
                </a:cubicBezTo>
                <a:cubicBezTo>
                  <a:pt x="2643873" y="840356"/>
                  <a:pt x="2655188" y="843398"/>
                  <a:pt x="2663825" y="844550"/>
                </a:cubicBezTo>
                <a:cubicBezTo>
                  <a:pt x="2674368" y="845956"/>
                  <a:pt x="2684997" y="846612"/>
                  <a:pt x="2695575" y="847725"/>
                </a:cubicBezTo>
                <a:lnTo>
                  <a:pt x="2724150" y="850900"/>
                </a:lnTo>
                <a:cubicBezTo>
                  <a:pt x="2732624" y="851897"/>
                  <a:pt x="2741031" y="853602"/>
                  <a:pt x="2749550" y="854075"/>
                </a:cubicBezTo>
                <a:cubicBezTo>
                  <a:pt x="2760117" y="854662"/>
                  <a:pt x="2770717" y="854075"/>
                  <a:pt x="2781300" y="85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059F6CE-6884-493C-902D-C0195D5A095D}"/>
              </a:ext>
            </a:extLst>
          </p:cNvPr>
          <p:cNvSpPr/>
          <p:nvPr/>
        </p:nvSpPr>
        <p:spPr>
          <a:xfrm>
            <a:off x="1120775" y="4024339"/>
            <a:ext cx="949325" cy="24290"/>
          </a:xfrm>
          <a:custGeom>
            <a:avLst/>
            <a:gdLst>
              <a:gd name="connsiteX0" fmla="*/ 949325 w 949325"/>
              <a:gd name="connsiteY0" fmla="*/ 0 h 24290"/>
              <a:gd name="connsiteX1" fmla="*/ 561975 w 949325"/>
              <a:gd name="connsiteY1" fmla="*/ 6350 h 24290"/>
              <a:gd name="connsiteX2" fmla="*/ 504825 w 949325"/>
              <a:gd name="connsiteY2" fmla="*/ 12700 h 24290"/>
              <a:gd name="connsiteX3" fmla="*/ 479425 w 949325"/>
              <a:gd name="connsiteY3" fmla="*/ 15875 h 24290"/>
              <a:gd name="connsiteX4" fmla="*/ 288925 w 949325"/>
              <a:gd name="connsiteY4" fmla="*/ 19050 h 24290"/>
              <a:gd name="connsiteX5" fmla="*/ 0 w 949325"/>
              <a:gd name="connsiteY5" fmla="*/ 22225 h 2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325" h="24290">
                <a:moveTo>
                  <a:pt x="949325" y="0"/>
                </a:moveTo>
                <a:cubicBezTo>
                  <a:pt x="811395" y="27586"/>
                  <a:pt x="953314" y="235"/>
                  <a:pt x="561975" y="6350"/>
                </a:cubicBezTo>
                <a:cubicBezTo>
                  <a:pt x="542430" y="6655"/>
                  <a:pt x="524005" y="10143"/>
                  <a:pt x="504825" y="12700"/>
                </a:cubicBezTo>
                <a:cubicBezTo>
                  <a:pt x="496367" y="13828"/>
                  <a:pt x="487954" y="15624"/>
                  <a:pt x="479425" y="15875"/>
                </a:cubicBezTo>
                <a:cubicBezTo>
                  <a:pt x="415944" y="17742"/>
                  <a:pt x="352425" y="17992"/>
                  <a:pt x="288925" y="19050"/>
                </a:cubicBezTo>
                <a:cubicBezTo>
                  <a:pt x="165343" y="28556"/>
                  <a:pt x="261449" y="22225"/>
                  <a:pt x="0" y="22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Google Shape;124;p17">
            <a:extLst>
              <a:ext uri="{FF2B5EF4-FFF2-40B4-BE49-F238E27FC236}">
                <a16:creationId xmlns:a16="http://schemas.microsoft.com/office/drawing/2014/main" id="{65658C2E-C170-4CB6-9081-7A4DAAFA43FE}"/>
              </a:ext>
            </a:extLst>
          </p:cNvPr>
          <p:cNvSpPr txBox="1">
            <a:spLocks/>
          </p:cNvSpPr>
          <p:nvPr/>
        </p:nvSpPr>
        <p:spPr>
          <a:xfrm>
            <a:off x="854285" y="262616"/>
            <a:ext cx="349204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Lora"/>
            </a:endParaRPr>
          </a:p>
        </p:txBody>
      </p:sp>
      <p:sp>
        <p:nvSpPr>
          <p:cNvPr id="17" name="Google Shape;124;p17">
            <a:extLst>
              <a:ext uri="{FF2B5EF4-FFF2-40B4-BE49-F238E27FC236}">
                <a16:creationId xmlns:a16="http://schemas.microsoft.com/office/drawing/2014/main" id="{5FE988A5-4B1C-4DB7-8F1A-C203F21EBB13}"/>
              </a:ext>
            </a:extLst>
          </p:cNvPr>
          <p:cNvSpPr txBox="1">
            <a:spLocks/>
          </p:cNvSpPr>
          <p:nvPr/>
        </p:nvSpPr>
        <p:spPr>
          <a:xfrm>
            <a:off x="154103" y="337499"/>
            <a:ext cx="349204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600" dirty="0">
                <a:latin typeface="Lora"/>
              </a:rPr>
              <a:t>ASSET OF TEN YEARS’ PERIOD</a:t>
            </a:r>
            <a:endParaRPr lang="en-US" sz="16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86335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B382A327-C496-48BB-BA46-ACBC6A3B9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79" y="1815027"/>
            <a:ext cx="6680798" cy="3131624"/>
          </a:xfrm>
          <a:prstGeom prst="rect">
            <a:avLst/>
          </a:prstGeom>
        </p:spPr>
      </p:pic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961931" y="3578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2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28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28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OTHER ASSUMPTIONS</a:t>
            </a:r>
            <a:endParaRPr lang="en-US" sz="2400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3765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One customer can only </a:t>
            </a:r>
            <a:r>
              <a:rPr lang="en-US" altLang="zh-CN" b="1" dirty="0"/>
              <a:t>make one claim each year.</a:t>
            </a:r>
            <a:endParaRPr lang="zh-CN" altLang="zh-CN" b="1" dirty="0"/>
          </a:p>
          <a:p>
            <a:pPr lvl="0"/>
            <a:r>
              <a:rPr lang="en-US" altLang="zh-CN" dirty="0"/>
              <a:t>The probability of making a claim is </a:t>
            </a:r>
            <a:r>
              <a:rPr lang="en-US" altLang="zh-CN" b="1" dirty="0"/>
              <a:t>fixed and equal for each customer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Claims are made </a:t>
            </a:r>
            <a:r>
              <a:rPr lang="en-US" altLang="zh-CN" b="1" dirty="0"/>
              <a:t>independently of each other </a:t>
            </a:r>
            <a:r>
              <a:rPr lang="en-US" altLang="zh-CN" dirty="0"/>
              <a:t>and no customer is influenced by the other.</a:t>
            </a:r>
            <a:endParaRPr lang="zh-CN" altLang="zh-CN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03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OTHER ASSUMPTIONS</a:t>
            </a:r>
            <a:endParaRPr lang="en-US" sz="2400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58268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The value of the premium is fixed </a:t>
            </a:r>
            <a:r>
              <a:rPr lang="en-US" altLang="zh-CN" dirty="0"/>
              <a:t>irrespective of the size of the claim.</a:t>
            </a:r>
            <a:endParaRPr lang="zh-CN" altLang="zh-CN" dirty="0"/>
          </a:p>
          <a:p>
            <a:pPr lvl="0"/>
            <a:r>
              <a:rPr lang="en-US" altLang="zh-CN" dirty="0"/>
              <a:t>All customers are loyal and will </a:t>
            </a:r>
            <a:r>
              <a:rPr lang="en-US" altLang="zh-CN" b="1" dirty="0"/>
              <a:t>not drop out at any circumstance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:- When premium increases)</a:t>
            </a:r>
            <a:endParaRPr lang="zh-CN" altLang="zh-CN" dirty="0"/>
          </a:p>
          <a:p>
            <a:pPr lvl="0"/>
            <a:r>
              <a:rPr lang="en-US" altLang="zh-CN" b="1" dirty="0"/>
              <a:t>No deductibles </a:t>
            </a:r>
            <a:r>
              <a:rPr lang="en-US" altLang="zh-CN" dirty="0"/>
              <a:t>are paid by any customers.</a:t>
            </a:r>
            <a:endParaRPr lang="zh-CN" altLang="zh-CN" dirty="0"/>
          </a:p>
          <a:p>
            <a:pPr lvl="0"/>
            <a:r>
              <a:rPr lang="en-US" altLang="zh-CN" dirty="0"/>
              <a:t>The company will </a:t>
            </a:r>
            <a:r>
              <a:rPr lang="en-US" altLang="zh-CN" b="1" dirty="0"/>
              <a:t>retain all premiums charged </a:t>
            </a:r>
            <a:r>
              <a:rPr lang="en-US" altLang="zh-CN" dirty="0"/>
              <a:t>with itself and not invest on anything else.</a:t>
            </a:r>
            <a:endParaRPr lang="zh-CN" altLang="zh-CN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6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3" y="1693523"/>
            <a:ext cx="51922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the Size of Claims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X be the size of a typical claim.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85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356102" y="2238000"/>
            <a:ext cx="648604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a) Calculate the cumulative distribution function F(x) of X, the expectation E(X), the median of X, and the variance of X. State any </a:t>
            </a:r>
            <a:r>
              <a:rPr lang="en-US" altLang="zh-CN" dirty="0">
                <a:highlight>
                  <a:srgbClr val="FFCD00"/>
                </a:highlight>
              </a:rPr>
              <a:t>conditions on α and/or β</a:t>
            </a:r>
            <a:r>
              <a:rPr lang="en-US" altLang="zh-CN" dirty="0"/>
              <a:t> </a:t>
            </a:r>
            <a:r>
              <a:rPr lang="en-US" dirty="0"/>
              <a:t>that need to be satisfied. 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41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EXPECTATION OF X</a:t>
            </a:r>
            <a:endParaRPr lang="en-US"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19100" indent="-3429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0                            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zh-CN" altLang="zh-CN" sz="1400" dirty="0"/>
              </a:p>
              <a:p>
                <a:pPr marL="419100" indent="-3429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zh-CN" sz="1400" dirty="0"/>
              </a:p>
              <a:p>
                <a:pPr marL="419100" indent="-3429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limLoc m:val="subSup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  <m:box>
                                  <m:boxPr>
                                    <m:diff m:val="on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box>
                              </m:e>
                            </m:nary>
                          </m:e>
                        </m:box>
                      </m:e>
                    </m:nary>
                  </m:oMath>
                </a14:m>
                <a:endParaRPr lang="zh-CN" altLang="zh-CN" sz="1400" dirty="0"/>
              </a:p>
              <a:p>
                <a:pPr marL="419100" indent="-3429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)∙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</m:oMath>
                </a14:m>
                <a:endParaRPr lang="zh-CN" altLang="zh-CN" sz="1400" dirty="0"/>
              </a:p>
              <a:p>
                <a:pPr marL="419100" indent="-3429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zh-CN" altLang="zh-CN" sz="1400" dirty="0"/>
              </a:p>
              <a:p>
                <a:pPr marL="419100" indent="-3429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1400" dirty="0"/>
              </a:p>
              <a:p>
                <a:pPr marL="419100" indent="-342900">
                  <a:buFont typeface="+mj-lt"/>
                  <a:buAutoNum type="arabicPeriod"/>
                </a:pPr>
                <a:endParaRPr lang="zh-CN" altLang="zh-CN" sz="1400" dirty="0"/>
              </a:p>
            </p:txBody>
          </p:sp>
        </mc:Choice>
        <mc:Fallback xmlns=""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269" b="-4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49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405865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MEDIAN AND VARIANCE OF X</a:t>
            </a:r>
            <a:endParaRPr lang="en-US" sz="2400" dirty="0">
              <a:highlight>
                <a:srgbClr val="FFCD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altLang="zh-CN" sz="1400" dirty="0"/>
                  <a:t>Let</a:t>
                </a:r>
                <a:r>
                  <a:rPr lang="en-US" altLang="zh-CN" sz="1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400">
                        <a:latin typeface="Cambria Math" panose="02040503050406030204" pitchFamily="18" charset="0"/>
                      </a:rPr>
                      <m:t>      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diff m:val="on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  <m:r>
                      <a:rPr lang="en-US" altLang="zh-CN" sz="140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&gt;2,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358268"/>
                <a:ext cx="6809700" cy="3112200"/>
              </a:xfrm>
              <a:prstGeom prst="rect">
                <a:avLst/>
              </a:prstGeom>
              <a:blipFill>
                <a:blip r:embed="rId3"/>
                <a:stretch>
                  <a:fillRect l="-179" t="-392" b="-28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55610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1723</Words>
  <Application>Microsoft Office PowerPoint</Application>
  <PresentationFormat>全屏显示(16:9)</PresentationFormat>
  <Paragraphs>324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Lora</vt:lpstr>
      <vt:lpstr>Quattrocento Sans</vt:lpstr>
      <vt:lpstr>Arial</vt:lpstr>
      <vt:lpstr>Cambria Math</vt:lpstr>
      <vt:lpstr>Wingdings</vt:lpstr>
      <vt:lpstr>Viola template</vt:lpstr>
      <vt:lpstr>ST425 Group Project</vt:lpstr>
      <vt:lpstr>Background and Assumption</vt:lpstr>
      <vt:lpstr>BASIC ASSUMPTIONS</vt:lpstr>
      <vt:lpstr>OTHER ASSUMPTIONS</vt:lpstr>
      <vt:lpstr>OTHER ASSUMPTIONS</vt:lpstr>
      <vt:lpstr>Simulation the Size of Claims</vt:lpstr>
      <vt:lpstr>PowerPoint 演示文稿</vt:lpstr>
      <vt:lpstr>EXPECTATION OF X</vt:lpstr>
      <vt:lpstr>MEDIAN AND VARIANCE OF X</vt:lpstr>
      <vt:lpstr>PowerPoint 演示文稿</vt:lpstr>
      <vt:lpstr>INVERSION METHOD</vt:lpstr>
      <vt:lpstr>PowerPoint 演示文稿</vt:lpstr>
      <vt:lpstr>PowerPoint 演示文稿</vt:lpstr>
      <vt:lpstr>PowerPoint 演示文稿</vt:lpstr>
      <vt:lpstr>PARETO DISTRIBUTION</vt:lpstr>
      <vt:lpstr>Model of Year End Assets</vt:lpstr>
      <vt:lpstr>BUILDING UP THE MODEL</vt:lpstr>
      <vt:lpstr>BUILDING UP THE MODEL</vt:lpstr>
      <vt:lpstr>PowerPoint 演示文稿</vt:lpstr>
      <vt:lpstr>Changing Inputs of the Model</vt:lpstr>
      <vt:lpstr>PowerPoint 演示文稿</vt:lpstr>
      <vt:lpstr>PowerPoint 演示文稿</vt:lpstr>
      <vt:lpstr>Discussions on the Model</vt:lpstr>
      <vt:lpstr>PowerPoint 演示文稿</vt:lpstr>
      <vt:lpstr>FACTORS THAT THE COMPANY CAN CONTROL</vt:lpstr>
      <vt:lpstr>FACTORS THAT THE COMPANY CAN CONTROL</vt:lpstr>
      <vt:lpstr>FACTORS THAT THE COMPANY CAN CONTROL</vt:lpstr>
      <vt:lpstr>PowerPoint 演示文稿</vt:lpstr>
      <vt:lpstr>RESERVATIONS OF THE MODEL</vt:lpstr>
      <vt:lpstr>EXTENDING MODEL</vt:lpstr>
      <vt:lpstr>EXTENDING MODEL</vt:lpstr>
      <vt:lpstr>EXTENDING MODEL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ST425 Group Project</dc:title>
  <cp:lastModifiedBy>Xu49,J (pgt)</cp:lastModifiedBy>
  <cp:revision>74</cp:revision>
  <dcterms:modified xsi:type="dcterms:W3CDTF">2019-11-24T18:56:06Z</dcterms:modified>
</cp:coreProperties>
</file>