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6"/>
  </p:notesMasterIdLst>
  <p:sldIdLst>
    <p:sldId id="256" r:id="rId2"/>
    <p:sldId id="259" r:id="rId3"/>
    <p:sldId id="286" r:id="rId4"/>
    <p:sldId id="287" r:id="rId5"/>
    <p:sldId id="288" r:id="rId6"/>
    <p:sldId id="289" r:id="rId7"/>
    <p:sldId id="290" r:id="rId8"/>
    <p:sldId id="291" r:id="rId9"/>
    <p:sldId id="292" r:id="rId10"/>
    <p:sldId id="260" r:id="rId11"/>
    <p:sldId id="294" r:id="rId12"/>
    <p:sldId id="295" r:id="rId13"/>
    <p:sldId id="275" r:id="rId14"/>
    <p:sldId id="296" r:id="rId15"/>
    <p:sldId id="297" r:id="rId16"/>
    <p:sldId id="298" r:id="rId17"/>
    <p:sldId id="299" r:id="rId18"/>
    <p:sldId id="300" r:id="rId19"/>
    <p:sldId id="329" r:id="rId20"/>
    <p:sldId id="301" r:id="rId21"/>
    <p:sldId id="312" r:id="rId22"/>
    <p:sldId id="314" r:id="rId23"/>
    <p:sldId id="302" r:id="rId24"/>
    <p:sldId id="303" r:id="rId25"/>
    <p:sldId id="305" r:id="rId26"/>
    <p:sldId id="304" r:id="rId27"/>
    <p:sldId id="315" r:id="rId28"/>
    <p:sldId id="316" r:id="rId29"/>
    <p:sldId id="306" r:id="rId30"/>
    <p:sldId id="261" r:id="rId31"/>
    <p:sldId id="307" r:id="rId32"/>
    <p:sldId id="308" r:id="rId33"/>
    <p:sldId id="330" r:id="rId34"/>
    <p:sldId id="30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A65B9-D36C-47CC-9318-9E99207F4B86}">
  <a:tblStyle styleId="{92BA65B9-D36C-47CC-9318-9E99207F4B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82" d="100"/>
          <a:sy n="82" d="100"/>
        </p:scale>
        <p:origin x="8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09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89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31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4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0695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94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436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8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0390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948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774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79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1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675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568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446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75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9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364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7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339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314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9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3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11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70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388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8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4692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ST425 Group Project</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框 1">
            <a:extLst>
              <a:ext uri="{FF2B5EF4-FFF2-40B4-BE49-F238E27FC236}">
                <a16:creationId xmlns:a16="http://schemas.microsoft.com/office/drawing/2014/main" id="{865510D4-5D76-4BDE-933C-E2099C7A77E1}"/>
              </a:ext>
            </a:extLst>
          </p:cNvPr>
          <p:cNvSpPr txBox="1"/>
          <p:nvPr/>
        </p:nvSpPr>
        <p:spPr>
          <a:xfrm>
            <a:off x="6318493" y="3823458"/>
            <a:ext cx="1215397" cy="1015663"/>
          </a:xfrm>
          <a:prstGeom prst="rect">
            <a:avLst/>
          </a:prstGeom>
          <a:noFill/>
        </p:spPr>
        <p:txBody>
          <a:bodyPr wrap="none" rtlCol="0">
            <a:spAutoFit/>
          </a:bodyPr>
          <a:lstStyle/>
          <a:p>
            <a:r>
              <a:rPr lang="en-US" altLang="zh-CN" sz="1500" dirty="0" err="1">
                <a:latin typeface="Lora"/>
              </a:rPr>
              <a:t>Zhenqi</a:t>
            </a:r>
            <a:r>
              <a:rPr lang="en-US" altLang="zh-CN" sz="1500" dirty="0">
                <a:latin typeface="Lora"/>
              </a:rPr>
              <a:t> Wang</a:t>
            </a:r>
          </a:p>
          <a:p>
            <a:r>
              <a:rPr lang="en-US" altLang="zh-CN" sz="1500" dirty="0" err="1">
                <a:latin typeface="Lora"/>
              </a:rPr>
              <a:t>Ruyin</a:t>
            </a:r>
            <a:r>
              <a:rPr lang="en-US" altLang="zh-CN" sz="1500" dirty="0">
                <a:latin typeface="Lora"/>
              </a:rPr>
              <a:t> Gong</a:t>
            </a:r>
          </a:p>
          <a:p>
            <a:r>
              <a:rPr lang="en-US" altLang="zh-CN" sz="1500" dirty="0" err="1">
                <a:latin typeface="Lora"/>
              </a:rPr>
              <a:t>Alqa</a:t>
            </a:r>
            <a:r>
              <a:rPr lang="en-US" altLang="zh-CN" sz="1500" dirty="0">
                <a:latin typeface="Lora"/>
              </a:rPr>
              <a:t> </a:t>
            </a:r>
            <a:r>
              <a:rPr lang="en-US" altLang="zh-CN" sz="1500" dirty="0" err="1">
                <a:latin typeface="Lora"/>
              </a:rPr>
              <a:t>Husni</a:t>
            </a:r>
            <a:endParaRPr lang="en-US" altLang="zh-CN" sz="1500" dirty="0">
              <a:latin typeface="Lora"/>
            </a:endParaRPr>
          </a:p>
          <a:p>
            <a:r>
              <a:rPr lang="en-US" altLang="zh-CN" sz="1500" dirty="0">
                <a:latin typeface="Lora"/>
              </a:rPr>
              <a:t>Jiheng Xu</a:t>
            </a:r>
            <a:endParaRPr lang="zh-CN" altLang="en-US" sz="1500" dirty="0">
              <a:latin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100" y="1751850"/>
            <a:ext cx="4933800" cy="819900"/>
          </a:xfrm>
          <a:prstGeom prst="rect">
            <a:avLst/>
          </a:prstGeom>
        </p:spPr>
        <p:txBody>
          <a:bodyPr spcFirstLastPara="1" wrap="square" lIns="91425" tIns="91425" rIns="91425" bIns="91425" anchor="b" anchorCtr="0">
            <a:noAutofit/>
          </a:bodyPr>
          <a:lstStyle/>
          <a:p>
            <a:pPr marL="0" lvl="0" indent="0">
              <a:buNone/>
            </a:pPr>
            <a:r>
              <a:rPr lang="en-GB" altLang="zh-CN" dirty="0"/>
              <a:t>b) Describe how the </a:t>
            </a:r>
            <a:r>
              <a:rPr lang="en-GB" altLang="zh-CN" dirty="0">
                <a:highlight>
                  <a:srgbClr val="FFCD00"/>
                </a:highlight>
              </a:rPr>
              <a:t>inversion method</a:t>
            </a:r>
            <a:r>
              <a:rPr lang="en-GB" altLang="zh-CN" dirty="0"/>
              <a:t> may be used to simulate from X.</a:t>
            </a:r>
            <a:endParaRPr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INVERSION METHOD</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647566"/>
                <a:ext cx="6809700" cy="3112200"/>
              </a:xfrm>
              <a:prstGeom prst="rect">
                <a:avLst/>
              </a:prstGeom>
            </p:spPr>
            <p:txBody>
              <a:bodyPr spcFirstLastPara="1" wrap="square" lIns="91425" tIns="91425" rIns="91425" bIns="91425" anchor="t" anchorCtr="0">
                <a:noAutofit/>
              </a:bodyPr>
              <a:lstStyle/>
              <a:p>
                <a:pPr lvl="0">
                  <a:buClr>
                    <a:schemeClr val="bg1"/>
                  </a:buClr>
                </a:pPr>
                <a14:m>
                  <m:oMath xmlns:m="http://schemas.openxmlformats.org/officeDocument/2006/math">
                    <m:r>
                      <a:rPr lang="en-US" altLang="zh-CN" sz="1800" i="1">
                        <a:latin typeface="Cambria Math" panose="02040503050406030204" pitchFamily="18" charset="0"/>
                      </a:rPr>
                      <m:t>𝐹</m:t>
                    </m:r>
                    <m:d>
                      <m:dPr>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𝐹</m:t>
                            </m:r>
                          </m:e>
                          <m:sup>
                            <m:r>
                              <a:rPr lang="en-US" altLang="zh-CN" sz="1800" i="1">
                                <a:latin typeface="Cambria Math" panose="02040503050406030204" pitchFamily="18" charset="0"/>
                              </a:rPr>
                              <m:t>−1</m:t>
                            </m:r>
                          </m:sup>
                        </m:s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𝑢</m:t>
                            </m:r>
                          </m:e>
                        </m:d>
                      </m:e>
                    </m:d>
                    <m:r>
                      <a:rPr lang="en-US" altLang="zh-CN" sz="1800" i="1">
                        <a:latin typeface="Cambria Math" panose="02040503050406030204" pitchFamily="18" charset="0"/>
                      </a:rPr>
                      <m:t>=</m:t>
                    </m:r>
                    <m:r>
                      <a:rPr lang="en-US" altLang="zh-CN" sz="1800" i="1">
                        <a:latin typeface="Cambria Math" panose="02040503050406030204" pitchFamily="18" charset="0"/>
                      </a:rPr>
                      <m:t>𝑢</m:t>
                    </m:r>
                  </m:oMath>
                </a14:m>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1−</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𝛽</m:t>
                        </m:r>
                      </m:e>
                      <m:sup>
                        <m:r>
                          <a:rPr lang="en-US" altLang="zh-CN" sz="1800" i="1">
                            <a:latin typeface="Cambria Math" panose="02040503050406030204" pitchFamily="18" charset="0"/>
                          </a:rPr>
                          <m:t>𝛼</m:t>
                        </m:r>
                      </m:sup>
                    </m:sSup>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𝐹</m:t>
                            </m:r>
                          </m:e>
                          <m:sup>
                            <m:r>
                              <a:rPr lang="en-US" altLang="zh-CN" sz="1800" i="1">
                                <a:latin typeface="Cambria Math" panose="02040503050406030204" pitchFamily="18" charset="0"/>
                              </a:rPr>
                              <m:t>−1</m:t>
                            </m:r>
                          </m:sup>
                        </m:s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𝑢</m:t>
                            </m:r>
                          </m:e>
                        </m:d>
                        <m:r>
                          <a:rPr lang="en-US" altLang="zh-CN" sz="1800" i="1">
                            <a:latin typeface="Cambria Math" panose="02040503050406030204" pitchFamily="18" charset="0"/>
                          </a:rPr>
                          <m:t>+</m:t>
                        </m:r>
                        <m:r>
                          <a:rPr lang="en-US" altLang="zh-CN" sz="1800" i="1">
                            <a:latin typeface="Cambria Math" panose="02040503050406030204" pitchFamily="18" charset="0"/>
                          </a:rPr>
                          <m:t>𝛽</m:t>
                        </m:r>
                        <m:r>
                          <a:rPr lang="en-US" altLang="zh-CN" sz="1800" i="1">
                            <a:latin typeface="Cambria Math" panose="02040503050406030204" pitchFamily="18" charset="0"/>
                          </a:rPr>
                          <m:t>)</m:t>
                        </m:r>
                      </m:e>
                      <m:sup>
                        <m:r>
                          <a:rPr lang="en-US" altLang="zh-CN" sz="1800" i="1">
                            <a:latin typeface="Cambria Math" panose="02040503050406030204" pitchFamily="18" charset="0"/>
                          </a:rPr>
                          <m:t>−</m:t>
                        </m:r>
                        <m:r>
                          <a:rPr lang="en-US" altLang="zh-CN" sz="1800" i="1">
                            <a:latin typeface="Cambria Math" panose="02040503050406030204" pitchFamily="18" charset="0"/>
                          </a:rPr>
                          <m:t>𝛼</m:t>
                        </m:r>
                      </m:sup>
                    </m:sSup>
                    <m:r>
                      <a:rPr lang="en-US" altLang="zh-CN" sz="1800" i="1">
                        <a:latin typeface="Cambria Math" panose="02040503050406030204" pitchFamily="18" charset="0"/>
                      </a:rPr>
                      <m:t>=</m:t>
                    </m:r>
                    <m:r>
                      <a:rPr lang="en-US" altLang="zh-CN" sz="1800" i="1">
                        <a:latin typeface="Cambria Math" panose="02040503050406030204" pitchFamily="18" charset="0"/>
                      </a:rPr>
                      <m:t>𝑢</m:t>
                    </m:r>
                  </m:oMath>
                </a14:m>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𝛽</m:t>
                        </m:r>
                      </m:num>
                      <m:den>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𝐹</m:t>
                                </m:r>
                              </m:e>
                              <m:sup>
                                <m:r>
                                  <a:rPr lang="en-US" altLang="zh-CN" sz="1800" i="1">
                                    <a:latin typeface="Cambria Math" panose="02040503050406030204" pitchFamily="18" charset="0"/>
                                  </a:rPr>
                                  <m:t>−1</m:t>
                                </m:r>
                              </m:sup>
                            </m:s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𝑢</m:t>
                                </m:r>
                              </m:e>
                            </m:d>
                            <m:r>
                              <a:rPr lang="en-US" altLang="zh-CN" sz="1800" i="1">
                                <a:latin typeface="Cambria Math" panose="02040503050406030204" pitchFamily="18" charset="0"/>
                              </a:rPr>
                              <m:t>+</m:t>
                            </m:r>
                            <m:r>
                              <a:rPr lang="en-US" altLang="zh-CN" sz="1800" i="1">
                                <a:latin typeface="Cambria Math" panose="02040503050406030204" pitchFamily="18" charset="0"/>
                              </a:rPr>
                              <m:t>𝛽</m:t>
                            </m:r>
                            <m:r>
                              <a:rPr lang="en-US" altLang="zh-CN" sz="1800" i="1">
                                <a:latin typeface="Cambria Math" panose="02040503050406030204" pitchFamily="18" charset="0"/>
                              </a:rPr>
                              <m:t>))</m:t>
                            </m:r>
                          </m:e>
                          <m:sup>
                            <m:r>
                              <a:rPr lang="en-US" altLang="zh-CN" sz="1800" i="1">
                                <a:latin typeface="Cambria Math" panose="02040503050406030204" pitchFamily="18" charset="0"/>
                              </a:rPr>
                              <m:t>𝛼</m:t>
                            </m:r>
                          </m:sup>
                        </m:sSup>
                      </m:den>
                    </m:f>
                    <m:r>
                      <a:rPr lang="en-US" altLang="zh-CN" sz="1800" i="1">
                        <a:latin typeface="Cambria Math" panose="02040503050406030204" pitchFamily="18" charset="0"/>
                      </a:rPr>
                      <m:t>=1−</m:t>
                    </m:r>
                    <m:r>
                      <a:rPr lang="en-US" altLang="zh-CN" sz="1800" i="1">
                        <a:latin typeface="Cambria Math" panose="02040503050406030204" pitchFamily="18" charset="0"/>
                      </a:rPr>
                      <m:t>𝑢</m:t>
                    </m:r>
                  </m:oMath>
                </a14:m>
                <a:endParaRPr lang="zh-CN" altLang="zh-CN" sz="1800" dirty="0"/>
              </a:p>
              <a:p>
                <a:pPr>
                  <a:buClr>
                    <a:schemeClr val="bg1"/>
                  </a:buClr>
                </a:pP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𝐹</m:t>
                        </m:r>
                      </m:e>
                      <m:sup>
                        <m:r>
                          <a:rPr lang="en-US" altLang="zh-CN" sz="1800" i="1">
                            <a:latin typeface="Cambria Math" panose="02040503050406030204" pitchFamily="18" charset="0"/>
                          </a:rPr>
                          <m:t>−1</m:t>
                        </m:r>
                      </m:sup>
                    </m:s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𝑢</m:t>
                        </m:r>
                      </m:e>
                    </m:d>
                    <m:r>
                      <a:rPr lang="en-US" altLang="zh-CN" sz="1800" i="1">
                        <a:latin typeface="Cambria Math" panose="02040503050406030204" pitchFamily="18" charset="0"/>
                      </a:rPr>
                      <m:t>=</m:t>
                    </m:r>
                    <m:r>
                      <a:rPr lang="en-US" altLang="zh-CN" sz="1800" i="1">
                        <a:latin typeface="Cambria Math" panose="02040503050406030204" pitchFamily="18" charset="0"/>
                      </a:rPr>
                      <m:t>𝛽</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(1−</m:t>
                        </m:r>
                        <m:r>
                          <a:rPr lang="en-US" altLang="zh-CN" sz="1800" i="1">
                            <a:latin typeface="Cambria Math" panose="02040503050406030204" pitchFamily="18" charset="0"/>
                          </a:rPr>
                          <m:t>𝑢</m:t>
                        </m:r>
                        <m:r>
                          <a:rPr lang="en-US" altLang="zh-CN" sz="1800" i="1">
                            <a:latin typeface="Cambria Math" panose="02040503050406030204" pitchFamily="18" charset="0"/>
                          </a:rPr>
                          <m:t>)</m:t>
                        </m:r>
                      </m:e>
                      <m:sup>
                        <m:r>
                          <a:rPr lang="en-US" altLang="zh-CN" sz="1800" i="1">
                            <a:latin typeface="Cambria Math" panose="02040503050406030204" pitchFamily="18" charset="0"/>
                          </a:rPr>
                          <m:t>−1/</m:t>
                        </m:r>
                        <m:r>
                          <a:rPr lang="en-US" altLang="zh-CN" sz="1800" i="1">
                            <a:latin typeface="Cambria Math" panose="02040503050406030204" pitchFamily="18" charset="0"/>
                          </a:rPr>
                          <m:t>𝛼</m:t>
                        </m:r>
                      </m:sup>
                    </m:sSup>
                    <m:r>
                      <a:rPr lang="en-US" altLang="zh-CN" sz="1800" i="1">
                        <a:latin typeface="Cambria Math" panose="02040503050406030204" pitchFamily="18" charset="0"/>
                      </a:rPr>
                      <m:t>−</m:t>
                    </m:r>
                    <m:r>
                      <a:rPr lang="en-US" altLang="zh-CN" sz="1800" i="1">
                        <a:latin typeface="Cambria Math" panose="02040503050406030204" pitchFamily="18" charset="0"/>
                      </a:rPr>
                      <m:t>𝛽</m:t>
                    </m:r>
                  </m:oMath>
                </a14:m>
                <a:endParaRPr lang="zh-CN" altLang="zh-CN" sz="18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647566"/>
                <a:ext cx="6809700" cy="3112200"/>
              </a:xfrm>
              <a:prstGeom prst="rect">
                <a:avLst/>
              </a:prstGeom>
              <a:blipFill>
                <a:blip r:embed="rId3"/>
                <a:stretch>
                  <a:fillRect l="-179"/>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2224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105100" y="1751850"/>
            <a:ext cx="4933800" cy="819900"/>
          </a:xfrm>
          <a:prstGeom prst="rect">
            <a:avLst/>
          </a:prstGeom>
        </p:spPr>
        <p:txBody>
          <a:bodyPr spcFirstLastPara="1" wrap="square" lIns="91425" tIns="91425" rIns="91425" bIns="91425" anchor="b" anchorCtr="0">
            <a:noAutofit/>
          </a:bodyPr>
          <a:lstStyle/>
          <a:p>
            <a:pPr marL="76200" indent="0">
              <a:buNone/>
            </a:pPr>
            <a:r>
              <a:rPr lang="en-GB" altLang="zh-CN" dirty="0"/>
              <a:t>c) </a:t>
            </a:r>
            <a:r>
              <a:rPr lang="en-GB" altLang="zh-CN" dirty="0">
                <a:highlight>
                  <a:srgbClr val="FFCD00"/>
                </a:highlight>
              </a:rPr>
              <a:t>Simulation</a:t>
            </a:r>
            <a:r>
              <a:rPr lang="en-GB" altLang="zh-CN" dirty="0"/>
              <a:t> of 10000 values drawn from X. Comparison with the true density function superimposed. </a:t>
            </a:r>
            <a:endParaRPr lang="zh-CN" altLang="zh-CN"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54554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5" name="图片 4">
            <a:extLst>
              <a:ext uri="{FF2B5EF4-FFF2-40B4-BE49-F238E27FC236}">
                <a16:creationId xmlns:a16="http://schemas.microsoft.com/office/drawing/2014/main" id="{A9F4430A-DE94-42B7-A39D-207194BA4987}"/>
              </a:ext>
            </a:extLst>
          </p:cNvPr>
          <p:cNvPicPr/>
          <p:nvPr/>
        </p:nvPicPr>
        <p:blipFill>
          <a:blip r:embed="rId3">
            <a:extLst>
              <a:ext uri="{28A0092B-C50C-407E-A947-70E740481C1C}">
                <a14:useLocalDpi xmlns:a14="http://schemas.microsoft.com/office/drawing/2010/main" val="0"/>
              </a:ext>
            </a:extLst>
          </a:blip>
          <a:stretch>
            <a:fillRect/>
          </a:stretch>
        </p:blipFill>
        <p:spPr>
          <a:xfrm>
            <a:off x="1879190" y="467099"/>
            <a:ext cx="4963311" cy="3895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595966" y="1751850"/>
            <a:ext cx="4021810" cy="819900"/>
          </a:xfrm>
          <a:prstGeom prst="rect">
            <a:avLst/>
          </a:prstGeom>
        </p:spPr>
        <p:txBody>
          <a:bodyPr spcFirstLastPara="1" wrap="square" lIns="91425" tIns="91425" rIns="91425" bIns="91425" anchor="b" anchorCtr="0">
            <a:noAutofit/>
          </a:bodyPr>
          <a:lstStyle/>
          <a:p>
            <a:pPr marL="76200" indent="0">
              <a:buNone/>
            </a:pPr>
            <a:r>
              <a:rPr lang="en-GB" altLang="zh-CN" dirty="0"/>
              <a:t>d) Reasons for use of a </a:t>
            </a:r>
            <a:r>
              <a:rPr lang="en-GB" altLang="zh-CN" dirty="0">
                <a:highlight>
                  <a:srgbClr val="FFCD00"/>
                </a:highlight>
              </a:rPr>
              <a:t>Pareto distribution</a:t>
            </a:r>
            <a:r>
              <a:rPr lang="en-GB" altLang="zh-CN" dirty="0"/>
              <a:t> to describe insurance claims.</a:t>
            </a:r>
            <a:endParaRPr lang="zh-CN" altLang="zh-CN"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3775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PARETO DISTRIBUTION</a:t>
            </a:r>
            <a:endParaRPr lang="en-US" sz="2400" dirty="0">
              <a:highlight>
                <a:srgbClr val="FFCD00"/>
              </a:highlight>
            </a:endParaRPr>
          </a:p>
        </p:txBody>
      </p:sp>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lvl="0"/>
            <a:r>
              <a:rPr lang="en-US" sz="2000" dirty="0"/>
              <a:t>The Pareto distribution is positively skewed and has a heavy tail on the right. Insurance applications, Pareto for this reason can be used for modelling extreme loss, especially for more risky types of insurance</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图片 2" descr="图片包含 游戏机&#10;&#10;描述已自动生成">
            <a:extLst>
              <a:ext uri="{FF2B5EF4-FFF2-40B4-BE49-F238E27FC236}">
                <a16:creationId xmlns:a16="http://schemas.microsoft.com/office/drawing/2014/main" id="{D5F6C2F3-A69C-4C2C-91EB-4C668F2F0FE0}"/>
              </a:ext>
            </a:extLst>
          </p:cNvPr>
          <p:cNvPicPr>
            <a:picLocks noChangeAspect="1"/>
          </p:cNvPicPr>
          <p:nvPr/>
        </p:nvPicPr>
        <p:blipFill>
          <a:blip r:embed="rId3"/>
          <a:stretch>
            <a:fillRect/>
          </a:stretch>
        </p:blipFill>
        <p:spPr>
          <a:xfrm>
            <a:off x="4216395" y="2952667"/>
            <a:ext cx="3974555" cy="1784936"/>
          </a:xfrm>
          <a:prstGeom prst="rect">
            <a:avLst/>
          </a:prstGeom>
        </p:spPr>
      </p:pic>
      <p:sp>
        <p:nvSpPr>
          <p:cNvPr id="4" name="文本框 3">
            <a:extLst>
              <a:ext uri="{FF2B5EF4-FFF2-40B4-BE49-F238E27FC236}">
                <a16:creationId xmlns:a16="http://schemas.microsoft.com/office/drawing/2014/main" id="{FE6D5D43-8D80-4F56-9025-0CCEE00BEABD}"/>
              </a:ext>
            </a:extLst>
          </p:cNvPr>
          <p:cNvSpPr txBox="1"/>
          <p:nvPr/>
        </p:nvSpPr>
        <p:spPr>
          <a:xfrm>
            <a:off x="4510086" y="4792762"/>
            <a:ext cx="1499128" cy="307777"/>
          </a:xfrm>
          <a:prstGeom prst="rect">
            <a:avLst/>
          </a:prstGeom>
          <a:noFill/>
        </p:spPr>
        <p:txBody>
          <a:bodyPr wrap="none" rtlCol="0">
            <a:spAutoFit/>
          </a:bodyPr>
          <a:lstStyle/>
          <a:p>
            <a:r>
              <a:rPr lang="en-US" altLang="zh-CN" dirty="0"/>
              <a:t>Resource: MDPI</a:t>
            </a:r>
            <a:endParaRPr lang="zh-CN" altLang="en-US" dirty="0"/>
          </a:p>
        </p:txBody>
      </p:sp>
    </p:spTree>
    <p:extLst>
      <p:ext uri="{BB962C8B-B14F-4D97-AF65-F5344CB8AC3E}">
        <p14:creationId xmlns:p14="http://schemas.microsoft.com/office/powerpoint/2010/main" val="120129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3" y="1693523"/>
            <a:ext cx="519223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of Year End Assets</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find a simplified model of insurance company</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34268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BUILDING UP THE MODEL</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dirty="0"/>
                  <a:t>                          </a:t>
                </a:r>
                <a14:m>
                  <m:oMath xmlns:m="http://schemas.openxmlformats.org/officeDocument/2006/math">
                    <m:r>
                      <a:rPr lang="en-US" altLang="zh-CN" i="1">
                        <a:latin typeface="Cambria Math" panose="02040503050406030204" pitchFamily="18" charset="0"/>
                      </a:rPr>
                      <m:t>𝑍</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𝑐𝑛</m:t>
                    </m:r>
                    <m:r>
                      <a:rPr lang="en-US" altLang="zh-CN" i="1">
                        <a:latin typeface="Cambria Math" panose="02040503050406030204" pitchFamily="18" charset="0"/>
                      </a:rPr>
                      <m:t>−</m:t>
                    </m:r>
                    <m:r>
                      <a:rPr lang="en-US" altLang="zh-CN" i="1">
                        <a:latin typeface="Cambria Math" panose="02040503050406030204" pitchFamily="18" charset="0"/>
                      </a:rPr>
                      <m:t>𝑆</m:t>
                    </m:r>
                  </m:oMath>
                </a14:m>
                <a:endParaRPr lang="zh-CN" altLang="zh-CN" dirty="0"/>
              </a:p>
              <a:p>
                <a:pPr>
                  <a:buClr>
                    <a:schemeClr val="bg1"/>
                  </a:buClr>
                </a:pPr>
                <a14:m>
                  <m:oMath xmlns:m="http://schemas.openxmlformats.org/officeDocument/2006/math">
                    <m:r>
                      <a:rPr lang="en-US" altLang="zh-CN" i="1">
                        <a:latin typeface="Cambria Math" panose="02040503050406030204" pitchFamily="18" charset="0"/>
                      </a:rPr>
                      <m:t>𝑍</m:t>
                    </m:r>
                  </m:oMath>
                </a14:m>
                <a:r>
                  <a:rPr lang="en-US" altLang="zh-CN" i="1" dirty="0"/>
                  <a:t>: </a:t>
                </a:r>
                <a:r>
                  <a:rPr lang="en-US" altLang="zh-CN" dirty="0"/>
                  <a:t>the assets of the company at the end of the year.</a:t>
                </a:r>
                <a:endParaRPr lang="zh-CN" altLang="zh-CN" dirty="0"/>
              </a:p>
              <a:p>
                <a:pPr>
                  <a:buClr>
                    <a:schemeClr val="bg1"/>
                  </a:buClr>
                </a:pP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=250000</m:t>
                    </m:r>
                  </m:oMath>
                </a14:m>
                <a:r>
                  <a:rPr lang="en-US" altLang="zh-CN" dirty="0"/>
                  <a:t> represents the current assets of the company.</a:t>
                </a:r>
                <a:endParaRPr lang="zh-CN" altLang="zh-CN" dirty="0"/>
              </a:p>
              <a:p>
                <a:pPr>
                  <a:buClr>
                    <a:schemeClr val="bg1"/>
                  </a:buClr>
                </a:pP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=6000</m:t>
                    </m:r>
                  </m:oMath>
                </a14:m>
                <a:r>
                  <a:rPr lang="en-US" altLang="zh-CN" dirty="0"/>
                  <a:t> represents the annual premium.</a:t>
                </a:r>
                <a:endParaRPr lang="zh-CN" altLang="zh-CN" dirty="0"/>
              </a:p>
              <a:p>
                <a:pPr>
                  <a:buClr>
                    <a:schemeClr val="bg1"/>
                  </a:buClr>
                </a:pP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=1000</m:t>
                    </m:r>
                  </m:oMath>
                </a14:m>
                <a:r>
                  <a:rPr lang="en-US" altLang="zh-CN" dirty="0"/>
                  <a:t> represents the number of the customers.</a:t>
                </a:r>
                <a:endParaRPr lang="zh-CN" altLang="zh-CN"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358268"/>
                <a:ext cx="6809700" cy="3112200"/>
              </a:xfrm>
              <a:prstGeom prst="rect">
                <a:avLst/>
              </a:prstGeom>
              <a:blipFill>
                <a:blip r:embed="rId3"/>
                <a:stretch>
                  <a:fillRect l="-179" r="-1074" b="-15098"/>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86610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BUILDING UP THE MODEL</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234375"/>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1800" dirty="0"/>
                  <a:t>Total claim: </a:t>
                </a:r>
                <a:endParaRPr lang="zh-CN" altLang="zh-CN" sz="1800" dirty="0"/>
              </a:p>
              <a:p>
                <a:pPr>
                  <a:buClr>
                    <a:schemeClr val="bg1"/>
                  </a:buClr>
                </a:pPr>
                <a:r>
                  <a:rPr lang="en-US" altLang="zh-CN" sz="1800" dirty="0"/>
                  <a:t>                                       </a:t>
                </a:r>
                <a14:m>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e>
                    </m:nary>
                  </m:oMath>
                </a14:m>
                <a:endParaRPr lang="zh-CN" altLang="zh-CN" sz="1800" dirty="0"/>
              </a:p>
              <a:p>
                <a:pPr>
                  <a:buClr>
                    <a:schemeClr val="bg1"/>
                  </a:buClr>
                </a:pP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oMath>
                </a14:m>
                <a:r>
                  <a:rPr lang="en-US" altLang="zh-CN" sz="1800" dirty="0"/>
                  <a:t>Pareto distribution </a:t>
                </a:r>
                <a:r>
                  <a:rPr lang="en-US" altLang="zh-CN" sz="1800" dirty="0" err="1"/>
                  <a:t>i.i.d</a:t>
                </a:r>
                <a:r>
                  <a:rPr lang="en-US" altLang="zh-CN" sz="1800" dirty="0"/>
                  <a:t>.</a:t>
                </a:r>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=1</m:t>
                        </m:r>
                      </m:sub>
                      <m:sup>
                        <m:r>
                          <a:rPr lang="en-US" altLang="zh-CN" sz="1800" i="1">
                            <a:latin typeface="Cambria Math" panose="02040503050406030204" pitchFamily="18" charset="0"/>
                          </a:rPr>
                          <m:t>1000</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𝑗</m:t>
                            </m:r>
                          </m:sub>
                        </m:sSub>
                      </m:e>
                    </m:nary>
                  </m:oMath>
                </a14:m>
                <a:r>
                  <a:rPr lang="en-US" altLang="zh-CN" sz="1800" dirty="0"/>
                  <a:t>: the number of clients making a claim this year.</a:t>
                </a:r>
                <a:endParaRPr lang="zh-CN" altLang="zh-CN" sz="1800" dirty="0"/>
              </a:p>
              <a:p>
                <a:pPr>
                  <a:buClr>
                    <a:schemeClr val="bg1"/>
                  </a:buClr>
                </a:pPr>
                <a:r>
                  <a:rPr lang="en-US" altLang="zh-CN" sz="1800" dirty="0"/>
                  <a:t>For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𝑗</m:t>
                        </m:r>
                      </m:sub>
                    </m:sSub>
                    <m:r>
                      <a:rPr lang="en-US" altLang="zh-CN" sz="1800">
                        <a:latin typeface="Cambria Math" panose="02040503050406030204" pitchFamily="18" charset="0"/>
                      </a:rPr>
                      <m:t> </m:t>
                    </m:r>
                    <m:r>
                      <m:rPr>
                        <m:sty m:val="p"/>
                      </m:rPr>
                      <a:rPr lang="en-US" altLang="zh-CN" sz="1800">
                        <a:latin typeface="Cambria Math" panose="02040503050406030204" pitchFamily="18" charset="0"/>
                      </a:rPr>
                      <m:t>i</m:t>
                    </m:r>
                    <m:r>
                      <a:rPr lang="en-US" altLang="zh-CN" sz="1800">
                        <a:latin typeface="Cambria Math" panose="02040503050406030204" pitchFamily="18" charset="0"/>
                      </a:rPr>
                      <m:t>.</m:t>
                    </m:r>
                    <m:r>
                      <m:rPr>
                        <m:sty m:val="p"/>
                      </m:rPr>
                      <a:rPr lang="en-US" altLang="zh-CN" sz="1800">
                        <a:latin typeface="Cambria Math" panose="02040503050406030204" pitchFamily="18" charset="0"/>
                      </a:rPr>
                      <m:t>i</m:t>
                    </m:r>
                    <m:r>
                      <a:rPr lang="en-US" altLang="zh-CN" sz="1800">
                        <a:latin typeface="Cambria Math" panose="02040503050406030204" pitchFamily="18" charset="0"/>
                      </a:rPr>
                      <m:t>.</m:t>
                    </m:r>
                    <m:r>
                      <m:rPr>
                        <m:sty m:val="p"/>
                      </m:rPr>
                      <a:rPr lang="en-US" altLang="zh-CN" sz="1800">
                        <a:latin typeface="Cambria Math" panose="02040503050406030204" pitchFamily="18" charset="0"/>
                      </a:rPr>
                      <m:t>d</m:t>
                    </m:r>
                  </m:oMath>
                </a14:m>
                <a:r>
                  <a:rPr lang="en-US" altLang="zh-CN" sz="1800" dirty="0"/>
                  <a:t>.:</a:t>
                </a:r>
                <a:endParaRPr lang="zh-CN" altLang="zh-CN" sz="1800" dirty="0"/>
              </a:p>
              <a:p>
                <a:pPr>
                  <a:buClr>
                    <a:schemeClr val="bg1"/>
                  </a:buClr>
                </a:pPr>
                <a:r>
                  <a:rPr lang="en-US" altLang="zh-CN" sz="1800" dirty="0"/>
                  <a:t>                                      </a:t>
                </a:r>
                <a14:m>
                  <m:oMath xmlns:m="http://schemas.openxmlformats.org/officeDocument/2006/math">
                    <m:d>
                      <m:dPr>
                        <m:begChr m:val="{"/>
                        <m:endChr m:val=""/>
                        <m:ctrlPr>
                          <a:rPr lang="zh-CN" altLang="zh-CN" sz="1800" i="1">
                            <a:latin typeface="Cambria Math" panose="02040503050406030204" pitchFamily="18" charset="0"/>
                          </a:rPr>
                        </m:ctrlPr>
                      </m:dPr>
                      <m:e>
                        <m:eqArr>
                          <m:eqArrPr>
                            <m:ctrlPr>
                              <a:rPr lang="zh-CN" altLang="zh-CN" sz="1800" i="1">
                                <a:latin typeface="Cambria Math" panose="02040503050406030204" pitchFamily="18" charset="0"/>
                              </a:rPr>
                            </m:ctrlPr>
                          </m:eqArrPr>
                          <m:e>
                            <m:r>
                              <m:rPr>
                                <m:sty m:val="p"/>
                              </m:rPr>
                              <a:rPr lang="en-US" altLang="zh-CN" sz="1800">
                                <a:latin typeface="Cambria Math" panose="02040503050406030204" pitchFamily="18" charset="0"/>
                              </a:rPr>
                              <m:t>P</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=1</m:t>
                                </m:r>
                              </m:e>
                            </m:d>
                            <m:r>
                              <a:rPr lang="en-US" altLang="zh-CN" sz="1800" i="1">
                                <a:latin typeface="Cambria Math" panose="02040503050406030204" pitchFamily="18" charset="0"/>
                              </a:rPr>
                              <m:t>=0.1</m:t>
                            </m:r>
                          </m:e>
                          <m:e>
                            <m:r>
                              <a:rPr lang="en-US" altLang="zh-CN" sz="1800">
                                <a:latin typeface="Cambria Math" panose="02040503050406030204" pitchFamily="18" charset="0"/>
                              </a:rPr>
                              <m:t>              </m:t>
                            </m:r>
                          </m:e>
                          <m:e>
                            <m:r>
                              <m:rPr>
                                <m:sty m:val="p"/>
                              </m:rPr>
                              <a:rPr lang="en-US" altLang="zh-CN" sz="1800">
                                <a:latin typeface="Cambria Math" panose="02040503050406030204" pitchFamily="18" charset="0"/>
                              </a:rPr>
                              <m:t>P</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=0</m:t>
                                </m:r>
                              </m:e>
                            </m:d>
                            <m:r>
                              <a:rPr lang="en-US" altLang="zh-CN" sz="1800" i="1">
                                <a:latin typeface="Cambria Math" panose="02040503050406030204" pitchFamily="18" charset="0"/>
                              </a:rPr>
                              <m:t>=0.9</m:t>
                            </m:r>
                          </m:e>
                        </m:eqArr>
                      </m:e>
                    </m:d>
                  </m:oMath>
                </a14:m>
                <a:endParaRPr lang="zh-CN" altLang="zh-CN" sz="1800" dirty="0"/>
              </a:p>
              <a:p>
                <a:pPr>
                  <a:buClr>
                    <a:schemeClr val="bg1"/>
                  </a:buClr>
                </a:pPr>
                <a:r>
                  <a:rPr lang="en-US" altLang="zh-CN" sz="1800" dirty="0"/>
                  <a:t>We should calculate the bankruptcy probability:</a:t>
                </a:r>
                <a:endParaRPr lang="zh-CN" altLang="zh-CN" sz="1800" dirty="0"/>
              </a:p>
              <a:p>
                <a:pPr>
                  <a:buClr>
                    <a:schemeClr val="bg1"/>
                  </a:buClr>
                </a:pPr>
                <a:r>
                  <a:rPr lang="en-US" altLang="zh-CN" sz="1800" dirty="0"/>
                  <a:t>                                      </a:t>
                </a:r>
                <a14:m>
                  <m:oMath xmlns:m="http://schemas.openxmlformats.org/officeDocument/2006/math">
                    <m:r>
                      <m:rPr>
                        <m:sty m:val="p"/>
                      </m:rPr>
                      <a:rPr lang="en-US" altLang="zh-CN" sz="1800">
                        <a:latin typeface="Cambria Math" panose="02040503050406030204" pitchFamily="18" charset="0"/>
                      </a:rPr>
                      <m:t>P</m:t>
                    </m:r>
                    <m:r>
                      <a:rPr lang="en-US" altLang="zh-CN" sz="1800">
                        <a:latin typeface="Cambria Math" panose="02040503050406030204" pitchFamily="18" charset="0"/>
                      </a:rPr>
                      <m:t>(</m:t>
                    </m:r>
                    <m:r>
                      <a:rPr lang="en-US" altLang="zh-CN" sz="1800" i="1">
                        <a:latin typeface="Cambria Math" panose="02040503050406030204" pitchFamily="18" charset="0"/>
                      </a:rPr>
                      <m:t>𝑍</m:t>
                    </m:r>
                    <m:r>
                      <a:rPr lang="en-US" altLang="zh-CN" sz="1800" i="1">
                        <a:latin typeface="Cambria Math" panose="02040503050406030204" pitchFamily="18" charset="0"/>
                      </a:rPr>
                      <m:t>&lt;0</m:t>
                    </m:r>
                    <m:r>
                      <a:rPr lang="en-US" altLang="zh-CN" sz="1800">
                        <a:latin typeface="Cambria Math" panose="02040503050406030204" pitchFamily="18" charset="0"/>
                      </a:rPr>
                      <m:t>)</m:t>
                    </m:r>
                  </m:oMath>
                </a14:m>
                <a:endParaRPr lang="zh-CN" altLang="zh-CN" sz="18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234375"/>
                <a:ext cx="6809700" cy="3112200"/>
              </a:xfrm>
              <a:prstGeom prst="rect">
                <a:avLst/>
              </a:prstGeom>
              <a:blipFill>
                <a:blip r:embed="rId3"/>
                <a:stretch>
                  <a:fillRect l="-179" b="-26027"/>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52210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4" name="图片 3">
            <a:extLst>
              <a:ext uri="{FF2B5EF4-FFF2-40B4-BE49-F238E27FC236}">
                <a16:creationId xmlns:a16="http://schemas.microsoft.com/office/drawing/2014/main" id="{7E9D7715-BE12-47BF-8317-10878EDA4ABA}"/>
              </a:ext>
            </a:extLst>
          </p:cNvPr>
          <p:cNvPicPr/>
          <p:nvPr/>
        </p:nvPicPr>
        <p:blipFill>
          <a:blip r:embed="rId3">
            <a:extLst>
              <a:ext uri="{28A0092B-C50C-407E-A947-70E740481C1C}">
                <a14:useLocalDpi xmlns:a14="http://schemas.microsoft.com/office/drawing/2010/main" val="0"/>
              </a:ext>
            </a:extLst>
          </a:blip>
          <a:stretch>
            <a:fillRect/>
          </a:stretch>
        </p:blipFill>
        <p:spPr>
          <a:xfrm>
            <a:off x="1440150" y="311435"/>
            <a:ext cx="5715000" cy="4064000"/>
          </a:xfrm>
          <a:prstGeom prst="rect">
            <a:avLst/>
          </a:prstGeom>
        </p:spPr>
      </p:pic>
      <p:sp>
        <p:nvSpPr>
          <p:cNvPr id="5" name="文本框 4">
            <a:extLst>
              <a:ext uri="{FF2B5EF4-FFF2-40B4-BE49-F238E27FC236}">
                <a16:creationId xmlns:a16="http://schemas.microsoft.com/office/drawing/2014/main" id="{1DC4FA3B-1856-4499-AB73-09E1BFA23C53}"/>
              </a:ext>
            </a:extLst>
          </p:cNvPr>
          <p:cNvSpPr txBox="1"/>
          <p:nvPr/>
        </p:nvSpPr>
        <p:spPr>
          <a:xfrm>
            <a:off x="5716590" y="918190"/>
            <a:ext cx="3259226" cy="830997"/>
          </a:xfrm>
          <a:prstGeom prst="rect">
            <a:avLst/>
          </a:prstGeom>
          <a:noFill/>
        </p:spPr>
        <p:txBody>
          <a:bodyPr wrap="none" rtlCol="0">
            <a:spAutoFit/>
          </a:bodyPr>
          <a:lstStyle/>
          <a:p>
            <a:r>
              <a:rPr lang="en-US" altLang="zh-CN" sz="1600" b="1" dirty="0">
                <a:latin typeface="Quattrocento Sans"/>
              </a:rPr>
              <a:t>The expected asset:  1249603.2379</a:t>
            </a:r>
            <a:endParaRPr lang="zh-CN" altLang="zh-CN" sz="1600" dirty="0">
              <a:latin typeface="Quattrocento Sans"/>
            </a:endParaRPr>
          </a:p>
          <a:p>
            <a:r>
              <a:rPr lang="en-US" altLang="zh-CN" sz="1600" b="1" dirty="0">
                <a:latin typeface="Quattrocento Sans"/>
              </a:rPr>
              <a:t>The probability of bankrupt:  0.0977</a:t>
            </a:r>
            <a:endParaRPr lang="zh-CN" altLang="zh-CN" sz="1600" dirty="0">
              <a:latin typeface="Quattrocento Sans"/>
            </a:endParaRPr>
          </a:p>
          <a:p>
            <a:endParaRPr lang="zh-CN" altLang="en-US" sz="1600" dirty="0">
              <a:latin typeface="Quattrocento Sans"/>
            </a:endParaRPr>
          </a:p>
        </p:txBody>
      </p:sp>
    </p:spTree>
    <p:extLst>
      <p:ext uri="{BB962C8B-B14F-4D97-AF65-F5344CB8AC3E}">
        <p14:creationId xmlns:p14="http://schemas.microsoft.com/office/powerpoint/2010/main" val="317610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3" y="1693523"/>
            <a:ext cx="519223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Background and Assumption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insurance company with fixed commercial customers.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3" y="1693523"/>
            <a:ext cx="519223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Changing Inputs of the Model</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Changing the annual premiums and probability of making a claim.</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12902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4" name="图片 3">
            <a:extLst>
              <a:ext uri="{FF2B5EF4-FFF2-40B4-BE49-F238E27FC236}">
                <a16:creationId xmlns:a16="http://schemas.microsoft.com/office/drawing/2014/main" id="{EC84501F-B6F5-4438-A477-A99929A1EA2D}"/>
              </a:ext>
            </a:extLst>
          </p:cNvPr>
          <p:cNvPicPr/>
          <p:nvPr/>
        </p:nvPicPr>
        <p:blipFill>
          <a:blip r:embed="rId3">
            <a:extLst>
              <a:ext uri="{28A0092B-C50C-407E-A947-70E740481C1C}">
                <a14:useLocalDpi xmlns:a14="http://schemas.microsoft.com/office/drawing/2010/main" val="0"/>
              </a:ext>
            </a:extLst>
          </a:blip>
          <a:stretch>
            <a:fillRect/>
          </a:stretch>
        </p:blipFill>
        <p:spPr>
          <a:xfrm>
            <a:off x="182850" y="698216"/>
            <a:ext cx="4114800" cy="3065145"/>
          </a:xfrm>
          <a:prstGeom prst="rect">
            <a:avLst/>
          </a:prstGeom>
        </p:spPr>
      </p:pic>
      <p:graphicFrame>
        <p:nvGraphicFramePr>
          <p:cNvPr id="2" name="表格 1">
            <a:extLst>
              <a:ext uri="{FF2B5EF4-FFF2-40B4-BE49-F238E27FC236}">
                <a16:creationId xmlns:a16="http://schemas.microsoft.com/office/drawing/2014/main" id="{F29EDDA6-5A0F-4BBC-8690-375E15212D55}"/>
              </a:ext>
            </a:extLst>
          </p:cNvPr>
          <p:cNvGraphicFramePr>
            <a:graphicFrameLocks noGrp="1"/>
          </p:cNvGraphicFramePr>
          <p:nvPr>
            <p:extLst>
              <p:ext uri="{D42A27DB-BD31-4B8C-83A1-F6EECF244321}">
                <p14:modId xmlns:p14="http://schemas.microsoft.com/office/powerpoint/2010/main" val="792137364"/>
              </p:ext>
            </p:extLst>
          </p:nvPr>
        </p:nvGraphicFramePr>
        <p:xfrm>
          <a:off x="4846350" y="574227"/>
          <a:ext cx="3352253" cy="3499216"/>
        </p:xfrm>
        <a:graphic>
          <a:graphicData uri="http://schemas.openxmlformats.org/drawingml/2006/table">
            <a:tbl>
              <a:tblPr firstRow="1" firstCol="1" bandRow="1">
                <a:tableStyleId>{72833802-FEF1-4C79-8D5D-14CF1EAF98D9}</a:tableStyleId>
              </a:tblPr>
              <a:tblGrid>
                <a:gridCol w="930488">
                  <a:extLst>
                    <a:ext uri="{9D8B030D-6E8A-4147-A177-3AD203B41FA5}">
                      <a16:colId xmlns:a16="http://schemas.microsoft.com/office/drawing/2014/main" val="3169479671"/>
                    </a:ext>
                  </a:extLst>
                </a:gridCol>
                <a:gridCol w="1128044">
                  <a:extLst>
                    <a:ext uri="{9D8B030D-6E8A-4147-A177-3AD203B41FA5}">
                      <a16:colId xmlns:a16="http://schemas.microsoft.com/office/drawing/2014/main" val="3848683452"/>
                    </a:ext>
                  </a:extLst>
                </a:gridCol>
                <a:gridCol w="1293721">
                  <a:extLst>
                    <a:ext uri="{9D8B030D-6E8A-4147-A177-3AD203B41FA5}">
                      <a16:colId xmlns:a16="http://schemas.microsoft.com/office/drawing/2014/main" val="143585219"/>
                    </a:ext>
                  </a:extLst>
                </a:gridCol>
              </a:tblGrid>
              <a:tr h="147873">
                <a:tc>
                  <a:txBody>
                    <a:bodyPr/>
                    <a:lstStyle/>
                    <a:p>
                      <a:pPr algn="ctr">
                        <a:lnSpc>
                          <a:spcPct val="150000"/>
                        </a:lnSpc>
                        <a:spcAft>
                          <a:spcPts val="0"/>
                        </a:spcAft>
                      </a:pPr>
                      <a:r>
                        <a:rPr lang="en-US" sz="1200" kern="100" dirty="0">
                          <a:effectLst/>
                          <a:latin typeface="Quattrocento Sans"/>
                        </a:rPr>
                        <a:t>PREMIUM</a:t>
                      </a:r>
                      <a:endParaRPr lang="zh-CN" sz="120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150000"/>
                        </a:lnSpc>
                        <a:spcAft>
                          <a:spcPts val="0"/>
                        </a:spcAft>
                      </a:pPr>
                      <a:r>
                        <a:rPr lang="en-US" sz="1200" kern="100" dirty="0">
                          <a:effectLst/>
                          <a:latin typeface="Quattrocento Sans"/>
                        </a:rPr>
                        <a:t>BALANCE</a:t>
                      </a:r>
                      <a:endParaRPr lang="zh-CN" sz="120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150000"/>
                        </a:lnSpc>
                        <a:spcAft>
                          <a:spcPts val="0"/>
                        </a:spcAft>
                      </a:pPr>
                      <a:r>
                        <a:rPr lang="en-US" sz="1200" kern="100" dirty="0">
                          <a:effectLst/>
                          <a:latin typeface="Quattrocento Sans"/>
                        </a:rPr>
                        <a:t>PROBABILITY</a:t>
                      </a:r>
                      <a:endParaRPr lang="zh-CN" sz="1200" kern="100" dirty="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274194269"/>
                  </a:ext>
                </a:extLst>
              </a:tr>
              <a:tr h="295747">
                <a:tc>
                  <a:txBody>
                    <a:bodyPr/>
                    <a:lstStyle/>
                    <a:p>
                      <a:pPr algn="ctr">
                        <a:lnSpc>
                          <a:spcPct val="200000"/>
                        </a:lnSpc>
                        <a:spcAft>
                          <a:spcPts val="0"/>
                        </a:spcAft>
                      </a:pPr>
                      <a:r>
                        <a:rPr lang="en-US" sz="1050" kern="100" dirty="0">
                          <a:effectLst/>
                          <a:latin typeface="Quattrocento Sans"/>
                        </a:rPr>
                        <a:t>5500</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741136.6002</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0.1941</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265034397"/>
                  </a:ext>
                </a:extLst>
              </a:tr>
              <a:tr h="295747">
                <a:tc>
                  <a:txBody>
                    <a:bodyPr/>
                    <a:lstStyle/>
                    <a:p>
                      <a:pPr algn="ctr">
                        <a:lnSpc>
                          <a:spcPct val="200000"/>
                        </a:lnSpc>
                        <a:spcAft>
                          <a:spcPts val="0"/>
                        </a:spcAft>
                      </a:pPr>
                      <a:r>
                        <a:rPr lang="en-US" sz="1050" kern="100">
                          <a:effectLst/>
                          <a:latin typeface="Quattrocento Sans"/>
                        </a:rPr>
                        <a:t>5750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1003137.7332</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0.1397</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4183404586"/>
                  </a:ext>
                </a:extLst>
              </a:tr>
              <a:tr h="295747">
                <a:tc>
                  <a:txBody>
                    <a:bodyPr/>
                    <a:lstStyle/>
                    <a:p>
                      <a:pPr algn="ctr">
                        <a:lnSpc>
                          <a:spcPct val="200000"/>
                        </a:lnSpc>
                        <a:spcAft>
                          <a:spcPts val="0"/>
                        </a:spcAft>
                      </a:pPr>
                      <a:r>
                        <a:rPr lang="en-US" sz="1050" kern="100">
                          <a:effectLst/>
                          <a:latin typeface="Quattrocento Sans"/>
                        </a:rPr>
                        <a:t>6000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1255157.6144</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0.0959</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4262680411"/>
                  </a:ext>
                </a:extLst>
              </a:tr>
              <a:tr h="295747">
                <a:tc>
                  <a:txBody>
                    <a:bodyPr/>
                    <a:lstStyle/>
                    <a:p>
                      <a:pPr algn="ctr">
                        <a:lnSpc>
                          <a:spcPct val="200000"/>
                        </a:lnSpc>
                        <a:spcAft>
                          <a:spcPts val="0"/>
                        </a:spcAft>
                      </a:pPr>
                      <a:r>
                        <a:rPr lang="en-US" sz="1050" kern="100">
                          <a:effectLst/>
                          <a:latin typeface="Quattrocento Sans"/>
                        </a:rPr>
                        <a:t>6250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1498083.9745</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0.0694</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3343606944"/>
                  </a:ext>
                </a:extLst>
              </a:tr>
              <a:tr h="295747">
                <a:tc>
                  <a:txBody>
                    <a:bodyPr/>
                    <a:lstStyle/>
                    <a:p>
                      <a:pPr algn="ctr">
                        <a:lnSpc>
                          <a:spcPct val="200000"/>
                        </a:lnSpc>
                        <a:spcAft>
                          <a:spcPts val="0"/>
                        </a:spcAft>
                      </a:pPr>
                      <a:r>
                        <a:rPr lang="en-US" sz="1050" kern="100">
                          <a:effectLst/>
                          <a:latin typeface="Quattrocento Sans"/>
                        </a:rPr>
                        <a:t>6500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1759673.6819</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0.0446</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3995300035"/>
                  </a:ext>
                </a:extLst>
              </a:tr>
              <a:tr h="295747">
                <a:tc>
                  <a:txBody>
                    <a:bodyPr/>
                    <a:lstStyle/>
                    <a:p>
                      <a:pPr algn="ctr">
                        <a:lnSpc>
                          <a:spcPct val="200000"/>
                        </a:lnSpc>
                        <a:spcAft>
                          <a:spcPts val="0"/>
                        </a:spcAft>
                      </a:pPr>
                      <a:r>
                        <a:rPr lang="en-US" sz="1050" kern="100">
                          <a:effectLst/>
                          <a:latin typeface="Quattrocento Sans"/>
                        </a:rPr>
                        <a:t>6750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2002743.6275</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0.0332</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3570255138"/>
                  </a:ext>
                </a:extLst>
              </a:tr>
              <a:tr h="295747">
                <a:tc>
                  <a:txBody>
                    <a:bodyPr/>
                    <a:lstStyle/>
                    <a:p>
                      <a:pPr algn="ctr">
                        <a:lnSpc>
                          <a:spcPct val="200000"/>
                        </a:lnSpc>
                        <a:spcAft>
                          <a:spcPts val="0"/>
                        </a:spcAft>
                      </a:pPr>
                      <a:r>
                        <a:rPr lang="en-US" sz="1050" kern="100">
                          <a:effectLst/>
                          <a:latin typeface="Quattrocento Sans"/>
                        </a:rPr>
                        <a:t>7000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2251394.9805</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0.0212</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3280026957"/>
                  </a:ext>
                </a:extLst>
              </a:tr>
              <a:tr h="295747">
                <a:tc>
                  <a:txBody>
                    <a:bodyPr/>
                    <a:lstStyle/>
                    <a:p>
                      <a:pPr algn="ctr">
                        <a:lnSpc>
                          <a:spcPct val="200000"/>
                        </a:lnSpc>
                        <a:spcAft>
                          <a:spcPts val="0"/>
                        </a:spcAft>
                      </a:pPr>
                      <a:r>
                        <a:rPr lang="en-US" sz="1050" kern="100">
                          <a:effectLst/>
                          <a:latin typeface="Quattrocento Sans"/>
                        </a:rPr>
                        <a:t>7250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2490678.6568</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0.0146</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2489700271"/>
                  </a:ext>
                </a:extLst>
              </a:tr>
              <a:tr h="295747">
                <a:tc>
                  <a:txBody>
                    <a:bodyPr/>
                    <a:lstStyle/>
                    <a:p>
                      <a:pPr algn="ctr">
                        <a:lnSpc>
                          <a:spcPct val="200000"/>
                        </a:lnSpc>
                        <a:spcAft>
                          <a:spcPts val="0"/>
                        </a:spcAft>
                      </a:pPr>
                      <a:r>
                        <a:rPr lang="en-US" sz="1050" kern="100">
                          <a:effectLst/>
                          <a:latin typeface="Quattrocento Sans"/>
                        </a:rPr>
                        <a:t>7500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2740845.1092</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a:effectLst/>
                          <a:latin typeface="Quattrocento Sans"/>
                        </a:rPr>
                        <a:t>0.0107</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4121294434"/>
                  </a:ext>
                </a:extLst>
              </a:tr>
              <a:tr h="295747">
                <a:tc>
                  <a:txBody>
                    <a:bodyPr/>
                    <a:lstStyle/>
                    <a:p>
                      <a:pPr algn="ctr">
                        <a:lnSpc>
                          <a:spcPct val="200000"/>
                        </a:lnSpc>
                        <a:spcAft>
                          <a:spcPts val="0"/>
                        </a:spcAft>
                      </a:pPr>
                      <a:r>
                        <a:rPr lang="en-US" sz="1050" kern="100">
                          <a:effectLst/>
                          <a:latin typeface="Quattrocento Sans"/>
                        </a:rPr>
                        <a:t>7750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2994727.1776</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0.0066</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3736024831"/>
                  </a:ext>
                </a:extLst>
              </a:tr>
              <a:tr h="295747">
                <a:tc>
                  <a:txBody>
                    <a:bodyPr/>
                    <a:lstStyle/>
                    <a:p>
                      <a:pPr algn="ctr">
                        <a:lnSpc>
                          <a:spcPct val="200000"/>
                        </a:lnSpc>
                        <a:spcAft>
                          <a:spcPts val="0"/>
                        </a:spcAft>
                      </a:pPr>
                      <a:r>
                        <a:rPr lang="en-US" sz="1050" kern="100">
                          <a:effectLst/>
                          <a:latin typeface="Quattrocento Sans"/>
                        </a:rPr>
                        <a:t>8000</a:t>
                      </a:r>
                      <a:endParaRPr lang="zh-CN" sz="1050" kern="10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3255043.8666</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tc>
                  <a:txBody>
                    <a:bodyPr/>
                    <a:lstStyle/>
                    <a:p>
                      <a:pPr algn="ctr">
                        <a:lnSpc>
                          <a:spcPct val="200000"/>
                        </a:lnSpc>
                        <a:spcAft>
                          <a:spcPts val="0"/>
                        </a:spcAft>
                      </a:pPr>
                      <a:r>
                        <a:rPr lang="en-US" sz="1050" kern="100" dirty="0">
                          <a:effectLst/>
                          <a:latin typeface="Quattrocento Sans"/>
                        </a:rPr>
                        <a:t>0.0069</a:t>
                      </a:r>
                      <a:endParaRPr lang="zh-CN" sz="1050" kern="100" dirty="0">
                        <a:effectLst/>
                        <a:latin typeface="Quattrocento Sans"/>
                        <a:ea typeface="等线" panose="02010600030101010101" pitchFamily="2" charset="-122"/>
                        <a:cs typeface="Times New Roman" panose="02020603050405020304" pitchFamily="18" charset="0"/>
                      </a:endParaRPr>
                    </a:p>
                  </a:txBody>
                  <a:tcPr marL="58008" marR="58008" marT="0" marB="0"/>
                </a:tc>
                <a:extLst>
                  <a:ext uri="{0D108BD9-81ED-4DB2-BD59-A6C34878D82A}">
                    <a16:rowId xmlns:a16="http://schemas.microsoft.com/office/drawing/2014/main" val="1397630171"/>
                  </a:ext>
                </a:extLst>
              </a:tr>
            </a:tbl>
          </a:graphicData>
        </a:graphic>
      </p:graphicFrame>
      <p:sp>
        <p:nvSpPr>
          <p:cNvPr id="6" name="箭头: 下 5">
            <a:extLst>
              <a:ext uri="{FF2B5EF4-FFF2-40B4-BE49-F238E27FC236}">
                <a16:creationId xmlns:a16="http://schemas.microsoft.com/office/drawing/2014/main" id="{080F8DCA-ECA9-4093-8160-B20AF74F91C7}"/>
              </a:ext>
            </a:extLst>
          </p:cNvPr>
          <p:cNvSpPr/>
          <p:nvPr/>
        </p:nvSpPr>
        <p:spPr>
          <a:xfrm rot="1256233">
            <a:off x="2704455" y="2835197"/>
            <a:ext cx="216976" cy="27122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95F0EEFA-0176-4056-B8A5-9F6CD9E63366}"/>
              </a:ext>
            </a:extLst>
          </p:cNvPr>
          <p:cNvSpPr/>
          <p:nvPr/>
        </p:nvSpPr>
        <p:spPr>
          <a:xfrm rot="2988834">
            <a:off x="5518318" y="2840159"/>
            <a:ext cx="216976" cy="27122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9AA6C52-ABFC-44D4-959F-A4A5BDA5BC6C}"/>
              </a:ext>
            </a:extLst>
          </p:cNvPr>
          <p:cNvSpPr txBox="1"/>
          <p:nvPr/>
        </p:nvSpPr>
        <p:spPr>
          <a:xfrm>
            <a:off x="854285" y="3918707"/>
            <a:ext cx="2733441" cy="338554"/>
          </a:xfrm>
          <a:prstGeom prst="rect">
            <a:avLst/>
          </a:prstGeom>
          <a:noFill/>
        </p:spPr>
        <p:txBody>
          <a:bodyPr wrap="none" rtlCol="0">
            <a:spAutoFit/>
          </a:bodyPr>
          <a:lstStyle/>
          <a:p>
            <a:r>
              <a:rPr lang="en-US" altLang="zh-CN" sz="1600" b="1" dirty="0">
                <a:latin typeface="Quattrocento Sans"/>
              </a:rPr>
              <a:t>Minimal premium level: 7250 </a:t>
            </a:r>
            <a:endParaRPr lang="zh-CN" altLang="zh-CN" sz="1600" dirty="0">
              <a:latin typeface="Quattrocento Sans"/>
            </a:endParaRPr>
          </a:p>
        </p:txBody>
      </p:sp>
      <p:sp>
        <p:nvSpPr>
          <p:cNvPr id="10" name="Google Shape;124;p17">
            <a:extLst>
              <a:ext uri="{FF2B5EF4-FFF2-40B4-BE49-F238E27FC236}">
                <a16:creationId xmlns:a16="http://schemas.microsoft.com/office/drawing/2014/main" id="{75157FA9-0F83-4F1D-9415-58DD00A0327E}"/>
              </a:ext>
            </a:extLst>
          </p:cNvPr>
          <p:cNvSpPr txBox="1">
            <a:spLocks/>
          </p:cNvSpPr>
          <p:nvPr/>
        </p:nvSpPr>
        <p:spPr>
          <a:xfrm>
            <a:off x="607256" y="184943"/>
            <a:ext cx="501955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2400"/>
              <a:t>CHANGE OF PREMIUM</a:t>
            </a:r>
            <a:endParaRPr lang="en-US" sz="2400" dirty="0"/>
          </a:p>
        </p:txBody>
      </p:sp>
    </p:spTree>
    <p:extLst>
      <p:ext uri="{BB962C8B-B14F-4D97-AF65-F5344CB8AC3E}">
        <p14:creationId xmlns:p14="http://schemas.microsoft.com/office/powerpoint/2010/main" val="269172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4" name="图片 3">
            <a:extLst>
              <a:ext uri="{FF2B5EF4-FFF2-40B4-BE49-F238E27FC236}">
                <a16:creationId xmlns:a16="http://schemas.microsoft.com/office/drawing/2014/main" id="{EC84501F-B6F5-4438-A477-A99929A1EA2D}"/>
              </a:ext>
            </a:extLst>
          </p:cNvPr>
          <p:cNvPicPr/>
          <p:nvPr/>
        </p:nvPicPr>
        <p:blipFill>
          <a:blip r:embed="rId3"/>
          <a:srcRect/>
          <a:stretch/>
        </p:blipFill>
        <p:spPr>
          <a:xfrm>
            <a:off x="183721" y="698216"/>
            <a:ext cx="4113058" cy="3065145"/>
          </a:xfrm>
          <a:prstGeom prst="rect">
            <a:avLst/>
          </a:prstGeom>
        </p:spPr>
      </p:pic>
      <p:sp>
        <p:nvSpPr>
          <p:cNvPr id="6" name="箭头: 下 5">
            <a:extLst>
              <a:ext uri="{FF2B5EF4-FFF2-40B4-BE49-F238E27FC236}">
                <a16:creationId xmlns:a16="http://schemas.microsoft.com/office/drawing/2014/main" id="{080F8DCA-ECA9-4093-8160-B20AF74F91C7}"/>
              </a:ext>
            </a:extLst>
          </p:cNvPr>
          <p:cNvSpPr/>
          <p:nvPr/>
        </p:nvSpPr>
        <p:spPr>
          <a:xfrm rot="1256233">
            <a:off x="1681566" y="3010544"/>
            <a:ext cx="216976" cy="27122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95F0EEFA-0176-4056-B8A5-9F6CD9E63366}"/>
              </a:ext>
            </a:extLst>
          </p:cNvPr>
          <p:cNvSpPr/>
          <p:nvPr/>
        </p:nvSpPr>
        <p:spPr>
          <a:xfrm rot="2988834">
            <a:off x="5595807" y="1492418"/>
            <a:ext cx="216976" cy="27122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9AA6C52-ABFC-44D4-959F-A4A5BDA5BC6C}"/>
              </a:ext>
            </a:extLst>
          </p:cNvPr>
          <p:cNvSpPr txBox="1"/>
          <p:nvPr/>
        </p:nvSpPr>
        <p:spPr>
          <a:xfrm>
            <a:off x="854285" y="3918707"/>
            <a:ext cx="2733441" cy="338554"/>
          </a:xfrm>
          <a:prstGeom prst="rect">
            <a:avLst/>
          </a:prstGeom>
          <a:noFill/>
        </p:spPr>
        <p:txBody>
          <a:bodyPr wrap="none" rtlCol="0">
            <a:spAutoFit/>
          </a:bodyPr>
          <a:lstStyle/>
          <a:p>
            <a:r>
              <a:rPr lang="en-US" altLang="zh-CN" sz="1600" b="1" dirty="0">
                <a:latin typeface="Quattrocento Sans"/>
              </a:rPr>
              <a:t>Minimal premium level: 7250 </a:t>
            </a:r>
            <a:endParaRPr lang="zh-CN" altLang="zh-CN" sz="1600" dirty="0">
              <a:latin typeface="Quattrocento Sans"/>
            </a:endParaRPr>
          </a:p>
        </p:txBody>
      </p:sp>
      <p:graphicFrame>
        <p:nvGraphicFramePr>
          <p:cNvPr id="3" name="表格 2">
            <a:extLst>
              <a:ext uri="{FF2B5EF4-FFF2-40B4-BE49-F238E27FC236}">
                <a16:creationId xmlns:a16="http://schemas.microsoft.com/office/drawing/2014/main" id="{4E453985-404C-4E8B-BC60-88E05D2CC6AE}"/>
              </a:ext>
            </a:extLst>
          </p:cNvPr>
          <p:cNvGraphicFramePr>
            <a:graphicFrameLocks noGrp="1"/>
          </p:cNvGraphicFramePr>
          <p:nvPr>
            <p:extLst>
              <p:ext uri="{D42A27DB-BD31-4B8C-83A1-F6EECF244321}">
                <p14:modId xmlns:p14="http://schemas.microsoft.com/office/powerpoint/2010/main" val="282576278"/>
              </p:ext>
            </p:extLst>
          </p:nvPr>
        </p:nvGraphicFramePr>
        <p:xfrm>
          <a:off x="4846350" y="279772"/>
          <a:ext cx="3987685" cy="4285292"/>
        </p:xfrm>
        <a:graphic>
          <a:graphicData uri="http://schemas.openxmlformats.org/drawingml/2006/table">
            <a:tbl>
              <a:tblPr firstRow="1" firstCol="1" bandRow="1">
                <a:tableStyleId>{72833802-FEF1-4C79-8D5D-14CF1EAF98D9}</a:tableStyleId>
              </a:tblPr>
              <a:tblGrid>
                <a:gridCol w="1094589">
                  <a:extLst>
                    <a:ext uri="{9D8B030D-6E8A-4147-A177-3AD203B41FA5}">
                      <a16:colId xmlns:a16="http://schemas.microsoft.com/office/drawing/2014/main" val="3365459870"/>
                    </a:ext>
                  </a:extLst>
                </a:gridCol>
                <a:gridCol w="1795690">
                  <a:extLst>
                    <a:ext uri="{9D8B030D-6E8A-4147-A177-3AD203B41FA5}">
                      <a16:colId xmlns:a16="http://schemas.microsoft.com/office/drawing/2014/main" val="2028577002"/>
                    </a:ext>
                  </a:extLst>
                </a:gridCol>
                <a:gridCol w="1097406">
                  <a:extLst>
                    <a:ext uri="{9D8B030D-6E8A-4147-A177-3AD203B41FA5}">
                      <a16:colId xmlns:a16="http://schemas.microsoft.com/office/drawing/2014/main" val="3861143270"/>
                    </a:ext>
                  </a:extLst>
                </a:gridCol>
              </a:tblGrid>
              <a:tr h="194786">
                <a:tc>
                  <a:txBody>
                    <a:bodyPr/>
                    <a:lstStyle/>
                    <a:p>
                      <a:pPr algn="ctr">
                        <a:spcAft>
                          <a:spcPts val="0"/>
                        </a:spcAft>
                      </a:pPr>
                      <a:r>
                        <a:rPr lang="en-US" sz="1100" kern="100" dirty="0">
                          <a:effectLst/>
                          <a:latin typeface="Quattrocento Sans"/>
                        </a:rPr>
                        <a:t>CLAIM</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BALANCE</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PROBABILITY</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945642885"/>
                  </a:ext>
                </a:extLst>
              </a:tr>
              <a:tr h="194786">
                <a:tc>
                  <a:txBody>
                    <a:bodyPr/>
                    <a:lstStyle/>
                    <a:p>
                      <a:pPr algn="ctr">
                        <a:spcAft>
                          <a:spcPts val="0"/>
                        </a:spcAft>
                      </a:pPr>
                      <a:r>
                        <a:rPr lang="en-US" sz="1100" kern="100">
                          <a:effectLst/>
                          <a:latin typeface="Quattrocento Sans"/>
                        </a:rPr>
                        <a:t>0.05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3759849.6438</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0.0007</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179321136"/>
                  </a:ext>
                </a:extLst>
              </a:tr>
              <a:tr h="194786">
                <a:tc>
                  <a:txBody>
                    <a:bodyPr/>
                    <a:lstStyle/>
                    <a:p>
                      <a:pPr algn="ctr">
                        <a:spcAft>
                          <a:spcPts val="0"/>
                        </a:spcAft>
                      </a:pPr>
                      <a:r>
                        <a:rPr lang="en-US" sz="1100" kern="100">
                          <a:effectLst/>
                          <a:latin typeface="Quattrocento Sans"/>
                        </a:rPr>
                        <a:t>0.055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3497623.5856</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0.0016</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386673672"/>
                  </a:ext>
                </a:extLst>
              </a:tr>
              <a:tr h="194786">
                <a:tc>
                  <a:txBody>
                    <a:bodyPr/>
                    <a:lstStyle/>
                    <a:p>
                      <a:pPr algn="ctr">
                        <a:spcAft>
                          <a:spcPts val="0"/>
                        </a:spcAft>
                      </a:pPr>
                      <a:r>
                        <a:rPr lang="en-US" sz="1100" kern="100">
                          <a:effectLst/>
                          <a:latin typeface="Quattrocento Sans"/>
                        </a:rPr>
                        <a:t>0.06</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3260109.4721</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0.0023</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970949176"/>
                  </a:ext>
                </a:extLst>
              </a:tr>
              <a:tr h="194786">
                <a:tc>
                  <a:txBody>
                    <a:bodyPr/>
                    <a:lstStyle/>
                    <a:p>
                      <a:pPr algn="ctr">
                        <a:spcAft>
                          <a:spcPts val="0"/>
                        </a:spcAft>
                      </a:pPr>
                      <a:r>
                        <a:rPr lang="en-US" sz="1100" kern="100">
                          <a:effectLst/>
                          <a:latin typeface="Quattrocento Sans"/>
                        </a:rPr>
                        <a:t>0.065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3009525.6470</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0.0032</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476368194"/>
                  </a:ext>
                </a:extLst>
              </a:tr>
              <a:tr h="194786">
                <a:tc>
                  <a:txBody>
                    <a:bodyPr/>
                    <a:lstStyle/>
                    <a:p>
                      <a:pPr algn="ctr">
                        <a:spcAft>
                          <a:spcPts val="0"/>
                        </a:spcAft>
                      </a:pPr>
                      <a:r>
                        <a:rPr lang="en-US" sz="1100" kern="100">
                          <a:effectLst/>
                          <a:latin typeface="Quattrocento Sans"/>
                        </a:rPr>
                        <a:t>0.07</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2746500.6304</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0.0073</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435547717"/>
                  </a:ext>
                </a:extLst>
              </a:tr>
              <a:tr h="194786">
                <a:tc>
                  <a:txBody>
                    <a:bodyPr/>
                    <a:lstStyle/>
                    <a:p>
                      <a:pPr algn="ctr">
                        <a:spcAft>
                          <a:spcPts val="0"/>
                        </a:spcAft>
                      </a:pPr>
                      <a:r>
                        <a:rPr lang="en-US" sz="1100" kern="100">
                          <a:effectLst/>
                          <a:latin typeface="Quattrocento Sans"/>
                        </a:rPr>
                        <a:t>0.075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2490617.9996</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0.0094</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3636716506"/>
                  </a:ext>
                </a:extLst>
              </a:tr>
              <a:tr h="194786">
                <a:tc>
                  <a:txBody>
                    <a:bodyPr/>
                    <a:lstStyle/>
                    <a:p>
                      <a:pPr algn="ctr">
                        <a:spcAft>
                          <a:spcPts val="0"/>
                        </a:spcAft>
                      </a:pPr>
                      <a:r>
                        <a:rPr lang="en-US" sz="1100" kern="100">
                          <a:effectLst/>
                          <a:latin typeface="Quattrocento Sans"/>
                        </a:rPr>
                        <a:t>0.08</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2243506.9708</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0.015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451285028"/>
                  </a:ext>
                </a:extLst>
              </a:tr>
              <a:tr h="194786">
                <a:tc>
                  <a:txBody>
                    <a:bodyPr/>
                    <a:lstStyle/>
                    <a:p>
                      <a:pPr algn="ctr">
                        <a:spcAft>
                          <a:spcPts val="0"/>
                        </a:spcAft>
                      </a:pPr>
                      <a:r>
                        <a:rPr lang="en-US" sz="1100" kern="100">
                          <a:effectLst/>
                          <a:latin typeface="Quattrocento Sans"/>
                        </a:rPr>
                        <a:t>0.085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1998117.9679</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0.0259</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4150871028"/>
                  </a:ext>
                </a:extLst>
              </a:tr>
              <a:tr h="194786">
                <a:tc>
                  <a:txBody>
                    <a:bodyPr/>
                    <a:lstStyle/>
                    <a:p>
                      <a:pPr algn="ctr">
                        <a:spcAft>
                          <a:spcPts val="0"/>
                        </a:spcAft>
                      </a:pPr>
                      <a:r>
                        <a:rPr lang="en-US" sz="1100" kern="100">
                          <a:effectLst/>
                          <a:latin typeface="Quattrocento Sans"/>
                        </a:rPr>
                        <a:t>0.09</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1740876.9193</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0.0394</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140963801"/>
                  </a:ext>
                </a:extLst>
              </a:tr>
              <a:tr h="194786">
                <a:tc>
                  <a:txBody>
                    <a:bodyPr/>
                    <a:lstStyle/>
                    <a:p>
                      <a:pPr algn="ctr">
                        <a:spcAft>
                          <a:spcPts val="0"/>
                        </a:spcAft>
                      </a:pPr>
                      <a:r>
                        <a:rPr lang="en-US" sz="1100" kern="100">
                          <a:effectLst/>
                          <a:latin typeface="Quattrocento Sans"/>
                        </a:rPr>
                        <a:t>0.095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1499039.7931</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0.0612</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469266448"/>
                  </a:ext>
                </a:extLst>
              </a:tr>
              <a:tr h="194786">
                <a:tc>
                  <a:txBody>
                    <a:bodyPr/>
                    <a:lstStyle/>
                    <a:p>
                      <a:pPr algn="ctr">
                        <a:spcAft>
                          <a:spcPts val="0"/>
                        </a:spcAft>
                      </a:pPr>
                      <a:r>
                        <a:rPr lang="en-US" sz="1100" kern="100">
                          <a:effectLst/>
                          <a:latin typeface="Quattrocento Sans"/>
                        </a:rPr>
                        <a:t>0.1</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1251768.8584</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0.0938</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36476139"/>
                  </a:ext>
                </a:extLst>
              </a:tr>
              <a:tr h="194786">
                <a:tc>
                  <a:txBody>
                    <a:bodyPr/>
                    <a:lstStyle/>
                    <a:p>
                      <a:pPr algn="ctr">
                        <a:spcAft>
                          <a:spcPts val="0"/>
                        </a:spcAft>
                      </a:pPr>
                      <a:r>
                        <a:rPr lang="en-US" sz="1100" kern="100">
                          <a:effectLst/>
                          <a:latin typeface="Quattrocento Sans"/>
                        </a:rPr>
                        <a:t>0.105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993418.8423</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0.1468</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962821472"/>
                  </a:ext>
                </a:extLst>
              </a:tr>
              <a:tr h="194786">
                <a:tc>
                  <a:txBody>
                    <a:bodyPr/>
                    <a:lstStyle/>
                    <a:p>
                      <a:pPr algn="ctr">
                        <a:spcAft>
                          <a:spcPts val="0"/>
                        </a:spcAft>
                      </a:pPr>
                      <a:r>
                        <a:rPr lang="en-US" sz="1100" kern="100" dirty="0">
                          <a:effectLst/>
                          <a:latin typeface="Quattrocento Sans"/>
                        </a:rPr>
                        <a:t>0.11</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754042.4828</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0.1995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3814330340"/>
                  </a:ext>
                </a:extLst>
              </a:tr>
              <a:tr h="194786">
                <a:tc>
                  <a:txBody>
                    <a:bodyPr/>
                    <a:lstStyle/>
                    <a:p>
                      <a:pPr algn="ctr">
                        <a:spcAft>
                          <a:spcPts val="0"/>
                        </a:spcAft>
                      </a:pPr>
                      <a:r>
                        <a:rPr lang="en-US" sz="1100" kern="100">
                          <a:effectLst/>
                          <a:latin typeface="Quattrocento Sans"/>
                        </a:rPr>
                        <a:t>0.115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502591.5330</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0.2809</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3337164374"/>
                  </a:ext>
                </a:extLst>
              </a:tr>
              <a:tr h="194786">
                <a:tc>
                  <a:txBody>
                    <a:bodyPr/>
                    <a:lstStyle/>
                    <a:p>
                      <a:pPr algn="ctr">
                        <a:spcAft>
                          <a:spcPts val="0"/>
                        </a:spcAft>
                      </a:pPr>
                      <a:r>
                        <a:rPr lang="en-US" sz="1100" kern="100">
                          <a:effectLst/>
                          <a:latin typeface="Quattrocento Sans"/>
                        </a:rPr>
                        <a:t>0.12</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252371.5275</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0.3651</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682118013"/>
                  </a:ext>
                </a:extLst>
              </a:tr>
              <a:tr h="194786">
                <a:tc>
                  <a:txBody>
                    <a:bodyPr/>
                    <a:lstStyle/>
                    <a:p>
                      <a:pPr algn="ctr">
                        <a:spcAft>
                          <a:spcPts val="0"/>
                        </a:spcAft>
                      </a:pPr>
                      <a:r>
                        <a:rPr lang="en-US" sz="1100" kern="100">
                          <a:effectLst/>
                          <a:latin typeface="Quattrocento Sans"/>
                        </a:rPr>
                        <a:t>0.125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-1004.4900</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0.461</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1692449909"/>
                  </a:ext>
                </a:extLst>
              </a:tr>
              <a:tr h="194786">
                <a:tc>
                  <a:txBody>
                    <a:bodyPr/>
                    <a:lstStyle/>
                    <a:p>
                      <a:pPr algn="ctr">
                        <a:spcAft>
                          <a:spcPts val="0"/>
                        </a:spcAft>
                      </a:pPr>
                      <a:r>
                        <a:rPr lang="en-US" sz="1100" kern="100">
                          <a:effectLst/>
                          <a:latin typeface="Quattrocento Sans"/>
                        </a:rPr>
                        <a:t>0.13</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-242388.0170</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0.5517</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3650619753"/>
                  </a:ext>
                </a:extLst>
              </a:tr>
              <a:tr h="194786">
                <a:tc>
                  <a:txBody>
                    <a:bodyPr/>
                    <a:lstStyle/>
                    <a:p>
                      <a:pPr algn="ctr">
                        <a:spcAft>
                          <a:spcPts val="0"/>
                        </a:spcAft>
                      </a:pPr>
                      <a:r>
                        <a:rPr lang="en-US" sz="1100" kern="100">
                          <a:effectLst/>
                          <a:latin typeface="Quattrocento Sans"/>
                        </a:rPr>
                        <a:t>0.135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-497185.3079</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0.6502</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913087380"/>
                  </a:ext>
                </a:extLst>
              </a:tr>
              <a:tr h="194786">
                <a:tc>
                  <a:txBody>
                    <a:bodyPr/>
                    <a:lstStyle/>
                    <a:p>
                      <a:pPr algn="ctr">
                        <a:spcAft>
                          <a:spcPts val="0"/>
                        </a:spcAft>
                      </a:pPr>
                      <a:r>
                        <a:rPr lang="en-US" sz="1100" kern="100">
                          <a:effectLst/>
                          <a:latin typeface="Quattrocento Sans"/>
                        </a:rPr>
                        <a:t>0.14</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-746170.9921</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0.7374</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008868620"/>
                  </a:ext>
                </a:extLst>
              </a:tr>
              <a:tr h="194786">
                <a:tc>
                  <a:txBody>
                    <a:bodyPr/>
                    <a:lstStyle/>
                    <a:p>
                      <a:pPr algn="ctr">
                        <a:spcAft>
                          <a:spcPts val="0"/>
                        </a:spcAft>
                      </a:pPr>
                      <a:r>
                        <a:rPr lang="en-US" sz="1100" kern="100">
                          <a:effectLst/>
                          <a:latin typeface="Quattrocento Sans"/>
                        </a:rPr>
                        <a:t>0.145</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-991378.6177</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a:effectLst/>
                          <a:latin typeface="Quattrocento Sans"/>
                        </a:rPr>
                        <a:t>0.8041</a:t>
                      </a:r>
                      <a:endParaRPr lang="zh-CN" sz="1100" kern="10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349294199"/>
                  </a:ext>
                </a:extLst>
              </a:tr>
              <a:tr h="194786">
                <a:tc>
                  <a:txBody>
                    <a:bodyPr/>
                    <a:lstStyle/>
                    <a:p>
                      <a:pPr algn="ctr">
                        <a:spcAft>
                          <a:spcPts val="0"/>
                        </a:spcAft>
                      </a:pPr>
                      <a:r>
                        <a:rPr lang="en-US" sz="1100" kern="100" dirty="0">
                          <a:effectLst/>
                          <a:latin typeface="Quattrocento Sans"/>
                        </a:rPr>
                        <a:t>0.15</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-1247132.7022</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tc>
                  <a:txBody>
                    <a:bodyPr/>
                    <a:lstStyle/>
                    <a:p>
                      <a:pPr algn="ctr">
                        <a:spcAft>
                          <a:spcPts val="0"/>
                        </a:spcAft>
                      </a:pPr>
                      <a:r>
                        <a:rPr lang="en-US" sz="1100" kern="100" dirty="0">
                          <a:effectLst/>
                          <a:latin typeface="Quattrocento Sans"/>
                        </a:rPr>
                        <a:t>0.8669</a:t>
                      </a:r>
                      <a:endParaRPr lang="zh-CN" sz="1100" kern="100" dirty="0">
                        <a:effectLst/>
                        <a:latin typeface="Quattrocento Sans"/>
                        <a:ea typeface="等线" panose="02010600030101010101" pitchFamily="2" charset="-122"/>
                        <a:cs typeface="Times New Roman" panose="02020603050405020304" pitchFamily="18" charset="0"/>
                      </a:endParaRPr>
                    </a:p>
                  </a:txBody>
                  <a:tcPr marL="60645" marR="60645" marT="0" marB="0"/>
                </a:tc>
                <a:extLst>
                  <a:ext uri="{0D108BD9-81ED-4DB2-BD59-A6C34878D82A}">
                    <a16:rowId xmlns:a16="http://schemas.microsoft.com/office/drawing/2014/main" val="2519862853"/>
                  </a:ext>
                </a:extLst>
              </a:tr>
            </a:tbl>
          </a:graphicData>
        </a:graphic>
      </p:graphicFrame>
      <p:sp>
        <p:nvSpPr>
          <p:cNvPr id="10" name="Google Shape;124;p17">
            <a:extLst>
              <a:ext uri="{FF2B5EF4-FFF2-40B4-BE49-F238E27FC236}">
                <a16:creationId xmlns:a16="http://schemas.microsoft.com/office/drawing/2014/main" id="{0EB47CB5-1DF5-4631-A43D-A0F409E22FB8}"/>
              </a:ext>
            </a:extLst>
          </p:cNvPr>
          <p:cNvSpPr txBox="1">
            <a:spLocks/>
          </p:cNvSpPr>
          <p:nvPr/>
        </p:nvSpPr>
        <p:spPr>
          <a:xfrm>
            <a:off x="309965" y="257483"/>
            <a:ext cx="501955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2400"/>
              <a:t>CHANGE OF PROBABILITY</a:t>
            </a:r>
            <a:endParaRPr lang="en-US" sz="2400" dirty="0"/>
          </a:p>
        </p:txBody>
      </p:sp>
    </p:spTree>
    <p:extLst>
      <p:ext uri="{BB962C8B-B14F-4D97-AF65-F5344CB8AC3E}">
        <p14:creationId xmlns:p14="http://schemas.microsoft.com/office/powerpoint/2010/main" val="4232938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3" y="1693523"/>
            <a:ext cx="519223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Discussions on the Model</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Advices, reservations and extending models.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5</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40878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2561095" y="2092813"/>
            <a:ext cx="4021810" cy="819900"/>
          </a:xfrm>
          <a:prstGeom prst="rect">
            <a:avLst/>
          </a:prstGeom>
        </p:spPr>
        <p:txBody>
          <a:bodyPr spcFirstLastPara="1" wrap="square" lIns="91425" tIns="91425" rIns="91425" bIns="91425" anchor="b" anchorCtr="0">
            <a:noAutofit/>
          </a:bodyPr>
          <a:lstStyle/>
          <a:p>
            <a:pPr marL="76200" indent="0">
              <a:buNone/>
            </a:pPr>
            <a:r>
              <a:rPr lang="en-US" altLang="zh-CN" dirty="0"/>
              <a:t>Advices on </a:t>
            </a:r>
            <a:r>
              <a:rPr lang="en-US" altLang="zh-CN" dirty="0">
                <a:highlight>
                  <a:srgbClr val="FFCD00"/>
                </a:highlight>
              </a:rPr>
              <a:t>factors</a:t>
            </a:r>
            <a:r>
              <a:rPr lang="en-US" altLang="zh-CN" dirty="0"/>
              <a:t> that the company may be able to control and reservations of the model</a:t>
            </a:r>
            <a:endParaRPr lang="zh-CN" altLang="zh-CN"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52642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49" y="1443526"/>
            <a:ext cx="3425400" cy="3231000"/>
          </a:xfrm>
          <a:prstGeom prst="rect">
            <a:avLst/>
          </a:prstGeom>
        </p:spPr>
        <p:txBody>
          <a:bodyPr spcFirstLastPara="1" wrap="square" lIns="91425" tIns="91425" rIns="91425" bIns="91425" anchor="t" anchorCtr="0">
            <a:noAutofit/>
          </a:bodyPr>
          <a:lstStyle/>
          <a:p>
            <a:pPr marL="101600" indent="0">
              <a:buClr>
                <a:schemeClr val="bg1"/>
              </a:buClr>
              <a:buNone/>
            </a:pPr>
            <a:r>
              <a:rPr lang="en-US" altLang="zh-CN" sz="1800" b="1" dirty="0">
                <a:highlight>
                  <a:srgbClr val="FFCD00"/>
                </a:highlight>
              </a:rPr>
              <a:t>Premium</a:t>
            </a:r>
            <a:endParaRPr lang="en-US" altLang="zh-CN" sz="1800" dirty="0"/>
          </a:p>
          <a:p>
            <a:pPr marL="101600" lvl="0" indent="0">
              <a:buNone/>
            </a:pPr>
            <a:r>
              <a:rPr lang="en-US" altLang="zh-CN" dirty="0"/>
              <a:t>Work together and maintain dialogues with customers throughout the year and not limit to the time of bankruptcy. Organize events, seminars and workshops aimed at networking with customers.</a:t>
            </a:r>
            <a:endParaRPr lang="zh-CN" altLang="zh-CN" dirty="0"/>
          </a:p>
        </p:txBody>
      </p:sp>
      <p:sp>
        <p:nvSpPr>
          <p:cNvPr id="158" name="Google Shape;158;p19"/>
          <p:cNvSpPr txBox="1">
            <a:spLocks noGrp="1"/>
          </p:cNvSpPr>
          <p:nvPr>
            <p:ph type="title"/>
          </p:nvPr>
        </p:nvSpPr>
        <p:spPr>
          <a:xfrm>
            <a:off x="1381249" y="922668"/>
            <a:ext cx="5647232" cy="435600"/>
          </a:xfrm>
          <a:prstGeom prst="rect">
            <a:avLst/>
          </a:prstGeom>
        </p:spPr>
        <p:txBody>
          <a:bodyPr spcFirstLastPara="1" wrap="square" lIns="91425" tIns="91425" rIns="91425" bIns="91425" anchor="ctr" anchorCtr="0">
            <a:noAutofit/>
          </a:bodyPr>
          <a:lstStyle/>
          <a:p>
            <a:pPr lvl="0"/>
            <a:r>
              <a:rPr lang="en-US" altLang="zh-CN" sz="2200" dirty="0"/>
              <a:t>FACTORS THAT THE COMPANY CAN CONTROL</a:t>
            </a:r>
            <a:endParaRPr sz="2200" dirty="0"/>
          </a:p>
        </p:txBody>
      </p:sp>
      <p:sp>
        <p:nvSpPr>
          <p:cNvPr id="159" name="Google Shape;159;p19"/>
          <p:cNvSpPr txBox="1">
            <a:spLocks noGrp="1"/>
          </p:cNvSpPr>
          <p:nvPr>
            <p:ph type="body" idx="2"/>
          </p:nvPr>
        </p:nvSpPr>
        <p:spPr>
          <a:xfrm>
            <a:off x="5013564" y="1443526"/>
            <a:ext cx="3425400" cy="3231000"/>
          </a:xfrm>
          <a:prstGeom prst="rect">
            <a:avLst/>
          </a:prstGeom>
        </p:spPr>
        <p:txBody>
          <a:bodyPr spcFirstLastPara="1" wrap="square" lIns="91425" tIns="91425" rIns="91425" bIns="91425" anchor="t" anchorCtr="0">
            <a:noAutofit/>
          </a:bodyPr>
          <a:lstStyle/>
          <a:p>
            <a:pPr marL="101600" indent="0">
              <a:buClr>
                <a:schemeClr val="bg1"/>
              </a:buClr>
              <a:buNone/>
            </a:pPr>
            <a:r>
              <a:rPr lang="en-US" altLang="zh-CN" sz="1800" b="1" dirty="0">
                <a:highlight>
                  <a:srgbClr val="FFCD00"/>
                </a:highlight>
              </a:rPr>
              <a:t>Probability</a:t>
            </a:r>
            <a:endParaRPr lang="en-US" altLang="zh-CN" sz="1800" dirty="0"/>
          </a:p>
          <a:p>
            <a:pPr marL="101600" lvl="0" indent="0">
              <a:buClr>
                <a:schemeClr val="bg1"/>
              </a:buClr>
              <a:buNone/>
            </a:pPr>
            <a:r>
              <a:rPr lang="en-US" altLang="zh-CN" sz="1800" dirty="0"/>
              <a:t>The maximum estimated probability of a customer making a claim is 0.08 for the risk of bankruptcy to be less than 2%. Forecast the probability of a customer making a claim before accepting customers and accept those who are at most 8% likely to make a claim.</a:t>
            </a:r>
            <a:endParaRPr lang="zh-CN" altLang="zh-CN" sz="1800"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004952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922668"/>
            <a:ext cx="5546492" cy="435600"/>
          </a:xfrm>
          <a:prstGeom prst="rect">
            <a:avLst/>
          </a:prstGeom>
        </p:spPr>
        <p:txBody>
          <a:bodyPr spcFirstLastPara="1" wrap="square" lIns="91425" tIns="91425" rIns="91425" bIns="91425" anchor="ctr" anchorCtr="0">
            <a:noAutofit/>
          </a:bodyPr>
          <a:lstStyle/>
          <a:p>
            <a:pPr lvl="0"/>
            <a:r>
              <a:rPr lang="en-US" sz="2200" dirty="0"/>
              <a:t>FACTORS THAT THE COMPANY CAN CONTROL</a:t>
            </a:r>
            <a:endParaRPr sz="2200" dirty="0"/>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114300" indent="0">
              <a:buNone/>
            </a:pPr>
            <a:r>
              <a:rPr lang="en-US" altLang="zh-CN" b="1" dirty="0">
                <a:highlight>
                  <a:srgbClr val="FFCD00"/>
                </a:highlight>
              </a:rPr>
              <a:t>Updated Evaluations</a:t>
            </a:r>
          </a:p>
          <a:p>
            <a:pPr marL="114300" indent="0">
              <a:buNone/>
            </a:pPr>
            <a:r>
              <a:rPr lang="en-US" altLang="zh-CN" dirty="0"/>
              <a:t>Do not wait till the net balance has reached zero to calculate the risk of bankruptcy. Always keep updated with the evaluations.</a:t>
            </a:r>
            <a:endParaRPr lang="zh-CN" altLang="zh-CN" dirty="0"/>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rgbClr val="FFCD00"/>
                </a:highlight>
              </a:rPr>
              <a:t>Number of Claims</a:t>
            </a:r>
          </a:p>
          <a:p>
            <a:pPr marL="0" lvl="0" indent="0" algn="l" rtl="0">
              <a:spcBef>
                <a:spcPts val="600"/>
              </a:spcBef>
              <a:spcAft>
                <a:spcPts val="0"/>
              </a:spcAft>
              <a:buNone/>
            </a:pPr>
            <a:r>
              <a:rPr lang="en-US" altLang="zh-CN" dirty="0"/>
              <a:t>Find the relationship between number of claims made per year and risk of bankruptcy and limit to the maximum number of claims with minimal risk.</a:t>
            </a:r>
            <a:endParaRPr lang="zh-CN" altLang="zh-CN" dirty="0"/>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rgbClr val="FFCD00"/>
                </a:highlight>
              </a:rPr>
              <a:t>Other Advices</a:t>
            </a:r>
          </a:p>
          <a:p>
            <a:pPr marL="0" lvl="0" indent="0" algn="l" rtl="0">
              <a:spcBef>
                <a:spcPts val="600"/>
              </a:spcBef>
              <a:spcAft>
                <a:spcPts val="0"/>
              </a:spcAft>
              <a:buNone/>
            </a:pPr>
            <a:r>
              <a:rPr lang="en-US" altLang="zh-CN" dirty="0"/>
              <a:t>Conduct frequent seminars providing advice to minimize avoidable risks.</a:t>
            </a:r>
          </a:p>
          <a:p>
            <a:pPr marL="0" lvl="0" indent="0" algn="l" rtl="0">
              <a:spcBef>
                <a:spcPts val="600"/>
              </a:spcBef>
              <a:spcAft>
                <a:spcPts val="0"/>
              </a:spcAft>
              <a:buNone/>
            </a:pPr>
            <a:r>
              <a:rPr lang="en-US" altLang="zh-CN" dirty="0"/>
              <a:t>Organize events, seminars and workshops aimed at networking with customers.</a:t>
            </a:r>
            <a:endParaRPr lang="zh-CN" altLang="zh-CN" dirty="0"/>
          </a:p>
          <a:p>
            <a:pPr marL="0" lvl="0" indent="0" algn="l" rtl="0">
              <a:spcBef>
                <a:spcPts val="600"/>
              </a:spcBef>
              <a:spcAft>
                <a:spcPts val="0"/>
              </a:spcAft>
              <a:buNone/>
            </a:pP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407940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5019550" cy="435600"/>
          </a:xfrm>
          <a:prstGeom prst="rect">
            <a:avLst/>
          </a:prstGeom>
        </p:spPr>
        <p:txBody>
          <a:bodyPr spcFirstLastPara="1" wrap="square" lIns="91425" tIns="91425" rIns="91425" bIns="91425" anchor="ctr" anchorCtr="0">
            <a:noAutofit/>
          </a:bodyPr>
          <a:lstStyle/>
          <a:p>
            <a:pPr lvl="0"/>
            <a:r>
              <a:rPr lang="en-US" altLang="zh-CN" dirty="0"/>
              <a:t>FACTORS THAT THE COMPANY CAN CONTROL</a:t>
            </a:r>
            <a:endParaRPr lang="en-US" dirty="0"/>
          </a:p>
        </p:txBody>
      </p:sp>
      <p:sp>
        <p:nvSpPr>
          <p:cNvPr id="125" name="Google Shape;125;p17"/>
          <p:cNvSpPr txBox="1">
            <a:spLocks noGrp="1"/>
          </p:cNvSpPr>
          <p:nvPr>
            <p:ph type="body" idx="1"/>
          </p:nvPr>
        </p:nvSpPr>
        <p:spPr>
          <a:xfrm>
            <a:off x="1381250" y="1420353"/>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1400" dirty="0"/>
              <a:t>&gt; prob&lt;-</a:t>
            </a:r>
            <a:r>
              <a:rPr lang="en-US" altLang="zh-CN" sz="1400" dirty="0" err="1"/>
              <a:t>as_tibble</a:t>
            </a:r>
            <a:r>
              <a:rPr lang="en-US" altLang="zh-CN" sz="1400" dirty="0"/>
              <a:t>(prob) %&gt;%mutate(premium=0)</a:t>
            </a:r>
          </a:p>
          <a:p>
            <a:pPr>
              <a:buClr>
                <a:schemeClr val="bg1"/>
              </a:buClr>
            </a:pPr>
            <a:r>
              <a:rPr lang="en-US" altLang="zh-CN" sz="1400" dirty="0"/>
              <a:t>&gt; for (</a:t>
            </a:r>
            <a:r>
              <a:rPr lang="en-US" altLang="zh-CN" sz="1400" dirty="0" err="1"/>
              <a:t>i</a:t>
            </a:r>
            <a:r>
              <a:rPr lang="en-US" altLang="zh-CN" sz="1400" dirty="0"/>
              <a:t> in 1:length(</a:t>
            </a:r>
            <a:r>
              <a:rPr lang="en-US" altLang="zh-CN" sz="1400" dirty="0" err="1"/>
              <a:t>prob$value</a:t>
            </a:r>
            <a:r>
              <a:rPr lang="en-US" altLang="zh-CN" sz="1400" dirty="0"/>
              <a:t>)){</a:t>
            </a:r>
          </a:p>
          <a:p>
            <a:pPr>
              <a:buClr>
                <a:schemeClr val="bg1"/>
              </a:buClr>
            </a:pPr>
            <a:r>
              <a:rPr lang="en-US" altLang="zh-CN" sz="1400" dirty="0"/>
              <a:t>+   j=1</a:t>
            </a:r>
          </a:p>
          <a:p>
            <a:pPr>
              <a:buClr>
                <a:schemeClr val="bg1"/>
              </a:buClr>
            </a:pPr>
            <a:r>
              <a:rPr lang="en-US" altLang="zh-CN" sz="1400" dirty="0"/>
              <a:t>+   while (j &lt;=length(premium)) {</a:t>
            </a:r>
          </a:p>
          <a:p>
            <a:pPr>
              <a:buClr>
                <a:schemeClr val="bg1"/>
              </a:buClr>
            </a:pPr>
            <a:r>
              <a:rPr lang="en-US" altLang="zh-CN" sz="1400" dirty="0"/>
              <a:t>+     prob0&lt;-mean(</a:t>
            </a:r>
            <a:r>
              <a:rPr lang="en-US" altLang="zh-CN" sz="1400" dirty="0" err="1"/>
              <a:t>AssetSim</a:t>
            </a:r>
            <a:r>
              <a:rPr lang="en-US" altLang="zh-CN" sz="1400" dirty="0"/>
              <a:t>(1000,premium[j],</a:t>
            </a:r>
            <a:r>
              <a:rPr lang="en-US" altLang="zh-CN" sz="1400" dirty="0" err="1"/>
              <a:t>prob$value</a:t>
            </a:r>
            <a:r>
              <a:rPr lang="en-US" altLang="zh-CN" sz="1400" dirty="0"/>
              <a:t>[</a:t>
            </a:r>
            <a:r>
              <a:rPr lang="en-US" altLang="zh-CN" sz="1400" dirty="0" err="1"/>
              <a:t>i</a:t>
            </a:r>
            <a:r>
              <a:rPr lang="en-US" altLang="zh-CN" sz="1400" dirty="0"/>
              <a:t>])&lt;0)</a:t>
            </a:r>
          </a:p>
          <a:p>
            <a:pPr>
              <a:buClr>
                <a:schemeClr val="bg1"/>
              </a:buClr>
            </a:pPr>
            <a:r>
              <a:rPr lang="en-US" altLang="zh-CN" sz="1400" dirty="0"/>
              <a:t>+     if(prob0&lt;0.02){</a:t>
            </a:r>
          </a:p>
          <a:p>
            <a:pPr>
              <a:buClr>
                <a:schemeClr val="bg1"/>
              </a:buClr>
            </a:pPr>
            <a:r>
              <a:rPr lang="en-US" altLang="zh-CN" sz="1400" dirty="0"/>
              <a:t>+       </a:t>
            </a:r>
            <a:r>
              <a:rPr lang="en-US" altLang="zh-CN" sz="1400" dirty="0" err="1"/>
              <a:t>prob$premium</a:t>
            </a:r>
            <a:r>
              <a:rPr lang="en-US" altLang="zh-CN" sz="1400" dirty="0"/>
              <a:t>[</a:t>
            </a:r>
            <a:r>
              <a:rPr lang="en-US" altLang="zh-CN" sz="1400" dirty="0" err="1"/>
              <a:t>i</a:t>
            </a:r>
            <a:r>
              <a:rPr lang="en-US" altLang="zh-CN" sz="1400" dirty="0"/>
              <a:t>]&lt;-premium[j]</a:t>
            </a:r>
          </a:p>
          <a:p>
            <a:pPr>
              <a:buClr>
                <a:schemeClr val="bg1"/>
              </a:buClr>
            </a:pPr>
            <a:r>
              <a:rPr lang="en-US" altLang="zh-CN" sz="1400" dirty="0"/>
              <a:t>+       break}</a:t>
            </a:r>
          </a:p>
          <a:p>
            <a:pPr>
              <a:buClr>
                <a:schemeClr val="bg1"/>
              </a:buClr>
            </a:pPr>
            <a:r>
              <a:rPr lang="en-US" altLang="zh-CN" sz="1400" dirty="0"/>
              <a:t>+     j=j+1</a:t>
            </a:r>
          </a:p>
          <a:p>
            <a:pPr>
              <a:buClr>
                <a:schemeClr val="bg1"/>
              </a:buClr>
            </a:pPr>
            <a:r>
              <a:rPr lang="en-US" altLang="zh-CN" sz="1400" dirty="0"/>
              <a:t>+   }</a:t>
            </a:r>
          </a:p>
          <a:p>
            <a:pPr>
              <a:buClr>
                <a:schemeClr val="bg1"/>
              </a:buClr>
            </a:pPr>
            <a:r>
              <a:rPr lang="en-US" altLang="zh-CN" sz="1400" dirty="0"/>
              <a:t>+ }</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文本框 1">
            <a:extLst>
              <a:ext uri="{FF2B5EF4-FFF2-40B4-BE49-F238E27FC236}">
                <a16:creationId xmlns:a16="http://schemas.microsoft.com/office/drawing/2014/main" id="{3A2AC550-C5E5-480E-80C8-F3D5059FF076}"/>
              </a:ext>
            </a:extLst>
          </p:cNvPr>
          <p:cNvSpPr txBox="1"/>
          <p:nvPr/>
        </p:nvSpPr>
        <p:spPr>
          <a:xfrm>
            <a:off x="5230678" y="3750590"/>
            <a:ext cx="2693366" cy="369332"/>
          </a:xfrm>
          <a:prstGeom prst="rect">
            <a:avLst/>
          </a:prstGeom>
          <a:noFill/>
        </p:spPr>
        <p:txBody>
          <a:bodyPr wrap="none" rtlCol="0">
            <a:spAutoFit/>
          </a:bodyPr>
          <a:lstStyle/>
          <a:p>
            <a:r>
              <a:rPr lang="en-US" altLang="zh-CN" sz="1800" b="1" dirty="0">
                <a:latin typeface="Quattrocento Sans"/>
              </a:rPr>
              <a:t>Finding Optimal Portfolios</a:t>
            </a:r>
            <a:endParaRPr lang="zh-CN" altLang="en-US" sz="1800" b="1" dirty="0">
              <a:latin typeface="Quattrocento Sans"/>
            </a:endParaRPr>
          </a:p>
        </p:txBody>
      </p:sp>
    </p:spTree>
    <p:extLst>
      <p:ext uri="{BB962C8B-B14F-4D97-AF65-F5344CB8AC3E}">
        <p14:creationId xmlns:p14="http://schemas.microsoft.com/office/powerpoint/2010/main" val="400392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graphicFrame>
        <p:nvGraphicFramePr>
          <p:cNvPr id="2" name="表格 1">
            <a:extLst>
              <a:ext uri="{FF2B5EF4-FFF2-40B4-BE49-F238E27FC236}">
                <a16:creationId xmlns:a16="http://schemas.microsoft.com/office/drawing/2014/main" id="{1C37EFA0-E53D-477C-96FD-22A26B1DA5D1}"/>
              </a:ext>
            </a:extLst>
          </p:cNvPr>
          <p:cNvGraphicFramePr>
            <a:graphicFrameLocks noGrp="1"/>
          </p:cNvGraphicFramePr>
          <p:nvPr/>
        </p:nvGraphicFramePr>
        <p:xfrm>
          <a:off x="1257961" y="657379"/>
          <a:ext cx="2490029" cy="3238080"/>
        </p:xfrm>
        <a:graphic>
          <a:graphicData uri="http://schemas.openxmlformats.org/drawingml/2006/table">
            <a:tbl>
              <a:tblPr firstRow="1" firstCol="1" bandRow="1">
                <a:tableStyleId>{72833802-FEF1-4C79-8D5D-14CF1EAF98D9}</a:tableStyleId>
              </a:tblPr>
              <a:tblGrid>
                <a:gridCol w="1512538">
                  <a:extLst>
                    <a:ext uri="{9D8B030D-6E8A-4147-A177-3AD203B41FA5}">
                      <a16:colId xmlns:a16="http://schemas.microsoft.com/office/drawing/2014/main" val="1613153510"/>
                    </a:ext>
                  </a:extLst>
                </a:gridCol>
                <a:gridCol w="977491">
                  <a:extLst>
                    <a:ext uri="{9D8B030D-6E8A-4147-A177-3AD203B41FA5}">
                      <a16:colId xmlns:a16="http://schemas.microsoft.com/office/drawing/2014/main" val="1298941310"/>
                    </a:ext>
                  </a:extLst>
                </a:gridCol>
              </a:tblGrid>
              <a:tr h="431744">
                <a:tc>
                  <a:txBody>
                    <a:bodyPr/>
                    <a:lstStyle/>
                    <a:p>
                      <a:pPr algn="ctr">
                        <a:lnSpc>
                          <a:spcPct val="150000"/>
                        </a:lnSpc>
                        <a:spcAft>
                          <a:spcPts val="0"/>
                        </a:spcAft>
                      </a:pPr>
                      <a:r>
                        <a:rPr lang="en-US" sz="1400" kern="100" dirty="0">
                          <a:effectLst/>
                          <a:latin typeface="Quattrocento Sans"/>
                        </a:rPr>
                        <a:t>PROBABILITY </a:t>
                      </a:r>
                      <a:endParaRPr lang="zh-CN" sz="1400" kern="100" dirty="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latin typeface="Quattrocento Sans"/>
                        </a:rPr>
                        <a:t>PREMIUM</a:t>
                      </a:r>
                      <a:endParaRPr lang="zh-CN" sz="1400" kern="100" dirty="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9659073"/>
                  </a:ext>
                </a:extLst>
              </a:tr>
              <a:tr h="215872">
                <a:tc>
                  <a:txBody>
                    <a:bodyPr/>
                    <a:lstStyle/>
                    <a:p>
                      <a:pPr algn="ctr">
                        <a:spcAft>
                          <a:spcPts val="0"/>
                        </a:spcAft>
                      </a:pPr>
                      <a:r>
                        <a:rPr lang="en-US" sz="1200" kern="100">
                          <a:effectLst/>
                          <a:latin typeface="Quattrocento Sans"/>
                        </a:rPr>
                        <a:t>0.05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Quattrocento Sans"/>
                        </a:rPr>
                        <a:t>5500</a:t>
                      </a:r>
                      <a:endParaRPr lang="zh-CN" sz="1200" kern="100" dirty="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4297155"/>
                  </a:ext>
                </a:extLst>
              </a:tr>
              <a:tr h="215872">
                <a:tc>
                  <a:txBody>
                    <a:bodyPr/>
                    <a:lstStyle/>
                    <a:p>
                      <a:pPr algn="ctr">
                        <a:spcAft>
                          <a:spcPts val="0"/>
                        </a:spcAft>
                      </a:pPr>
                      <a:r>
                        <a:rPr lang="en-US" sz="1200" kern="100">
                          <a:effectLst/>
                          <a:latin typeface="Quattrocento Sans"/>
                        </a:rPr>
                        <a:t>0.055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Quattrocento Sans"/>
                        </a:rPr>
                        <a:t>5500</a:t>
                      </a:r>
                      <a:endParaRPr lang="zh-CN" sz="1200" kern="100" dirty="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9556467"/>
                  </a:ext>
                </a:extLst>
              </a:tr>
              <a:tr h="215872">
                <a:tc>
                  <a:txBody>
                    <a:bodyPr/>
                    <a:lstStyle/>
                    <a:p>
                      <a:pPr algn="ctr">
                        <a:spcAft>
                          <a:spcPts val="0"/>
                        </a:spcAft>
                      </a:pPr>
                      <a:r>
                        <a:rPr lang="en-US" sz="1200" kern="100">
                          <a:effectLst/>
                          <a:latin typeface="Quattrocento Sans"/>
                        </a:rPr>
                        <a:t>0.06</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5500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6429880"/>
                  </a:ext>
                </a:extLst>
              </a:tr>
              <a:tr h="215872">
                <a:tc>
                  <a:txBody>
                    <a:bodyPr/>
                    <a:lstStyle/>
                    <a:p>
                      <a:pPr algn="ctr">
                        <a:spcAft>
                          <a:spcPts val="0"/>
                        </a:spcAft>
                      </a:pPr>
                      <a:r>
                        <a:rPr lang="en-US" sz="1200" kern="100">
                          <a:effectLst/>
                          <a:latin typeface="Quattrocento Sans"/>
                        </a:rPr>
                        <a:t>0.065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Quattrocento Sans"/>
                        </a:rPr>
                        <a:t>5500</a:t>
                      </a:r>
                      <a:endParaRPr lang="zh-CN" sz="1200" kern="100" dirty="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2565252"/>
                  </a:ext>
                </a:extLst>
              </a:tr>
              <a:tr h="215872">
                <a:tc>
                  <a:txBody>
                    <a:bodyPr/>
                    <a:lstStyle/>
                    <a:p>
                      <a:pPr algn="ctr">
                        <a:spcAft>
                          <a:spcPts val="0"/>
                        </a:spcAft>
                      </a:pPr>
                      <a:r>
                        <a:rPr lang="en-US" sz="1200" kern="100">
                          <a:effectLst/>
                          <a:latin typeface="Quattrocento Sans"/>
                        </a:rPr>
                        <a:t>0.07</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5500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4397096"/>
                  </a:ext>
                </a:extLst>
              </a:tr>
              <a:tr h="215872">
                <a:tc>
                  <a:txBody>
                    <a:bodyPr/>
                    <a:lstStyle/>
                    <a:p>
                      <a:pPr algn="ctr">
                        <a:spcAft>
                          <a:spcPts val="0"/>
                        </a:spcAft>
                      </a:pPr>
                      <a:r>
                        <a:rPr lang="en-US" sz="1200" kern="100">
                          <a:effectLst/>
                          <a:latin typeface="Quattrocento Sans"/>
                        </a:rPr>
                        <a:t>0.075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5750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1107184"/>
                  </a:ext>
                </a:extLst>
              </a:tr>
              <a:tr h="215872">
                <a:tc>
                  <a:txBody>
                    <a:bodyPr/>
                    <a:lstStyle/>
                    <a:p>
                      <a:pPr algn="ctr">
                        <a:spcAft>
                          <a:spcPts val="0"/>
                        </a:spcAft>
                      </a:pPr>
                      <a:r>
                        <a:rPr lang="en-US" sz="1200" kern="100" dirty="0">
                          <a:effectLst/>
                          <a:latin typeface="Quattrocento Sans"/>
                        </a:rPr>
                        <a:t>0.08</a:t>
                      </a:r>
                      <a:endParaRPr lang="zh-CN" sz="1200" kern="100" dirty="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5750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273463"/>
                  </a:ext>
                </a:extLst>
              </a:tr>
              <a:tr h="215872">
                <a:tc>
                  <a:txBody>
                    <a:bodyPr/>
                    <a:lstStyle/>
                    <a:p>
                      <a:pPr algn="ctr">
                        <a:spcAft>
                          <a:spcPts val="0"/>
                        </a:spcAft>
                      </a:pPr>
                      <a:r>
                        <a:rPr lang="en-US" sz="1200" kern="100">
                          <a:effectLst/>
                          <a:latin typeface="Quattrocento Sans"/>
                        </a:rPr>
                        <a:t>0.085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6250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9690630"/>
                  </a:ext>
                </a:extLst>
              </a:tr>
              <a:tr h="215872">
                <a:tc>
                  <a:txBody>
                    <a:bodyPr/>
                    <a:lstStyle/>
                    <a:p>
                      <a:pPr algn="ctr">
                        <a:spcAft>
                          <a:spcPts val="0"/>
                        </a:spcAft>
                      </a:pPr>
                      <a:r>
                        <a:rPr lang="en-US" sz="1200" kern="100">
                          <a:effectLst/>
                          <a:latin typeface="Quattrocento Sans"/>
                        </a:rPr>
                        <a:t>0.09</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6500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7268198"/>
                  </a:ext>
                </a:extLst>
              </a:tr>
              <a:tr h="215872">
                <a:tc>
                  <a:txBody>
                    <a:bodyPr/>
                    <a:lstStyle/>
                    <a:p>
                      <a:pPr algn="ctr">
                        <a:spcAft>
                          <a:spcPts val="0"/>
                        </a:spcAft>
                      </a:pPr>
                      <a:r>
                        <a:rPr lang="en-US" sz="1200" kern="100">
                          <a:effectLst/>
                          <a:latin typeface="Quattrocento Sans"/>
                        </a:rPr>
                        <a:t>0.095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7250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8459440"/>
                  </a:ext>
                </a:extLst>
              </a:tr>
              <a:tr h="215872">
                <a:tc>
                  <a:txBody>
                    <a:bodyPr/>
                    <a:lstStyle/>
                    <a:p>
                      <a:pPr algn="ctr">
                        <a:spcAft>
                          <a:spcPts val="0"/>
                        </a:spcAft>
                      </a:pPr>
                      <a:r>
                        <a:rPr lang="en-US" sz="1200" kern="100">
                          <a:effectLst/>
                          <a:latin typeface="Quattrocento Sans"/>
                        </a:rPr>
                        <a:t>0.1</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7250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0221477"/>
                  </a:ext>
                </a:extLst>
              </a:tr>
              <a:tr h="215872">
                <a:tc>
                  <a:txBody>
                    <a:bodyPr/>
                    <a:lstStyle/>
                    <a:p>
                      <a:pPr algn="ctr">
                        <a:spcAft>
                          <a:spcPts val="0"/>
                        </a:spcAft>
                      </a:pPr>
                      <a:r>
                        <a:rPr lang="en-US" sz="1200" kern="100">
                          <a:effectLst/>
                          <a:latin typeface="Quattrocento Sans"/>
                        </a:rPr>
                        <a:t>0.105</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latin typeface="Quattrocento Sans"/>
                        </a:rPr>
                        <a:t>7750</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362402"/>
                  </a:ext>
                </a:extLst>
              </a:tr>
              <a:tr h="215872">
                <a:tc>
                  <a:txBody>
                    <a:bodyPr/>
                    <a:lstStyle/>
                    <a:p>
                      <a:pPr algn="ctr">
                        <a:spcAft>
                          <a:spcPts val="0"/>
                        </a:spcAft>
                      </a:pPr>
                      <a:r>
                        <a:rPr lang="en-US" sz="1200" kern="100">
                          <a:effectLst/>
                          <a:latin typeface="Quattrocento Sans"/>
                        </a:rPr>
                        <a:t>0.11</a:t>
                      </a:r>
                      <a:endParaRPr lang="zh-CN" sz="1200" kern="100">
                        <a:effectLst/>
                        <a:latin typeface="Quattrocento Sans"/>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Quattrocento Sans"/>
                        </a:rPr>
                        <a:t>7750</a:t>
                      </a:r>
                      <a:endParaRPr lang="zh-CN" sz="1200" kern="100" dirty="0">
                        <a:effectLst/>
                        <a:latin typeface="Quattrocento Sans"/>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8884522"/>
                  </a:ext>
                </a:extLst>
              </a:tr>
            </a:tbl>
          </a:graphicData>
        </a:graphic>
      </p:graphicFrame>
      <p:sp>
        <p:nvSpPr>
          <p:cNvPr id="6" name="Google Shape;125;p17">
            <a:extLst>
              <a:ext uri="{FF2B5EF4-FFF2-40B4-BE49-F238E27FC236}">
                <a16:creationId xmlns:a16="http://schemas.microsoft.com/office/drawing/2014/main" id="{A7E26668-CE88-4FE7-970E-6A39E8389A85}"/>
              </a:ext>
            </a:extLst>
          </p:cNvPr>
          <p:cNvSpPr txBox="1">
            <a:spLocks noGrp="1"/>
          </p:cNvSpPr>
          <p:nvPr>
            <p:ph type="body" idx="1"/>
          </p:nvPr>
        </p:nvSpPr>
        <p:spPr>
          <a:xfrm>
            <a:off x="4240690" y="564803"/>
            <a:ext cx="4012158" cy="3112200"/>
          </a:xfrm>
          <a:prstGeom prst="rect">
            <a:avLst/>
          </a:prstGeom>
        </p:spPr>
        <p:txBody>
          <a:bodyPr spcFirstLastPara="1" wrap="square" lIns="91425" tIns="91425" rIns="91425" bIns="91425" anchor="t" anchorCtr="0">
            <a:noAutofit/>
          </a:bodyPr>
          <a:lstStyle/>
          <a:p>
            <a:pPr marL="514350" indent="-285750" algn="l">
              <a:buFont typeface="Wingdings" panose="05000000000000000000" pitchFamily="2" charset="2"/>
              <a:buChar char="l"/>
            </a:pPr>
            <a:r>
              <a:rPr lang="en-US" altLang="zh-CN" sz="1600" i="0" dirty="0">
                <a:latin typeface="Quattrocento Sans"/>
              </a:rPr>
              <a:t>This outcome is from a given probability, to calculate the minimal premium needed to avoid bankruptcy.</a:t>
            </a:r>
          </a:p>
          <a:p>
            <a:pPr marL="514350" indent="-285750" algn="l">
              <a:buFont typeface="Wingdings" panose="05000000000000000000" pitchFamily="2" charset="2"/>
              <a:buChar char="l"/>
            </a:pPr>
            <a:endParaRPr lang="zh-CN" altLang="zh-CN" sz="1600" i="0" dirty="0">
              <a:latin typeface="Quattrocento Sans"/>
            </a:endParaRPr>
          </a:p>
          <a:p>
            <a:pPr marL="514350" indent="-285750" algn="l">
              <a:buFont typeface="Wingdings" panose="05000000000000000000" pitchFamily="2" charset="2"/>
              <a:buChar char="l"/>
            </a:pPr>
            <a:r>
              <a:rPr lang="en-US" altLang="zh-CN" sz="1600" i="0" dirty="0">
                <a:latin typeface="Quattrocento Sans"/>
              </a:rPr>
              <a:t>For probability (of making a claim) more than 0.11, the premium will be beyond the upper limit (which is 8000) of given premium intervals, we consider those as abnormal situations that will not be accepted. (it means that even the premium approaches 8000, you can’t reduce the probability of bankruptcy to 0.02)</a:t>
            </a:r>
            <a:endParaRPr lang="zh-CN" altLang="zh-CN" sz="1600" i="0" dirty="0">
              <a:latin typeface="Quattrocento Sans"/>
            </a:endParaRPr>
          </a:p>
        </p:txBody>
      </p:sp>
    </p:spTree>
    <p:extLst>
      <p:ext uri="{BB962C8B-B14F-4D97-AF65-F5344CB8AC3E}">
        <p14:creationId xmlns:p14="http://schemas.microsoft.com/office/powerpoint/2010/main" val="656587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dirty="0"/>
              <a:t>RESERVATION OF THE MODEL</a:t>
            </a:r>
            <a:endParaRPr sz="2200" dirty="0">
              <a:highlight>
                <a:srgbClr val="FFCD00"/>
              </a:highlight>
            </a:endParaRPr>
          </a:p>
        </p:txBody>
      </p:sp>
      <p:sp>
        <p:nvSpPr>
          <p:cNvPr id="125" name="Google Shape;125;p17"/>
          <p:cNvSpPr txBox="1">
            <a:spLocks noGrp="1"/>
          </p:cNvSpPr>
          <p:nvPr>
            <p:ph type="body" idx="1"/>
          </p:nvPr>
        </p:nvSpPr>
        <p:spPr>
          <a:xfrm>
            <a:off x="1381250" y="1234375"/>
            <a:ext cx="6809700" cy="3112200"/>
          </a:xfrm>
          <a:prstGeom prst="rect">
            <a:avLst/>
          </a:prstGeom>
        </p:spPr>
        <p:txBody>
          <a:bodyPr spcFirstLastPara="1" wrap="square" lIns="91425" tIns="91425" rIns="91425" bIns="91425" anchor="t" anchorCtr="0">
            <a:noAutofit/>
          </a:bodyPr>
          <a:lstStyle/>
          <a:p>
            <a:pPr lvl="0"/>
            <a:r>
              <a:rPr lang="en-US" altLang="zh-CN" sz="1800" dirty="0"/>
              <a:t>The probability of a customer making a claim is practically not fixed. It varies with each customer and is dependent on age, annual income, etc.</a:t>
            </a:r>
            <a:endParaRPr lang="zh-CN" altLang="zh-CN" sz="1800" dirty="0"/>
          </a:p>
          <a:p>
            <a:pPr lvl="0"/>
            <a:r>
              <a:rPr lang="en-US" altLang="zh-CN" sz="1800" dirty="0"/>
              <a:t>Throughout our analysis, the values for α and β were fixed. The risk of bankruptcy may vary with different values of α and β. But our calculation is restricted to α=3 and β=1000.</a:t>
            </a:r>
            <a:endParaRPr lang="zh-CN" altLang="zh-CN" sz="1800" dirty="0"/>
          </a:p>
          <a:p>
            <a:pPr lvl="0"/>
            <a:r>
              <a:rPr lang="en-US" altLang="zh-CN" sz="1800" dirty="0"/>
              <a:t>Claims made by customers are generally not independent of each other.</a:t>
            </a:r>
            <a:endParaRPr lang="zh-CN" altLang="zh-CN" sz="1800" dirty="0"/>
          </a:p>
          <a:p>
            <a:pPr lvl="0"/>
            <a:r>
              <a:rPr lang="en-US" altLang="zh-CN" sz="1800" dirty="0"/>
              <a:t>In reality, one customer can make more than one claim per year.</a:t>
            </a:r>
          </a:p>
          <a:p>
            <a:r>
              <a:rPr lang="en-US" altLang="zh-CN" sz="1800" dirty="0"/>
              <a:t>There is a time constraint in the above analysis, which restricts the company to come to conclusions due to insufficient information.</a:t>
            </a:r>
            <a:endParaRPr lang="zh-CN" altLang="zh-CN" sz="1800" dirty="0"/>
          </a:p>
          <a:p>
            <a:pPr lvl="0"/>
            <a:endParaRPr lang="zh-CN" altLang="zh-CN" sz="1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50122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BASIC ASSUMPTIONS</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lvl="0"/>
                <a:r>
                  <a:rPr lang="en-US" dirty="0"/>
                  <a:t>Current asset: £250000</a:t>
                </a:r>
                <a:endParaRPr dirty="0"/>
              </a:p>
              <a:p>
                <a:pPr marL="457200" lvl="0" indent="-381000" algn="l" rtl="0">
                  <a:spcBef>
                    <a:spcPts val="0"/>
                  </a:spcBef>
                  <a:spcAft>
                    <a:spcPts val="0"/>
                  </a:spcAft>
                  <a:buSzPts val="2400"/>
                  <a:buChar char="◉"/>
                </a:pPr>
                <a:r>
                  <a:rPr lang="en-US" dirty="0"/>
                  <a:t>Number of commercial customers: 1000</a:t>
                </a:r>
                <a:endParaRPr dirty="0"/>
              </a:p>
              <a:p>
                <a:pPr lvl="0">
                  <a:spcBef>
                    <a:spcPts val="0"/>
                  </a:spcBef>
                </a:pPr>
                <a:r>
                  <a:rPr lang="en-US" dirty="0"/>
                  <a:t>Annual premium: £6000</a:t>
                </a:r>
              </a:p>
              <a:p>
                <a:pPr lvl="0">
                  <a:spcBef>
                    <a:spcPts val="0"/>
                  </a:spcBef>
                </a:pPr>
                <a:r>
                  <a:rPr lang="en-US" dirty="0"/>
                  <a:t>Probability of making a claim: 0.1</a:t>
                </a:r>
              </a:p>
              <a:p>
                <a:pPr lvl="0">
                  <a:spcBef>
                    <a:spcPts val="0"/>
                  </a:spcBef>
                </a:pPr>
                <a:r>
                  <a:rPr lang="en-US" dirty="0"/>
                  <a:t>The size of claim variables: Pareto distribution</a:t>
                </a:r>
                <a:endParaRPr dirty="0"/>
              </a:p>
              <a:p>
                <a:pPr lvl="0"/>
                <a14:m>
                  <m:oMath xmlns:m="http://schemas.openxmlformats.org/officeDocument/2006/math">
                    <m:r>
                      <a:rPr lang="en-US" altLang="zh-CN" i="1">
                        <a:latin typeface="Cambria Math" panose="02040503050406030204" pitchFamily="18" charset="0"/>
                      </a:rPr>
                      <m:t>𝐹</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0                            </m:t>
                            </m:r>
                            <m:r>
                              <a:rPr lang="en-US" altLang="zh-CN" i="1">
                                <a:latin typeface="Cambria Math" panose="02040503050406030204" pitchFamily="18" charset="0"/>
                              </a:rPr>
                              <m:t>𝑥</m:t>
                            </m:r>
                            <m:r>
                              <a:rPr lang="en-US" altLang="zh-CN" i="1">
                                <a:latin typeface="Cambria Math" panose="02040503050406030204" pitchFamily="18" charset="0"/>
                              </a:rPr>
                              <m:t>≤0</m:t>
                            </m:r>
                          </m:e>
                          <m:e>
                            <m:r>
                              <a:rPr lang="en-US" altLang="zh-CN" i="1">
                                <a:latin typeface="Cambria Math" panose="02040503050406030204" pitchFamily="18" charset="0"/>
                              </a:rPr>
                              <m:t>  </m:t>
                            </m:r>
                          </m:e>
                          <m:e>
                            <m:nary>
                              <m:naryPr>
                                <m:limLoc m:val="subSup"/>
                                <m:ctrlPr>
                                  <a:rPr lang="zh-CN" altLang="zh-CN" i="1">
                                    <a:latin typeface="Cambria Math" panose="02040503050406030204" pitchFamily="18" charset="0"/>
                                  </a:rPr>
                                </m:ctrlPr>
                              </m:naryPr>
                              <m:sub>
                                <m:r>
                                  <a:rPr lang="en-US" altLang="zh-CN" i="1">
                                    <a:latin typeface="Cambria Math" panose="02040503050406030204" pitchFamily="18" charset="0"/>
                                  </a:rPr>
                                  <m:t>0</m:t>
                                </m:r>
                              </m:sub>
                              <m:sup>
                                <m:r>
                                  <a:rPr lang="en-US" altLang="zh-CN" i="1">
                                    <a:latin typeface="Cambria Math" panose="02040503050406030204" pitchFamily="18" charset="0"/>
                                  </a:rPr>
                                  <m:t>𝑥</m:t>
                                </m:r>
                              </m:sup>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𝛼𝛽</m:t>
                                        </m:r>
                                      </m:e>
                                      <m:sup>
                                        <m:r>
                                          <a:rPr lang="en-US" altLang="zh-CN" i="1">
                                            <a:latin typeface="Cambria Math" panose="02040503050406030204" pitchFamily="18" charset="0"/>
                                          </a:rPr>
                                          <m:t>𝛼</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𝛽</m:t>
                                            </m:r>
                                          </m:e>
                                        </m:d>
                                      </m:e>
                                      <m:sup>
                                        <m:r>
                                          <a:rPr lang="en-US" altLang="zh-CN" i="1">
                                            <a:latin typeface="Cambria Math" panose="02040503050406030204" pitchFamily="18" charset="0"/>
                                          </a:rPr>
                                          <m:t>𝛼</m:t>
                                        </m:r>
                                        <m:r>
                                          <a:rPr lang="en-US" altLang="zh-CN" i="1">
                                            <a:latin typeface="Cambria Math" panose="02040503050406030204" pitchFamily="18" charset="0"/>
                                          </a:rPr>
                                          <m:t>+1</m:t>
                                        </m:r>
                                      </m:sup>
                                    </m:sSup>
                                  </m:den>
                                </m:f>
                                <m:r>
                                  <a:rPr lang="en-US" altLang="zh-CN" i="1">
                                    <a:latin typeface="Cambria Math" panose="02040503050406030204" pitchFamily="18" charset="0"/>
                                  </a:rPr>
                                  <m:t>𝑑𝑡</m:t>
                                </m:r>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&gt;0</m:t>
                                </m:r>
                              </m:e>
                            </m:nary>
                          </m:e>
                        </m:eqArr>
                      </m:e>
                    </m:d>
                  </m:oMath>
                </a14:m>
                <a:endParaRPr lang="zh-CN" altLang="zh-CN"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358268"/>
                <a:ext cx="6809700" cy="3112200"/>
              </a:xfrm>
              <a:prstGeom prst="rect">
                <a:avLst/>
              </a:prstGeom>
              <a:blipFill>
                <a:blip r:embed="rId3"/>
                <a:stretch>
                  <a:fillRect l="-179" b="-10196"/>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2592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EXTENDING MODEL</a:t>
            </a:r>
            <a:endParaRPr sz="2400" dirty="0">
              <a:highlight>
                <a:srgbClr val="FFCD00"/>
              </a:highlight>
            </a:endParaRPr>
          </a:p>
        </p:txBody>
      </p:sp>
      <p:sp>
        <p:nvSpPr>
          <p:cNvPr id="125" name="Google Shape;125;p17"/>
          <p:cNvSpPr txBox="1">
            <a:spLocks noGrp="1"/>
          </p:cNvSpPr>
          <p:nvPr>
            <p:ph type="body" idx="1"/>
          </p:nvPr>
        </p:nvSpPr>
        <p:spPr>
          <a:xfrm>
            <a:off x="1381250" y="1492483"/>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2000" dirty="0"/>
              <a:t>We can extend the model from following aspects:</a:t>
            </a:r>
            <a:endParaRPr lang="zh-CN" altLang="zh-CN" sz="2000" dirty="0"/>
          </a:p>
          <a:p>
            <a:pPr lvl="0">
              <a:buClr>
                <a:schemeClr val="bg1"/>
              </a:buClr>
            </a:pPr>
            <a:r>
              <a:rPr lang="en-US" altLang="zh-CN" sz="2000" dirty="0"/>
              <a:t>Consider 10 years’ time period</a:t>
            </a:r>
            <a:endParaRPr lang="zh-CN" altLang="zh-CN" sz="2000" dirty="0"/>
          </a:p>
          <a:p>
            <a:pPr lvl="0">
              <a:buClr>
                <a:schemeClr val="bg1"/>
              </a:buClr>
            </a:pPr>
            <a:r>
              <a:rPr lang="en-US" altLang="zh-CN" sz="2000" dirty="0"/>
              <a:t>The number of customers is not fixed every year and the premium is not necessarily paid at the start of a year. The total number of paying for annual premium has a Poisson distribution.</a:t>
            </a:r>
            <a:endParaRPr lang="zh-CN" altLang="zh-CN" sz="2000" dirty="0"/>
          </a:p>
          <a:p>
            <a:pPr lvl="0">
              <a:buClr>
                <a:schemeClr val="bg1"/>
              </a:buClr>
            </a:pPr>
            <a:r>
              <a:rPr lang="en-US" altLang="zh-CN" sz="2000" dirty="0"/>
              <a:t>The probability of customers making a claim is not identical for everyone. Assume the number of times making a claim also has a Poisson distribution.</a:t>
            </a:r>
            <a:endParaRPr lang="zh-CN" altLang="zh-CN" sz="2000" dirty="0"/>
          </a:p>
          <a:p>
            <a:pPr marL="0" lvl="0" indent="0" algn="l" rtl="0">
              <a:spcBef>
                <a:spcPts val="600"/>
              </a:spcBef>
              <a:spcAft>
                <a:spcPts val="0"/>
              </a:spcAft>
              <a:buClr>
                <a:schemeClr val="bg1"/>
              </a:buClr>
              <a:buNone/>
            </a:pP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EXTENDING MODEL</a:t>
            </a:r>
            <a:endParaRPr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492483"/>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1800" dirty="0"/>
                  <a:t>We have a new model:</a:t>
                </a:r>
                <a:endParaRPr lang="zh-CN" altLang="zh-CN" sz="1800" dirty="0"/>
              </a:p>
              <a:p>
                <a:pPr>
                  <a:buClr>
                    <a:schemeClr val="bg1"/>
                  </a:buClr>
                </a:pPr>
                <a:r>
                  <a:rPr lang="en-US" altLang="zh-CN" sz="1800" dirty="0"/>
                  <a:t>                              </a:t>
                </a:r>
                <a14:m>
                  <m:oMath xmlns:m="http://schemas.openxmlformats.org/officeDocument/2006/math">
                    <m:r>
                      <a:rPr lang="en-US" altLang="zh-CN" sz="1800" i="1">
                        <a:latin typeface="Cambria Math" panose="02040503050406030204" pitchFamily="18" charset="0"/>
                      </a:rPr>
                      <m:t>𝑍</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𝑎</m:t>
                    </m:r>
                    <m:r>
                      <a:rPr lang="en-US" altLang="zh-CN" sz="1800" i="1">
                        <a:latin typeface="Cambria Math" panose="02040503050406030204" pitchFamily="18" charset="0"/>
                      </a:rPr>
                      <m:t>+</m:t>
                    </m:r>
                    <m:r>
                      <a:rPr lang="en-US" altLang="zh-CN" sz="1800" i="1">
                        <a:latin typeface="Cambria Math" panose="02040503050406030204" pitchFamily="18" charset="0"/>
                      </a:rPr>
                      <m:t>𝑐𝑀</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𝑍</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i="1" dirty="0"/>
                  <a:t>: </a:t>
                </a:r>
                <a:r>
                  <a:rPr lang="en-US" altLang="zh-CN" sz="1800" dirty="0"/>
                  <a:t>the assets of the company at the end of the year </a:t>
                </a:r>
                <a14:m>
                  <m:oMath xmlns:m="http://schemas.openxmlformats.org/officeDocument/2006/math">
                    <m:r>
                      <a:rPr lang="en-US" altLang="zh-CN" sz="1800" i="1">
                        <a:latin typeface="Cambria Math" panose="02040503050406030204" pitchFamily="18" charset="0"/>
                      </a:rPr>
                      <m:t>𝑡</m:t>
                    </m:r>
                  </m:oMath>
                </a14:m>
                <a:r>
                  <a:rPr lang="en-US" altLang="zh-CN" sz="1800" dirty="0"/>
                  <a:t>.</a:t>
                </a:r>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𝑎</m:t>
                    </m:r>
                    <m:r>
                      <a:rPr lang="en-US" altLang="zh-CN" sz="1800" i="1">
                        <a:latin typeface="Cambria Math" panose="02040503050406030204" pitchFamily="18" charset="0"/>
                      </a:rPr>
                      <m:t>=250000</m:t>
                    </m:r>
                  </m:oMath>
                </a14:m>
                <a:r>
                  <a:rPr lang="en-US" altLang="zh-CN" sz="1800" dirty="0"/>
                  <a:t> represents the current assets of the company.</a:t>
                </a:r>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𝑐</m:t>
                    </m:r>
                    <m:r>
                      <a:rPr lang="en-US" altLang="zh-CN" sz="1800" i="1">
                        <a:latin typeface="Cambria Math" panose="02040503050406030204" pitchFamily="18" charset="0"/>
                      </a:rPr>
                      <m:t>=6000</m:t>
                    </m:r>
                  </m:oMath>
                </a14:m>
                <a:r>
                  <a:rPr lang="en-US" altLang="zh-CN" sz="1800" dirty="0"/>
                  <a:t> represents the annual premium.</a:t>
                </a:r>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𝑀</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dirty="0"/>
                  <a:t>: the number of times for paying for premium until year </a:t>
                </a:r>
                <a14:m>
                  <m:oMath xmlns:m="http://schemas.openxmlformats.org/officeDocument/2006/math">
                    <m:r>
                      <a:rPr lang="en-US" altLang="zh-CN" sz="1800" i="1">
                        <a:latin typeface="Cambria Math" panose="02040503050406030204" pitchFamily="18" charset="0"/>
                      </a:rPr>
                      <m:t>𝑡</m:t>
                    </m:r>
                  </m:oMath>
                </a14:m>
                <a:r>
                  <a:rPr lang="en-US" altLang="zh-CN" sz="1800" dirty="0"/>
                  <a:t>. It has a Poisson distribution of parameter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𝑡</m:t>
                    </m:r>
                  </m:oMath>
                </a14:m>
                <a:r>
                  <a:rPr lang="en-US" altLang="zh-CN" sz="1800" dirty="0"/>
                  <a:t>. The pdf of </a:t>
                </a:r>
                <a14:m>
                  <m:oMath xmlns:m="http://schemas.openxmlformats.org/officeDocument/2006/math">
                    <m:r>
                      <a:rPr lang="en-US" altLang="zh-CN" sz="1800" i="1">
                        <a:latin typeface="Cambria Math" panose="02040503050406030204" pitchFamily="18" charset="0"/>
                      </a:rPr>
                      <m:t>𝑀</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dirty="0"/>
                  <a:t> is:</a:t>
                </a:r>
                <a:endParaRPr lang="zh-CN" altLang="zh-CN" sz="1800" dirty="0"/>
              </a:p>
              <a:p>
                <a:pPr>
                  <a:buClr>
                    <a:schemeClr val="bg1"/>
                  </a:buClr>
                </a:pPr>
                <a14:m>
                  <m:oMath xmlns:m="http://schemas.openxmlformats.org/officeDocument/2006/math">
                    <m:r>
                      <a:rPr lang="en-US" altLang="zh-CN" sz="1800" b="0" i="0" smtClean="0">
                        <a:latin typeface="Cambria Math" panose="02040503050406030204" pitchFamily="18" charset="0"/>
                      </a:rPr>
                      <m:t>                 </m:t>
                    </m:r>
                    <m:r>
                      <m:rPr>
                        <m:sty m:val="p"/>
                      </m:rPr>
                      <a:rPr lang="en-US" altLang="zh-CN" sz="1800">
                        <a:latin typeface="Cambria Math" panose="02040503050406030204" pitchFamily="18" charset="0"/>
                      </a:rPr>
                      <m:t>P</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𝑀</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r>
                          <a:rPr lang="en-US" altLang="zh-CN" sz="1800" i="1">
                            <a:latin typeface="Cambria Math" panose="02040503050406030204" pitchFamily="18" charset="0"/>
                          </a:rPr>
                          <m:t>𝑘</m:t>
                        </m:r>
                      </m:e>
                    </m:d>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𝑡</m:t>
                                </m:r>
                              </m:e>
                            </m:d>
                          </m:e>
                          <m:sup>
                            <m:r>
                              <a:rPr lang="en-US" altLang="zh-CN" sz="1800" i="1">
                                <a:latin typeface="Cambria Math" panose="02040503050406030204" pitchFamily="18" charset="0"/>
                              </a:rPr>
                              <m:t>𝑘</m:t>
                            </m:r>
                          </m:sup>
                        </m:sSup>
                      </m:num>
                      <m:den>
                        <m:r>
                          <a:rPr lang="en-US" altLang="zh-CN" sz="1800" i="1">
                            <a:latin typeface="Cambria Math" panose="02040503050406030204" pitchFamily="18" charset="0"/>
                          </a:rPr>
                          <m:t>𝑘</m:t>
                        </m:r>
                        <m:r>
                          <a:rPr lang="en-US" altLang="zh-CN" sz="1800" i="1">
                            <a:latin typeface="Cambria Math" panose="02040503050406030204" pitchFamily="18" charset="0"/>
                          </a:rPr>
                          <m:t>!</m:t>
                        </m:r>
                      </m:den>
                    </m:f>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𝑡</m:t>
                        </m:r>
                      </m:sup>
                    </m:sSup>
                    <m:r>
                      <a:rPr lang="en-US" altLang="zh-CN" sz="1800" i="1">
                        <a:latin typeface="Cambria Math" panose="02040503050406030204" pitchFamily="18" charset="0"/>
                      </a:rPr>
                      <m:t>,     </m:t>
                    </m:r>
                    <m:r>
                      <a:rPr lang="en-US" altLang="zh-CN" sz="1800" i="1">
                        <a:latin typeface="Cambria Math" panose="02040503050406030204" pitchFamily="18" charset="0"/>
                      </a:rPr>
                      <m:t>𝑘</m:t>
                    </m:r>
                    <m:r>
                      <a:rPr lang="en-US" altLang="zh-CN" sz="1800" i="1">
                        <a:latin typeface="Cambria Math" panose="02040503050406030204" pitchFamily="18" charset="0"/>
                      </a:rPr>
                      <m:t>=0,1,2…</m:t>
                    </m:r>
                  </m:oMath>
                </a14:m>
                <a:endParaRPr lang="zh-CN" altLang="zh-CN" sz="1800" dirty="0"/>
              </a:p>
              <a:p>
                <a:pPr marL="0" lvl="0" indent="0" algn="l" rtl="0">
                  <a:spcBef>
                    <a:spcPts val="600"/>
                  </a:spcBef>
                  <a:spcAft>
                    <a:spcPts val="0"/>
                  </a:spcAft>
                  <a:buClr>
                    <a:schemeClr val="bg1"/>
                  </a:buClr>
                  <a:buNone/>
                </a:pPr>
                <a:endParaRPr sz="18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492483"/>
                <a:ext cx="6809700" cy="3112200"/>
              </a:xfrm>
              <a:prstGeom prst="rect">
                <a:avLst/>
              </a:prstGeom>
              <a:blipFill>
                <a:blip r:embed="rId3"/>
                <a:stretch>
                  <a:fillRect l="-179"/>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42101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EXTENDING MODEL</a:t>
            </a:r>
            <a:endParaRPr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492483"/>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1800" dirty="0"/>
                  <a:t>Total claim till the end of year </a:t>
                </a:r>
                <a14:m>
                  <m:oMath xmlns:m="http://schemas.openxmlformats.org/officeDocument/2006/math">
                    <m:r>
                      <a:rPr lang="en-US" altLang="zh-CN" sz="1800" i="1">
                        <a:latin typeface="Cambria Math" panose="02040503050406030204" pitchFamily="18" charset="0"/>
                      </a:rPr>
                      <m:t>𝑡</m:t>
                    </m:r>
                  </m:oMath>
                </a14:m>
                <a:r>
                  <a:rPr lang="en-US" altLang="zh-CN" sz="1800" dirty="0"/>
                  <a:t>: </a:t>
                </a:r>
                <a:endParaRPr lang="zh-CN" altLang="zh-CN" sz="1800" dirty="0"/>
              </a:p>
              <a:p>
                <a:pPr>
                  <a:buClr>
                    <a:schemeClr val="bg1"/>
                  </a:buClr>
                </a:pPr>
                <a:r>
                  <a:rPr lang="en-US" altLang="zh-CN" sz="1800" dirty="0"/>
                  <a:t>                                        </a:t>
                </a:r>
                <a14:m>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e>
                    </m:nary>
                  </m:oMath>
                </a14:m>
                <a:endParaRPr lang="zh-CN" altLang="zh-CN" sz="1800" dirty="0"/>
              </a:p>
              <a:p>
                <a:pPr>
                  <a:buClr>
                    <a:schemeClr val="bg1"/>
                  </a:buClr>
                </a:pP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oMath>
                </a14:m>
                <a:r>
                  <a:rPr lang="en-US" altLang="zh-CN" sz="1800" dirty="0"/>
                  <a:t>Pareto distribution </a:t>
                </a:r>
                <a:r>
                  <a:rPr lang="en-US" altLang="zh-CN" sz="1800" dirty="0" err="1"/>
                  <a:t>i.i.d</a:t>
                </a:r>
                <a:r>
                  <a:rPr lang="en-US" altLang="zh-CN" sz="1800" dirty="0"/>
                  <a:t>.</a:t>
                </a:r>
                <a:endParaRPr lang="zh-CN" altLang="zh-CN" sz="1800" dirty="0"/>
              </a:p>
              <a:p>
                <a:pPr>
                  <a:buClr>
                    <a:schemeClr val="bg1"/>
                  </a:buClr>
                </a:pP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dirty="0"/>
                  <a:t>: the number of claims made until year </a:t>
                </a:r>
                <a14:m>
                  <m:oMath xmlns:m="http://schemas.openxmlformats.org/officeDocument/2006/math">
                    <m:r>
                      <a:rPr lang="en-US" altLang="zh-CN" sz="1800" i="1">
                        <a:latin typeface="Cambria Math" panose="02040503050406030204" pitchFamily="18" charset="0"/>
                      </a:rPr>
                      <m:t>𝑡</m:t>
                    </m:r>
                  </m:oMath>
                </a14:m>
                <a:r>
                  <a:rPr lang="en-US" altLang="zh-CN" sz="1800" dirty="0"/>
                  <a:t>. It has a Poisson distribution of parameter</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𝑡</m:t>
                    </m:r>
                  </m:oMath>
                </a14:m>
                <a:r>
                  <a:rPr lang="en-US" altLang="zh-CN" sz="1800" dirty="0"/>
                  <a:t>. The pdf of </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r>
                      <a:rPr lang="en-US" altLang="zh-CN" sz="1800" i="1">
                        <a:latin typeface="Cambria Math" panose="02040503050406030204" pitchFamily="18" charset="0"/>
                      </a:rPr>
                      <m:t>𝑡</m:t>
                    </m:r>
                    <m:r>
                      <a:rPr lang="en-US" altLang="zh-CN" sz="1800" i="1">
                        <a:latin typeface="Cambria Math" panose="02040503050406030204" pitchFamily="18" charset="0"/>
                      </a:rPr>
                      <m:t>)</m:t>
                    </m:r>
                  </m:oMath>
                </a14:m>
                <a:r>
                  <a:rPr lang="en-US" altLang="zh-CN" sz="1800" dirty="0"/>
                  <a:t> is:</a:t>
                </a:r>
                <a:endParaRPr lang="zh-CN" altLang="zh-CN" sz="1800" dirty="0"/>
              </a:p>
              <a:p>
                <a:pPr>
                  <a:buClr>
                    <a:schemeClr val="bg1"/>
                  </a:buClr>
                </a:pPr>
                <a:r>
                  <a:rPr lang="en-US" altLang="zh-CN" sz="1800" dirty="0"/>
                  <a:t>                    </a:t>
                </a:r>
                <a14:m>
                  <m:oMath xmlns:m="http://schemas.openxmlformats.org/officeDocument/2006/math">
                    <m:r>
                      <m:rPr>
                        <m:sty m:val="p"/>
                      </m:rPr>
                      <a:rPr lang="en-US" altLang="zh-CN" sz="1800">
                        <a:latin typeface="Cambria Math" panose="02040503050406030204" pitchFamily="18" charset="0"/>
                      </a:rPr>
                      <m:t>P</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𝑁</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𝑡</m:t>
                            </m:r>
                          </m:e>
                        </m:d>
                        <m:r>
                          <a:rPr lang="en-US" altLang="zh-CN" sz="1800" i="1">
                            <a:latin typeface="Cambria Math" panose="02040503050406030204" pitchFamily="18" charset="0"/>
                          </a:rPr>
                          <m:t>=</m:t>
                        </m:r>
                        <m:r>
                          <a:rPr lang="en-US" altLang="zh-CN" sz="1800" i="1">
                            <a:latin typeface="Cambria Math" panose="02040503050406030204" pitchFamily="18" charset="0"/>
                          </a:rPr>
                          <m:t>𝑘</m:t>
                        </m:r>
                      </m:e>
                    </m:d>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𝑡</m:t>
                                </m:r>
                              </m:e>
                            </m:d>
                          </m:e>
                          <m:sup>
                            <m:r>
                              <a:rPr lang="en-US" altLang="zh-CN" sz="1800" i="1">
                                <a:latin typeface="Cambria Math" panose="02040503050406030204" pitchFamily="18" charset="0"/>
                              </a:rPr>
                              <m:t>𝑘</m:t>
                            </m:r>
                          </m:sup>
                        </m:sSup>
                      </m:num>
                      <m:den>
                        <m:r>
                          <a:rPr lang="en-US" altLang="zh-CN" sz="1800" i="1">
                            <a:latin typeface="Cambria Math" panose="02040503050406030204" pitchFamily="18" charset="0"/>
                          </a:rPr>
                          <m:t>𝑘</m:t>
                        </m:r>
                        <m:r>
                          <a:rPr lang="en-US" altLang="zh-CN" sz="1800" i="1">
                            <a:latin typeface="Cambria Math" panose="02040503050406030204" pitchFamily="18" charset="0"/>
                          </a:rPr>
                          <m:t>!</m:t>
                        </m:r>
                      </m:den>
                    </m:f>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𝑡</m:t>
                        </m:r>
                      </m:sup>
                    </m:sSup>
                    <m:r>
                      <a:rPr lang="en-US" altLang="zh-CN" sz="1800" i="1">
                        <a:latin typeface="Cambria Math" panose="02040503050406030204" pitchFamily="18" charset="0"/>
                      </a:rPr>
                      <m:t>,     </m:t>
                    </m:r>
                    <m:r>
                      <a:rPr lang="en-US" altLang="zh-CN" sz="1800" i="1">
                        <a:latin typeface="Cambria Math" panose="02040503050406030204" pitchFamily="18" charset="0"/>
                      </a:rPr>
                      <m:t>𝑘</m:t>
                    </m:r>
                    <m:r>
                      <a:rPr lang="en-US" altLang="zh-CN" sz="1800" i="1">
                        <a:latin typeface="Cambria Math" panose="02040503050406030204" pitchFamily="18" charset="0"/>
                      </a:rPr>
                      <m:t>=0,1,2…</m:t>
                    </m:r>
                  </m:oMath>
                </a14:m>
                <a:endParaRPr lang="zh-CN" altLang="zh-CN" sz="1800" dirty="0"/>
              </a:p>
              <a:p>
                <a:pPr>
                  <a:buClr>
                    <a:schemeClr val="bg1"/>
                  </a:buClr>
                </a:pPr>
                <a:r>
                  <a:rPr lang="en-US" altLang="zh-CN" sz="1800" dirty="0"/>
                  <a:t>Assume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=1000</m:t>
                    </m:r>
                  </m:oMath>
                </a14:m>
                <a:r>
                  <a:rPr lang="en-US" altLang="zh-CN" sz="1800" dirty="0"/>
                  <a:t>, </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=100</m:t>
                    </m:r>
                  </m:oMath>
                </a14:m>
                <a:r>
                  <a:rPr lang="en-US" altLang="zh-CN" sz="1800" dirty="0"/>
                  <a:t>, we can simulate the assets of the company in the end of year t. Compare the probability of bankruptcy at the end of each year.</a:t>
                </a:r>
                <a:endParaRPr lang="zh-CN" altLang="zh-CN" sz="1800" dirty="0"/>
              </a:p>
              <a:p>
                <a:pPr marL="0" lvl="0" indent="0" algn="l" rtl="0">
                  <a:spcBef>
                    <a:spcPts val="600"/>
                  </a:spcBef>
                  <a:spcAft>
                    <a:spcPts val="0"/>
                  </a:spcAft>
                  <a:buClr>
                    <a:schemeClr val="bg1"/>
                  </a:buClr>
                  <a:buNone/>
                </a:pPr>
                <a:endParaRPr sz="18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492483"/>
                <a:ext cx="6809700" cy="3112200"/>
              </a:xfrm>
              <a:prstGeom prst="rect">
                <a:avLst/>
              </a:prstGeom>
              <a:blipFill>
                <a:blip r:embed="rId3"/>
                <a:stretch>
                  <a:fillRect l="-179" b="-9216"/>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567669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5" name="图片 4">
            <a:extLst>
              <a:ext uri="{FF2B5EF4-FFF2-40B4-BE49-F238E27FC236}">
                <a16:creationId xmlns:a16="http://schemas.microsoft.com/office/drawing/2014/main" id="{72821F05-BC06-424B-AEC0-D91393B753F0}"/>
              </a:ext>
            </a:extLst>
          </p:cNvPr>
          <p:cNvPicPr/>
          <p:nvPr/>
        </p:nvPicPr>
        <p:blipFill>
          <a:blip r:embed="rId3">
            <a:extLst>
              <a:ext uri="{28A0092B-C50C-407E-A947-70E740481C1C}">
                <a14:useLocalDpi xmlns:a14="http://schemas.microsoft.com/office/drawing/2010/main" val="0"/>
              </a:ext>
            </a:extLst>
          </a:blip>
          <a:stretch>
            <a:fillRect/>
          </a:stretch>
        </p:blipFill>
        <p:spPr>
          <a:xfrm>
            <a:off x="278967" y="419461"/>
            <a:ext cx="5334000" cy="3771900"/>
          </a:xfrm>
          <a:prstGeom prst="rect">
            <a:avLst/>
          </a:prstGeom>
        </p:spPr>
      </p:pic>
      <p:sp>
        <p:nvSpPr>
          <p:cNvPr id="8" name="Google Shape;125;p17">
            <a:extLst>
              <a:ext uri="{FF2B5EF4-FFF2-40B4-BE49-F238E27FC236}">
                <a16:creationId xmlns:a16="http://schemas.microsoft.com/office/drawing/2014/main" id="{93B3DFF3-9C19-4252-A9F0-6405A5B0487C}"/>
              </a:ext>
            </a:extLst>
          </p:cNvPr>
          <p:cNvSpPr txBox="1">
            <a:spLocks noGrp="1"/>
          </p:cNvSpPr>
          <p:nvPr>
            <p:ph type="body" idx="1"/>
          </p:nvPr>
        </p:nvSpPr>
        <p:spPr>
          <a:xfrm>
            <a:off x="5325570" y="248978"/>
            <a:ext cx="3601453" cy="3112200"/>
          </a:xfrm>
          <a:prstGeom prst="rect">
            <a:avLst/>
          </a:prstGeom>
        </p:spPr>
        <p:txBody>
          <a:bodyPr spcFirstLastPara="1" wrap="square" lIns="91425" tIns="91425" rIns="91425" bIns="91425" anchor="t" anchorCtr="0">
            <a:noAutofit/>
          </a:bodyPr>
          <a:lstStyle/>
          <a:p>
            <a:endParaRPr lang="en-US" altLang="zh-CN" i="0" dirty="0">
              <a:latin typeface="Quattrocento Sans"/>
            </a:endParaRPr>
          </a:p>
          <a:p>
            <a:pPr marL="514350" indent="-285750" algn="l">
              <a:buFont typeface="Wingdings" panose="05000000000000000000" pitchFamily="2" charset="2"/>
              <a:buChar char="l"/>
            </a:pPr>
            <a:r>
              <a:rPr lang="en-US" altLang="zh-CN" i="0" dirty="0">
                <a:latin typeface="Quattrocento Sans"/>
              </a:rPr>
              <a:t>The probability of bankruptcy in ten years: 0.1456</a:t>
            </a:r>
          </a:p>
          <a:p>
            <a:pPr marL="514350" indent="-285750" algn="l">
              <a:buFont typeface="Wingdings" panose="05000000000000000000" pitchFamily="2" charset="2"/>
              <a:buChar char="l"/>
            </a:pPr>
            <a:endParaRPr lang="en-US" altLang="zh-CN" i="0" dirty="0">
              <a:latin typeface="Quattrocento Sans"/>
            </a:endParaRPr>
          </a:p>
          <a:p>
            <a:pPr marL="514350" indent="-285750" algn="l">
              <a:buFont typeface="Wingdings" panose="05000000000000000000" pitchFamily="2" charset="2"/>
              <a:buChar char="l"/>
            </a:pPr>
            <a:r>
              <a:rPr lang="en-US" altLang="zh-CN" i="0" dirty="0">
                <a:latin typeface="Quattrocento Sans"/>
              </a:rPr>
              <a:t>The mean balance at the end of each year:</a:t>
            </a:r>
          </a:p>
          <a:p>
            <a:pPr marL="228600" indent="0" algn="l"/>
            <a:r>
              <a:rPr lang="en-US" altLang="zh-CN" i="0" dirty="0">
                <a:latin typeface="Quattrocento Sans"/>
              </a:rPr>
              <a:t>      1255702  2254113  3253047  4244971    </a:t>
            </a:r>
          </a:p>
          <a:p>
            <a:pPr marL="228600" indent="0" algn="l"/>
            <a:r>
              <a:rPr lang="en-US" altLang="zh-CN" i="0" dirty="0">
                <a:latin typeface="Quattrocento Sans"/>
              </a:rPr>
              <a:t>      5253847  6267491  7286082  8271802  </a:t>
            </a:r>
          </a:p>
          <a:p>
            <a:pPr marL="228600" indent="0" algn="l"/>
            <a:r>
              <a:rPr lang="en-US" altLang="zh-CN" i="0" dirty="0">
                <a:latin typeface="Quattrocento Sans"/>
              </a:rPr>
              <a:t>      9267766 10265101</a:t>
            </a:r>
            <a:endParaRPr lang="zh-CN" altLang="zh-CN" i="0" dirty="0">
              <a:latin typeface="Quattrocento Sans"/>
            </a:endParaRPr>
          </a:p>
          <a:p>
            <a:pPr marL="514350" indent="-285750" algn="l">
              <a:buFont typeface="Wingdings" panose="05000000000000000000" pitchFamily="2" charset="2"/>
              <a:buChar char="l"/>
            </a:pPr>
            <a:endParaRPr lang="en-US" altLang="zh-CN" i="0" dirty="0">
              <a:latin typeface="Quattrocento Sans"/>
            </a:endParaRPr>
          </a:p>
          <a:p>
            <a:pPr marL="514350" indent="-285750" algn="l">
              <a:buFont typeface="Wingdings" panose="05000000000000000000" pitchFamily="2" charset="2"/>
              <a:buChar char="l"/>
            </a:pPr>
            <a:r>
              <a:rPr lang="en-US" altLang="zh-CN" i="0" dirty="0">
                <a:latin typeface="Quattrocento Sans"/>
              </a:rPr>
              <a:t>Minimal premium level: 7500</a:t>
            </a:r>
            <a:endParaRPr lang="zh-CN" altLang="zh-CN" i="0" dirty="0">
              <a:latin typeface="Quattrocento Sans"/>
            </a:endParaRPr>
          </a:p>
          <a:p>
            <a:pPr marL="514350" indent="-285750" algn="l">
              <a:buFont typeface="Wingdings" panose="05000000000000000000" pitchFamily="2" charset="2"/>
              <a:buChar char="l"/>
            </a:pPr>
            <a:endParaRPr lang="en-US" altLang="zh-CN" i="0" dirty="0">
              <a:latin typeface="Quattrocento Sans"/>
            </a:endParaRPr>
          </a:p>
          <a:p>
            <a:pPr marL="514350" indent="-285750" algn="l">
              <a:buFont typeface="Wingdings" panose="05000000000000000000" pitchFamily="2" charset="2"/>
              <a:buChar char="l"/>
            </a:pPr>
            <a:r>
              <a:rPr lang="en-US" altLang="zh-CN" i="0" dirty="0">
                <a:latin typeface="Quattrocento Sans"/>
              </a:rPr>
              <a:t>To reduce bankruptcy down to 0.02, at any year of the 10 years, the minimum premium should be 7500.</a:t>
            </a:r>
            <a:endParaRPr lang="zh-CN" altLang="zh-CN" i="0" dirty="0">
              <a:latin typeface="Quattrocento Sans"/>
            </a:endParaRPr>
          </a:p>
          <a:p>
            <a:endParaRPr lang="zh-CN" altLang="en-US" i="0" dirty="0">
              <a:latin typeface="Quattrocento Sans"/>
            </a:endParaRPr>
          </a:p>
        </p:txBody>
      </p:sp>
    </p:spTree>
    <p:extLst>
      <p:ext uri="{BB962C8B-B14F-4D97-AF65-F5344CB8AC3E}">
        <p14:creationId xmlns:p14="http://schemas.microsoft.com/office/powerpoint/2010/main" val="2886335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625" y="2459700"/>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26326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OTHER ASSUMPTIONS</a:t>
            </a:r>
            <a:endParaRPr lang="en-US" sz="2400" dirty="0">
              <a:highlight>
                <a:srgbClr val="FFCD00"/>
              </a:highlight>
            </a:endParaRPr>
          </a:p>
        </p:txBody>
      </p:sp>
      <p:sp>
        <p:nvSpPr>
          <p:cNvPr id="125" name="Google Shape;125;p17"/>
          <p:cNvSpPr txBox="1">
            <a:spLocks noGrp="1"/>
          </p:cNvSpPr>
          <p:nvPr>
            <p:ph type="body" idx="1"/>
          </p:nvPr>
        </p:nvSpPr>
        <p:spPr>
          <a:xfrm>
            <a:off x="1381250" y="1637651"/>
            <a:ext cx="6809700" cy="3112200"/>
          </a:xfrm>
          <a:prstGeom prst="rect">
            <a:avLst/>
          </a:prstGeom>
        </p:spPr>
        <p:txBody>
          <a:bodyPr spcFirstLastPara="1" wrap="square" lIns="91425" tIns="91425" rIns="91425" bIns="91425" anchor="t" anchorCtr="0">
            <a:noAutofit/>
          </a:bodyPr>
          <a:lstStyle/>
          <a:p>
            <a:pPr lvl="0"/>
            <a:r>
              <a:rPr lang="en-US" altLang="zh-CN" dirty="0"/>
              <a:t>One customer can only make one claim each year.</a:t>
            </a:r>
            <a:endParaRPr lang="zh-CN" altLang="zh-CN" dirty="0"/>
          </a:p>
          <a:p>
            <a:pPr lvl="0"/>
            <a:r>
              <a:rPr lang="en-US" altLang="zh-CN" dirty="0"/>
              <a:t>The probability of making a claim is fixed and equal for each customer.</a:t>
            </a:r>
            <a:endParaRPr lang="zh-CN" altLang="zh-CN" dirty="0"/>
          </a:p>
          <a:p>
            <a:pPr lvl="0"/>
            <a:r>
              <a:rPr lang="en-US" altLang="zh-CN" dirty="0"/>
              <a:t>Claims are made independently of each other and no customer is influenced by the other.</a:t>
            </a:r>
            <a:endParaRPr lang="zh-CN" altLang="zh-CN"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73603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OTHER ASSUMPTIONS</a:t>
            </a:r>
            <a:endParaRPr lang="en-US" sz="2400" dirty="0">
              <a:highlight>
                <a:srgbClr val="FFCD00"/>
              </a:highlight>
            </a:endParaRPr>
          </a:p>
        </p:txBody>
      </p:sp>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lvl="0"/>
            <a:r>
              <a:rPr lang="en-US" altLang="zh-CN" dirty="0"/>
              <a:t>The value of the premium is fixed irrespective of the size of the claim.</a:t>
            </a:r>
            <a:endParaRPr lang="zh-CN" altLang="zh-CN" dirty="0"/>
          </a:p>
          <a:p>
            <a:pPr lvl="0"/>
            <a:r>
              <a:rPr lang="en-US" altLang="zh-CN" dirty="0"/>
              <a:t>All customers are loyal and will not drop out at any circumstance(</a:t>
            </a:r>
            <a:r>
              <a:rPr lang="en-US" altLang="zh-CN" dirty="0" err="1"/>
              <a:t>eg</a:t>
            </a:r>
            <a:r>
              <a:rPr lang="en-US" altLang="zh-CN" dirty="0"/>
              <a:t>:- When premium increases)</a:t>
            </a:r>
            <a:endParaRPr lang="zh-CN" altLang="zh-CN" dirty="0"/>
          </a:p>
          <a:p>
            <a:pPr lvl="0"/>
            <a:r>
              <a:rPr lang="en-US" altLang="zh-CN" dirty="0"/>
              <a:t>No deductibles are paid by any customers.</a:t>
            </a:r>
            <a:endParaRPr lang="zh-CN" altLang="zh-CN" dirty="0"/>
          </a:p>
          <a:p>
            <a:pPr lvl="0"/>
            <a:r>
              <a:rPr lang="en-US" altLang="zh-CN" dirty="0"/>
              <a:t>The company will retain all premiums charged with itself and not invest on anything else.</a:t>
            </a:r>
            <a:endParaRPr lang="zh-CN" altLang="zh-CN"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566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3" y="1693523"/>
            <a:ext cx="519223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Simulation the Size of Claims</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X be the size of a typical claim.</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40785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356102" y="2238000"/>
            <a:ext cx="6486040" cy="819900"/>
          </a:xfrm>
          <a:prstGeom prst="rect">
            <a:avLst/>
          </a:prstGeom>
        </p:spPr>
        <p:txBody>
          <a:bodyPr spcFirstLastPara="1" wrap="square" lIns="91425" tIns="91425" rIns="91425" bIns="91425" anchor="b" anchorCtr="0">
            <a:noAutofit/>
          </a:bodyPr>
          <a:lstStyle/>
          <a:p>
            <a:pPr marL="0" lvl="0" indent="0">
              <a:buNone/>
            </a:pPr>
            <a:r>
              <a:rPr lang="en-US" dirty="0"/>
              <a:t>a) Calculate the cumulative distribution function F(x) of X, the expectation E(X), the median of X, and the variance of X. State any </a:t>
            </a:r>
            <a:r>
              <a:rPr lang="en-US" altLang="zh-CN" dirty="0">
                <a:highlight>
                  <a:srgbClr val="FFCD00"/>
                </a:highlight>
              </a:rPr>
              <a:t>conditions on α and/or β</a:t>
            </a:r>
            <a:r>
              <a:rPr lang="en-US" altLang="zh-CN" dirty="0"/>
              <a:t> </a:t>
            </a:r>
            <a:r>
              <a:rPr lang="en-US" dirty="0"/>
              <a:t>that need to be satisfied. </a:t>
            </a:r>
            <a:endParaRPr dirty="0"/>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2041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EXPECTATION OF X</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marL="419100" indent="-342900">
                  <a:buClr>
                    <a:schemeClr val="bg1"/>
                  </a:buClr>
                  <a:buFont typeface="+mj-lt"/>
                  <a:buAutoNum type="arabicPeriod"/>
                </a:pPr>
                <a14:m>
                  <m:oMath xmlns:m="http://schemas.openxmlformats.org/officeDocument/2006/math">
                    <m:r>
                      <a:rPr lang="en-US" altLang="zh-CN" sz="1400" i="1">
                        <a:latin typeface="Cambria Math" panose="02040503050406030204" pitchFamily="18" charset="0"/>
                      </a:rPr>
                      <m:t>𝐹</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eqArr>
                          <m:eqArrPr>
                            <m:ctrlPr>
                              <a:rPr lang="zh-CN" altLang="zh-CN" sz="1400" i="1">
                                <a:latin typeface="Cambria Math" panose="02040503050406030204" pitchFamily="18" charset="0"/>
                              </a:rPr>
                            </m:ctrlPr>
                          </m:eqArrPr>
                          <m:e>
                            <m:r>
                              <a:rPr lang="en-US" altLang="zh-CN" sz="1400" i="1">
                                <a:latin typeface="Cambria Math" panose="02040503050406030204" pitchFamily="18" charset="0"/>
                              </a:rPr>
                              <m:t>0                            </m:t>
                            </m:r>
                            <m:r>
                              <a:rPr lang="en-US" altLang="zh-CN" sz="1400" i="1">
                                <a:latin typeface="Cambria Math" panose="02040503050406030204" pitchFamily="18" charset="0"/>
                              </a:rPr>
                              <m:t>𝑥</m:t>
                            </m:r>
                            <m:r>
                              <a:rPr lang="en-US" altLang="zh-CN" sz="1400" i="1">
                                <a:latin typeface="Cambria Math" panose="02040503050406030204" pitchFamily="18" charset="0"/>
                              </a:rPr>
                              <m:t>≤0</m:t>
                            </m:r>
                          </m:e>
                          <m:e>
                            <m:r>
                              <a:rPr lang="en-US" altLang="zh-CN" sz="1400" i="1">
                                <a:latin typeface="Cambria Math" panose="02040503050406030204" pitchFamily="18" charset="0"/>
                              </a:rPr>
                              <m:t>  </m:t>
                            </m:r>
                          </m:e>
                          <m:e>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𝑥</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r>
                                  <a:rPr lang="en-US" altLang="zh-CN" sz="1400" i="1">
                                    <a:latin typeface="Cambria Math" panose="02040503050406030204" pitchFamily="18" charset="0"/>
                                  </a:rPr>
                                  <m:t>𝑑𝑡</m:t>
                                </m:r>
                                <m:r>
                                  <a:rPr lang="en-US" altLang="zh-CN" sz="1400" i="1">
                                    <a:latin typeface="Cambria Math" panose="02040503050406030204" pitchFamily="18" charset="0"/>
                                  </a:rPr>
                                  <m:t>      </m:t>
                                </m:r>
                                <m:r>
                                  <a:rPr lang="en-US" altLang="zh-CN" sz="1400" i="1">
                                    <a:latin typeface="Cambria Math" panose="02040503050406030204" pitchFamily="18" charset="0"/>
                                  </a:rPr>
                                  <m:t>𝑥</m:t>
                                </m:r>
                                <m:r>
                                  <a:rPr lang="en-US" altLang="zh-CN" sz="1400" i="1">
                                    <a:latin typeface="Cambria Math" panose="02040503050406030204" pitchFamily="18" charset="0"/>
                                  </a:rPr>
                                  <m:t>&gt;0</m:t>
                                </m:r>
                              </m:e>
                            </m:nary>
                          </m:e>
                        </m:eqArr>
                      </m:e>
                    </m:d>
                  </m:oMath>
                </a14:m>
                <a:endParaRPr lang="zh-CN" altLang="zh-CN" sz="1400" dirty="0"/>
              </a:p>
              <a:p>
                <a:pPr marL="419100" indent="-342900">
                  <a:buClr>
                    <a:schemeClr val="bg1"/>
                  </a:buClr>
                  <a:buFont typeface="+mj-lt"/>
                  <a:buAutoNum type="arabicPeriod"/>
                </a:pPr>
                <a14:m>
                  <m:oMath xmlns:m="http://schemas.openxmlformats.org/officeDocument/2006/math">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𝑥</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r>
                          <a:rPr lang="en-US" altLang="zh-CN" sz="1400" i="1">
                            <a:latin typeface="Cambria Math" panose="02040503050406030204" pitchFamily="18" charset="0"/>
                          </a:rPr>
                          <m:t>𝑑𝑡</m:t>
                        </m:r>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𝛼</m:t>
                            </m:r>
                          </m:sup>
                        </m:sSup>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m:t>
                            </m:r>
                            <m:r>
                              <a:rPr lang="en-US" altLang="zh-CN" sz="1400" i="1">
                                <a:latin typeface="Cambria Math" panose="02040503050406030204" pitchFamily="18" charset="0"/>
                              </a:rPr>
                              <m:t>𝛼</m:t>
                            </m:r>
                          </m:sup>
                        </m:sSup>
                        <m:d>
                          <m:dPr>
                            <m:begChr m:val="|"/>
                            <m:endChr m:val=""/>
                            <m:ctrlPr>
                              <a:rPr lang="zh-CN" altLang="zh-CN" sz="1400" i="1">
                                <a:latin typeface="Cambria Math" panose="02040503050406030204" pitchFamily="18" charset="0"/>
                              </a:rPr>
                            </m:ctrlPr>
                          </m:dPr>
                          <m:e>
                            <m:f>
                              <m:fPr>
                                <m:type m:val="noBar"/>
                                <m:ctrlPr>
                                  <a:rPr lang="zh-CN" altLang="zh-CN" sz="1400" i="1">
                                    <a:latin typeface="Cambria Math" panose="02040503050406030204" pitchFamily="18" charset="0"/>
                                  </a:rPr>
                                </m:ctrlPr>
                              </m:fPr>
                              <m:num>
                                <m:r>
                                  <a:rPr lang="en-US" altLang="zh-CN" sz="1400" i="1">
                                    <a:latin typeface="Cambria Math" panose="02040503050406030204" pitchFamily="18" charset="0"/>
                                  </a:rPr>
                                  <m:t>𝑥</m:t>
                                </m:r>
                              </m:num>
                              <m:den>
                                <m:r>
                                  <a:rPr lang="en-US" altLang="zh-CN" sz="1400" i="1">
                                    <a:latin typeface="Cambria Math" panose="02040503050406030204" pitchFamily="18" charset="0"/>
                                  </a:rPr>
                                  <m:t>0</m:t>
                                </m:r>
                              </m:den>
                            </m:f>
                            <m:r>
                              <a:rPr lang="en-US" altLang="zh-CN" sz="1400" i="1">
                                <a:latin typeface="Cambria Math" panose="02040503050406030204" pitchFamily="18" charset="0"/>
                              </a:rPr>
                              <m:t>=1−</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𝛼</m:t>
                                </m:r>
                              </m:sup>
                            </m:sSup>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m:t>
                                </m:r>
                                <m:r>
                                  <a:rPr lang="en-US" altLang="zh-CN" sz="1400" i="1">
                                    <a:latin typeface="Cambria Math" panose="02040503050406030204" pitchFamily="18" charset="0"/>
                                  </a:rPr>
                                  <m:t>𝛼</m:t>
                                </m:r>
                              </m:sup>
                            </m:sSup>
                          </m:e>
                        </m:d>
                      </m:e>
                    </m:nary>
                  </m:oMath>
                </a14:m>
                <a:endParaRPr lang="zh-CN" altLang="zh-CN" sz="1400" dirty="0"/>
              </a:p>
              <a:p>
                <a:pPr marL="419100" indent="-342900">
                  <a:buClr>
                    <a:schemeClr val="bg1"/>
                  </a:buClr>
                  <a:buFont typeface="+mj-lt"/>
                  <a:buAutoNum type="arabicPeriod"/>
                </a:pPr>
                <a14:m>
                  <m:oMath xmlns:m="http://schemas.openxmlformats.org/officeDocument/2006/math">
                    <m:r>
                      <a:rPr lang="en-US" altLang="zh-CN" sz="1400" i="1">
                        <a:latin typeface="Cambria Math" panose="02040503050406030204" pitchFamily="18" charset="0"/>
                      </a:rPr>
                      <m:t>𝐸</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e>
                    </m:d>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m:t>
                        </m:r>
                      </m:sub>
                      <m:sup>
                        <m:r>
                          <a:rPr lang="en-US" altLang="zh-CN" sz="1400" i="1">
                            <a:latin typeface="Cambria Math" panose="02040503050406030204" pitchFamily="18" charset="0"/>
                          </a:rPr>
                          <m:t>+∞</m:t>
                        </m:r>
                      </m:sup>
                      <m:e>
                        <m:r>
                          <a:rPr lang="en-US" altLang="zh-CN" sz="1400" i="1">
                            <a:latin typeface="Cambria Math" panose="02040503050406030204" pitchFamily="18" charset="0"/>
                          </a:rPr>
                          <m:t>𝑥𝑓</m:t>
                        </m:r>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r>
                                  <a:rPr lang="en-US" altLang="zh-CN" sz="1400" i="1">
                                    <a:latin typeface="Cambria Math" panose="02040503050406030204" pitchFamily="18" charset="0"/>
                                  </a:rPr>
                                  <m:t>𝑥</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e>
                        </m:box>
                      </m:e>
                    </m:nary>
                  </m:oMath>
                </a14:m>
                <a:endParaRPr lang="zh-CN" altLang="zh-CN" sz="1400" dirty="0"/>
              </a:p>
              <a:p>
                <a:pPr marL="419100" indent="-342900">
                  <a:buClr>
                    <a:schemeClr val="bg1"/>
                  </a:buClr>
                  <a:buFont typeface="+mj-lt"/>
                  <a:buAutoNum type="arabicPeriod"/>
                </a:pPr>
                <a14:m>
                  <m:oMath xmlns:m="http://schemas.openxmlformats.org/officeDocument/2006/math">
                    <m:r>
                      <a:rPr lang="en-US" altLang="zh-CN" sz="1400">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oMath>
                </a14:m>
                <a:endParaRPr lang="zh-CN" altLang="zh-CN" sz="1400" dirty="0"/>
              </a:p>
              <a:p>
                <a:pPr marL="419100" indent="-342900">
                  <a:buClr>
                    <a:schemeClr val="bg1"/>
                  </a:buClr>
                  <a:buFont typeface="+mj-lt"/>
                  <a:buAutoNum type="arabicPeriod"/>
                </a:pPr>
                <a14:m>
                  <m:oMath xmlns:m="http://schemas.openxmlformats.org/officeDocument/2006/math">
                    <m:r>
                      <a:rPr lang="en-US" altLang="zh-CN" sz="1400">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m:t>
                        </m:r>
                        <m:r>
                          <a:rPr lang="en-US" altLang="zh-CN" sz="1400" i="1">
                            <a:latin typeface="Cambria Math" panose="02040503050406030204" pitchFamily="18" charset="0"/>
                          </a:rPr>
                          <m:t>𝛼</m:t>
                        </m:r>
                      </m:sup>
                    </m:sSup>
                    <m:d>
                      <m:dPr>
                        <m:begChr m:val="|"/>
                        <m:endChr m:val=""/>
                        <m:ctrlPr>
                          <a:rPr lang="zh-CN" altLang="zh-CN" sz="1400" i="1">
                            <a:latin typeface="Cambria Math" panose="02040503050406030204" pitchFamily="18" charset="0"/>
                          </a:rPr>
                        </m:ctrlPr>
                      </m:dPr>
                      <m:e>
                        <m:f>
                          <m:fPr>
                            <m:type m:val="noBar"/>
                            <m:ctrlPr>
                              <a:rPr lang="zh-CN" altLang="zh-CN" sz="1400" i="1">
                                <a:latin typeface="Cambria Math" panose="02040503050406030204" pitchFamily="18" charset="0"/>
                              </a:rPr>
                            </m:ctrlPr>
                          </m:fPr>
                          <m:num>
                            <m:r>
                              <a:rPr lang="en-US" altLang="zh-CN" sz="1400" i="1">
                                <a:latin typeface="Cambria Math" panose="02040503050406030204" pitchFamily="18" charset="0"/>
                              </a:rPr>
                              <m:t>∞</m:t>
                            </m:r>
                          </m:num>
                          <m:den>
                            <m:r>
                              <a:rPr lang="en-US" altLang="zh-CN" sz="1400" i="1">
                                <a:latin typeface="Cambria Math" panose="02040503050406030204" pitchFamily="18" charset="0"/>
                              </a:rPr>
                              <m:t>0</m:t>
                            </m:r>
                          </m:den>
                        </m:f>
                      </m:e>
                    </m:d>
                  </m:oMath>
                </a14:m>
                <a:endParaRPr lang="zh-CN" altLang="zh-CN" sz="1400" dirty="0"/>
              </a:p>
              <a:p>
                <a:pPr marL="419100" indent="-342900">
                  <a:buClr>
                    <a:schemeClr val="bg1"/>
                  </a:buClr>
                  <a:buFont typeface="+mj-lt"/>
                  <a:buAutoNum type="arabicPeriod"/>
                </a:pPr>
                <a14:m>
                  <m:oMath xmlns:m="http://schemas.openxmlformats.org/officeDocument/2006/math">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r>
                          <a:rPr lang="en-US" altLang="zh-CN" sz="1400" i="1">
                            <a:latin typeface="Cambria Math" panose="02040503050406030204" pitchFamily="18" charset="0"/>
                          </a:rPr>
                          <m:t>1−</m:t>
                        </m:r>
                        <m:r>
                          <a:rPr lang="en-US" altLang="zh-CN" sz="1400" i="1">
                            <a:latin typeface="Cambria Math" panose="02040503050406030204" pitchFamily="18" charset="0"/>
                          </a:rPr>
                          <m:t>𝛼</m:t>
                        </m:r>
                      </m:den>
                    </m:f>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1−</m:t>
                        </m:r>
                        <m:r>
                          <a:rPr lang="en-US" altLang="zh-CN" sz="1400" i="1">
                            <a:latin typeface="Cambria Math" panose="02040503050406030204" pitchFamily="18" charset="0"/>
                          </a:rPr>
                          <m:t>𝛼</m:t>
                        </m:r>
                      </m:sup>
                    </m:sSup>
                    <m:d>
                      <m:dPr>
                        <m:begChr m:val="|"/>
                        <m:endChr m:val=""/>
                        <m:ctrlPr>
                          <a:rPr lang="zh-CN" altLang="zh-CN" sz="1400" i="1">
                            <a:latin typeface="Cambria Math" panose="02040503050406030204" pitchFamily="18" charset="0"/>
                          </a:rPr>
                        </m:ctrlPr>
                      </m:dPr>
                      <m:e>
                        <m:f>
                          <m:fPr>
                            <m:type m:val="noBar"/>
                            <m:ctrlPr>
                              <a:rPr lang="zh-CN" altLang="zh-CN" sz="1400" i="1">
                                <a:latin typeface="Cambria Math" panose="02040503050406030204" pitchFamily="18" charset="0"/>
                              </a:rPr>
                            </m:ctrlPr>
                          </m:fPr>
                          <m:num>
                            <m:r>
                              <a:rPr lang="en-US" altLang="zh-CN" sz="1400" i="1">
                                <a:latin typeface="Cambria Math" panose="02040503050406030204" pitchFamily="18" charset="0"/>
                              </a:rPr>
                              <m:t>∞</m:t>
                            </m:r>
                          </m:num>
                          <m:den>
                            <m:r>
                              <a:rPr lang="en-US" altLang="zh-CN" sz="1400" i="1">
                                <a:latin typeface="Cambria Math" panose="02040503050406030204" pitchFamily="18" charset="0"/>
                              </a:rPr>
                              <m:t>0</m:t>
                            </m:r>
                          </m:den>
                        </m:f>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e>
                    </m:d>
                    <m:r>
                      <a:rPr lang="en-US" altLang="zh-CN" sz="1400">
                        <a:latin typeface="Cambria Math" panose="02040503050406030204" pitchFamily="18" charset="0"/>
                      </a:rPr>
                      <m:t>                      </m:t>
                    </m:r>
                    <m:r>
                      <a:rPr lang="en-US" altLang="zh-CN" sz="1400" i="1">
                        <a:latin typeface="Cambria Math" panose="02040503050406030204" pitchFamily="18" charset="0"/>
                      </a:rPr>
                      <m:t> </m:t>
                    </m:r>
                    <m:r>
                      <a:rPr lang="en-US" altLang="zh-CN" sz="1400" i="1">
                        <a:latin typeface="Cambria Math" panose="02040503050406030204" pitchFamily="18" charset="0"/>
                      </a:rPr>
                      <m:t>𝛼</m:t>
                    </m:r>
                    <m:r>
                      <a:rPr lang="en-US" altLang="zh-CN" sz="1400" i="1">
                        <a:latin typeface="Cambria Math" panose="02040503050406030204" pitchFamily="18" charset="0"/>
                      </a:rPr>
                      <m:t>&gt;1,</m:t>
                    </m:r>
                    <m:r>
                      <a:rPr lang="en-US" altLang="zh-CN" sz="1400" i="1">
                        <a:latin typeface="Cambria Math" panose="02040503050406030204" pitchFamily="18" charset="0"/>
                      </a:rPr>
                      <m:t>𝛽</m:t>
                    </m:r>
                    <m:r>
                      <a:rPr lang="en-US" altLang="zh-CN" sz="1400">
                        <a:latin typeface="Cambria Math" panose="02040503050406030204" pitchFamily="18" charset="0"/>
                      </a:rPr>
                      <m:t>&gt;0</m:t>
                    </m:r>
                  </m:oMath>
                </a14:m>
                <a:endParaRPr lang="zh-CN" altLang="zh-CN" sz="1400" dirty="0"/>
              </a:p>
              <a:p>
                <a:pPr marL="419100" indent="-342900">
                  <a:buFont typeface="+mj-lt"/>
                  <a:buAutoNum type="arabicPeriod"/>
                </a:pPr>
                <a:endParaRPr lang="zh-CN" altLang="zh-CN" sz="14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358268"/>
                <a:ext cx="6809700" cy="3112200"/>
              </a:xfrm>
              <a:prstGeom prst="rect">
                <a:avLst/>
              </a:prstGeom>
              <a:blipFill>
                <a:blip r:embed="rId3"/>
                <a:stretch>
                  <a:fillRect l="-269" b="-40196"/>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54949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922668"/>
            <a:ext cx="4058655"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MEDIAN AND VARIANCE OF X</a:t>
            </a:r>
            <a:endParaRPr lang="en-US" sz="2400" dirty="0">
              <a:highlight>
                <a:srgbClr val="FFCD00"/>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1381250" y="1358268"/>
                <a:ext cx="6809700" cy="3112200"/>
              </a:xfrm>
              <a:prstGeom prst="rect">
                <a:avLst/>
              </a:prstGeom>
            </p:spPr>
            <p:txBody>
              <a:bodyPr spcFirstLastPara="1" wrap="square" lIns="91425" tIns="91425" rIns="91425" bIns="91425" anchor="t" anchorCtr="0">
                <a:noAutofit/>
              </a:bodyPr>
              <a:lstStyle/>
              <a:p>
                <a:pPr>
                  <a:buClr>
                    <a:schemeClr val="bg1"/>
                  </a:buClr>
                </a:pPr>
                <a:r>
                  <a:rPr lang="en-US" altLang="zh-CN" sz="1400" dirty="0"/>
                  <a:t>Let</a:t>
                </a:r>
                <a:r>
                  <a:rPr lang="en-US" altLang="zh-CN" sz="1400" i="1" dirty="0"/>
                  <a:t> </a:t>
                </a:r>
                <a14:m>
                  <m:oMath xmlns:m="http://schemas.openxmlformats.org/officeDocument/2006/math">
                    <m:r>
                      <a:rPr lang="en-US" altLang="zh-CN" sz="1400" i="1">
                        <a:latin typeface="Cambria Math" panose="02040503050406030204" pitchFamily="18" charset="0"/>
                      </a:rPr>
                      <m:t>𝐹</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r>
                      <a:rPr lang="en-US" altLang="zh-CN" sz="1400" i="1">
                        <a:latin typeface="Cambria Math" panose="02040503050406030204" pitchFamily="18" charset="0"/>
                      </a:rPr>
                      <m:t>=1−</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𝛼</m:t>
                        </m:r>
                      </m:sup>
                    </m:sSup>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m:t>
                        </m:r>
                        <m:r>
                          <a:rPr lang="en-US" altLang="zh-CN" sz="1400" i="1">
                            <a:latin typeface="Cambria Math" panose="02040503050406030204" pitchFamily="18" charset="0"/>
                          </a:rPr>
                          <m:t>𝛼</m:t>
                        </m:r>
                      </m:sup>
                    </m:sSup>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a:latin typeface="Cambria Math" panose="02040503050406030204" pitchFamily="18" charset="0"/>
                      </a:rPr>
                      <m:t>      </m:t>
                    </m:r>
                    <m:box>
                      <m:boxPr>
                        <m:ctrlPr>
                          <a:rPr lang="zh-CN" altLang="zh-CN" sz="1400" i="1">
                            <a:latin typeface="Cambria Math" panose="02040503050406030204" pitchFamily="18" charset="0"/>
                          </a:rPr>
                        </m:ctrlPr>
                      </m:boxPr>
                      <m:e>
                        <m:groupChr>
                          <m:groupChrPr>
                            <m:chr m:val="⇒"/>
                            <m:vertJc m:val="bot"/>
                            <m:ctrlPr>
                              <a:rPr lang="zh-CN" altLang="zh-CN" sz="1400" i="1">
                                <a:latin typeface="Cambria Math" panose="02040503050406030204" pitchFamily="18" charset="0"/>
                              </a:rPr>
                            </m:ctrlPr>
                          </m:groupChrPr>
                          <m:e/>
                        </m:groupChr>
                      </m:e>
                    </m:box>
                    <m:r>
                      <a:rPr lang="en-US" altLang="zh-CN" sz="1400" i="1">
                        <a:latin typeface="Cambria Math" panose="02040503050406030204" pitchFamily="18" charset="0"/>
                      </a:rPr>
                      <m:t>       </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2</m:t>
                        </m:r>
                      </m:e>
                      <m:sup>
                        <m:f>
                          <m:fPr>
                            <m:type m:val="skw"/>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𝛼</m:t>
                            </m:r>
                          </m:den>
                        </m:f>
                      </m:sup>
                    </m:sSup>
                    <m:r>
                      <a:rPr lang="en-US" altLang="zh-CN" sz="1400" i="1">
                        <a:latin typeface="Cambria Math" panose="02040503050406030204" pitchFamily="18" charset="0"/>
                      </a:rPr>
                      <m:t>−1)</m:t>
                    </m:r>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𝑉𝑎𝑟</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e>
                    </m:d>
                    <m:r>
                      <a:rPr lang="en-US" altLang="zh-CN" sz="1400" i="1">
                        <a:latin typeface="Cambria Math" panose="02040503050406030204" pitchFamily="18" charset="0"/>
                      </a:rPr>
                      <m:t>=</m:t>
                    </m:r>
                    <m:r>
                      <a:rPr lang="en-US" altLang="zh-CN" sz="1400" i="1">
                        <a:latin typeface="Cambria Math" panose="02040503050406030204" pitchFamily="18" charset="0"/>
                      </a:rPr>
                      <m:t>𝐸</m:t>
                    </m:r>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𝑋</m:t>
                            </m:r>
                          </m:e>
                          <m:sup>
                            <m:r>
                              <a:rPr lang="en-US" altLang="zh-CN" sz="1400" i="1">
                                <a:latin typeface="Cambria Math" panose="02040503050406030204" pitchFamily="18" charset="0"/>
                              </a:rPr>
                              <m:t>2</m:t>
                            </m:r>
                          </m:sup>
                        </m:sSup>
                      </m:e>
                    </m:d>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𝐸</m:t>
                        </m:r>
                        <m:r>
                          <a:rPr lang="en-US" altLang="zh-CN" sz="1400" i="1">
                            <a:latin typeface="Cambria Math" panose="02040503050406030204" pitchFamily="18" charset="0"/>
                          </a:rPr>
                          <m:t>(</m:t>
                        </m:r>
                        <m:r>
                          <a:rPr lang="en-US" altLang="zh-CN" sz="1400" i="1">
                            <a:latin typeface="Cambria Math" panose="02040503050406030204" pitchFamily="18" charset="0"/>
                          </a:rPr>
                          <m:t>𝑋</m:t>
                        </m:r>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𝑥</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−2</m:t>
                    </m:r>
                    <m:r>
                      <a:rPr lang="en-US" altLang="zh-CN" sz="1400" i="1">
                        <a:latin typeface="Cambria Math" panose="02040503050406030204" pitchFamily="18" charset="0"/>
                      </a:rPr>
                      <m:t>𝛽</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r>
                          <a:rPr lang="en-US" altLang="zh-CN" sz="1400" i="1">
                            <a:latin typeface="Cambria Math" panose="02040503050406030204" pitchFamily="18" charset="0"/>
                          </a:rPr>
                          <m:t>𝑥</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nary>
                      <m:naryPr>
                        <m:limLoc m:val="subSup"/>
                        <m:ctrlPr>
                          <a:rPr lang="zh-CN" altLang="zh-CN" sz="1400" i="1">
                            <a:latin typeface="Cambria Math" panose="02040503050406030204" pitchFamily="18" charset="0"/>
                          </a:rPr>
                        </m:ctrlPr>
                      </m:naryPr>
                      <m:sub>
                        <m:r>
                          <a:rPr lang="en-US" altLang="zh-CN" sz="1400" i="1">
                            <a:latin typeface="Cambria Math" panose="02040503050406030204" pitchFamily="18" charset="0"/>
                          </a:rPr>
                          <m:t>0</m:t>
                        </m:r>
                      </m:sub>
                      <m:sup>
                        <m:r>
                          <a:rPr lang="en-US" altLang="zh-CN" sz="1400" i="1">
                            <a:latin typeface="Cambria Math" panose="02040503050406030204" pitchFamily="18" charset="0"/>
                          </a:rPr>
                          <m:t>∞</m:t>
                        </m:r>
                      </m:sup>
                      <m:e>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e>
                                </m:d>
                              </m:e>
                              <m:sup>
                                <m:r>
                                  <a:rPr lang="en-US" altLang="zh-CN" sz="1400" i="1">
                                    <a:latin typeface="Cambria Math" panose="02040503050406030204" pitchFamily="18" charset="0"/>
                                  </a:rPr>
                                  <m:t>𝛼</m:t>
                                </m:r>
                                <m:r>
                                  <a:rPr lang="en-US" altLang="zh-CN" sz="1400" i="1">
                                    <a:latin typeface="Cambria Math" panose="02040503050406030204" pitchFamily="18" charset="0"/>
                                  </a:rPr>
                                  <m:t>−1</m:t>
                                </m:r>
                              </m:sup>
                            </m:sSup>
                          </m:den>
                        </m:f>
                        <m:box>
                          <m:boxPr>
                            <m:diff m:val="on"/>
                            <m:ctrlPr>
                              <a:rPr lang="zh-CN" altLang="zh-CN" sz="1400" i="1">
                                <a:latin typeface="Cambria Math" panose="02040503050406030204" pitchFamily="18" charset="0"/>
                              </a:rPr>
                            </m:ctrlPr>
                          </m:boxPr>
                          <m:e>
                            <m:r>
                              <a:rPr lang="en-US" altLang="zh-CN" sz="1400" i="1">
                                <a:latin typeface="Cambria Math" panose="02040503050406030204" pitchFamily="18" charset="0"/>
                              </a:rPr>
                              <m:t>𝑑𝑥</m:t>
                            </m:r>
                          </m:e>
                        </m:box>
                      </m:e>
                    </m:nary>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𝛼</m:t>
                            </m:r>
                          </m:sup>
                        </m:sSup>
                      </m:num>
                      <m:den>
                        <m:r>
                          <a:rPr lang="en-US" altLang="zh-CN" sz="1400" i="1">
                            <a:latin typeface="Cambria Math" panose="02040503050406030204" pitchFamily="18" charset="0"/>
                          </a:rPr>
                          <m:t>2−</m:t>
                        </m:r>
                        <m:r>
                          <a:rPr lang="en-US" altLang="zh-CN" sz="1400" i="1">
                            <a:latin typeface="Cambria Math" panose="02040503050406030204" pitchFamily="18" charset="0"/>
                          </a:rPr>
                          <m:t>𝛼</m:t>
                        </m:r>
                      </m:den>
                    </m:f>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𝛽</m:t>
                        </m:r>
                        <m:r>
                          <a:rPr lang="en-US" altLang="zh-CN" sz="1400" i="1">
                            <a:latin typeface="Cambria Math" panose="02040503050406030204" pitchFamily="18" charset="0"/>
                          </a:rPr>
                          <m:t>)</m:t>
                        </m:r>
                      </m:e>
                      <m:sup>
                        <m:r>
                          <a:rPr lang="en-US" altLang="zh-CN" sz="1400" i="1">
                            <a:latin typeface="Cambria Math" panose="02040503050406030204" pitchFamily="18" charset="0"/>
                          </a:rPr>
                          <m:t>2−</m:t>
                        </m:r>
                        <m:r>
                          <a:rPr lang="en-US" altLang="zh-CN" sz="1400" i="1">
                            <a:latin typeface="Cambria Math" panose="02040503050406030204" pitchFamily="18" charset="0"/>
                          </a:rPr>
                          <m:t>𝛼</m:t>
                        </m:r>
                      </m:sup>
                    </m:sSup>
                    <m:d>
                      <m:dPr>
                        <m:begChr m:val="|"/>
                        <m:endChr m:val=""/>
                        <m:ctrlPr>
                          <a:rPr lang="zh-CN" altLang="zh-CN" sz="1400" i="1">
                            <a:latin typeface="Cambria Math" panose="02040503050406030204" pitchFamily="18" charset="0"/>
                          </a:rPr>
                        </m:ctrlPr>
                      </m:dPr>
                      <m:e>
                        <m:f>
                          <m:fPr>
                            <m:type m:val="noBar"/>
                            <m:ctrlPr>
                              <a:rPr lang="zh-CN" altLang="zh-CN" sz="1400" i="1">
                                <a:latin typeface="Cambria Math" panose="02040503050406030204" pitchFamily="18" charset="0"/>
                              </a:rPr>
                            </m:ctrlPr>
                          </m:fPr>
                          <m:num>
                            <m:r>
                              <a:rPr lang="en-US" altLang="zh-CN" sz="1400" i="1">
                                <a:latin typeface="Cambria Math" panose="02040503050406030204" pitchFamily="18" charset="0"/>
                              </a:rPr>
                              <m:t>∞</m:t>
                            </m:r>
                          </m:num>
                          <m:den>
                            <m:r>
                              <a:rPr lang="en-US" altLang="zh-CN" sz="1400" i="1">
                                <a:latin typeface="Cambria Math" panose="02040503050406030204" pitchFamily="18" charset="0"/>
                              </a:rPr>
                              <m:t>0</m:t>
                            </m:r>
                          </m:den>
                        </m:f>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oMath>
                </a14:m>
                <a:endParaRPr lang="zh-CN" altLang="zh-CN" sz="1400" dirty="0"/>
              </a:p>
              <a:p>
                <a:pPr>
                  <a:buClr>
                    <a:schemeClr val="bg1"/>
                  </a:buClr>
                </a:pPr>
                <a14:m>
                  <m:oMath xmlns:m="http://schemas.openxmlformats.org/officeDocument/2006/math">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𝛼𝛽</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2−</m:t>
                        </m:r>
                        <m:r>
                          <a:rPr lang="en-US" altLang="zh-CN" sz="1400" i="1">
                            <a:latin typeface="Cambria Math" panose="02040503050406030204" pitchFamily="18" charset="0"/>
                          </a:rPr>
                          <m:t>𝛼</m:t>
                        </m:r>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𝛽</m:t>
                            </m:r>
                          </m:num>
                          <m:den>
                            <m:r>
                              <a:rPr lang="en-US" altLang="zh-CN" sz="1400" i="1">
                                <a:latin typeface="Cambria Math" panose="02040503050406030204" pitchFamily="18" charset="0"/>
                              </a:rPr>
                              <m:t>𝛼</m:t>
                            </m:r>
                            <m:r>
                              <a:rPr lang="en-US" altLang="zh-CN" sz="1400" i="1">
                                <a:latin typeface="Cambria Math" panose="02040503050406030204" pitchFamily="18" charset="0"/>
                              </a:rPr>
                              <m:t>−1</m:t>
                            </m:r>
                          </m:den>
                        </m:f>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𝛽</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𝛼</m:t>
                        </m:r>
                      </m:num>
                      <m:den>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𝛼</m:t>
                                </m:r>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r>
                          <a:rPr lang="en-US" altLang="zh-CN" sz="1400" i="1">
                            <a:latin typeface="Cambria Math" panose="02040503050406030204" pitchFamily="18" charset="0"/>
                          </a:rPr>
                          <m:t>𝛼</m:t>
                        </m:r>
                        <m:r>
                          <a:rPr lang="en-US" altLang="zh-CN" sz="1400" i="1">
                            <a:latin typeface="Cambria Math" panose="02040503050406030204" pitchFamily="18" charset="0"/>
                          </a:rPr>
                          <m:t>−2)</m:t>
                        </m:r>
                      </m:den>
                    </m:f>
                    <m:r>
                      <a:rPr lang="en-US" altLang="zh-CN" sz="1400">
                        <a:latin typeface="Cambria Math" panose="02040503050406030204" pitchFamily="18" charset="0"/>
                      </a:rPr>
                      <m:t>           </m:t>
                    </m:r>
                    <m:r>
                      <a:rPr lang="en-US" altLang="zh-CN" sz="1400" i="1">
                        <a:latin typeface="Cambria Math" panose="02040503050406030204" pitchFamily="18" charset="0"/>
                      </a:rPr>
                      <m:t>𝛼</m:t>
                    </m:r>
                    <m:r>
                      <a:rPr lang="en-US" altLang="zh-CN" sz="1400" i="1">
                        <a:latin typeface="Cambria Math" panose="02040503050406030204" pitchFamily="18" charset="0"/>
                      </a:rPr>
                      <m:t>&gt;2,</m:t>
                    </m:r>
                    <m:r>
                      <a:rPr lang="en-US" altLang="zh-CN" sz="1400" i="1">
                        <a:latin typeface="Cambria Math" panose="02040503050406030204" pitchFamily="18" charset="0"/>
                      </a:rPr>
                      <m:t>𝛽</m:t>
                    </m:r>
                    <m:r>
                      <a:rPr lang="en-US" altLang="zh-CN" sz="1400" i="1">
                        <a:latin typeface="Cambria Math" panose="02040503050406030204" pitchFamily="18" charset="0"/>
                      </a:rPr>
                      <m:t>&gt;0</m:t>
                    </m:r>
                  </m:oMath>
                </a14:m>
                <a:endParaRPr lang="zh-CN" altLang="zh-CN" sz="14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1381250" y="1358268"/>
                <a:ext cx="6809700" cy="3112200"/>
              </a:xfrm>
              <a:prstGeom prst="rect">
                <a:avLst/>
              </a:prstGeom>
              <a:blipFill>
                <a:blip r:embed="rId3"/>
                <a:stretch>
                  <a:fillRect l="-179" t="-392" b="-28431"/>
                </a:stretch>
              </a:blipFill>
            </p:spPr>
            <p:txBody>
              <a:bodyPr/>
              <a:lstStyle/>
              <a:p>
                <a:r>
                  <a:rPr lang="zh-CN" altLang="en-US">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60255610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1657</Words>
  <Application>Microsoft Office PowerPoint</Application>
  <PresentationFormat>全屏显示(16:9)</PresentationFormat>
  <Paragraphs>317</Paragraphs>
  <Slides>34</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Lora</vt:lpstr>
      <vt:lpstr>Quattrocento Sans</vt:lpstr>
      <vt:lpstr>Arial</vt:lpstr>
      <vt:lpstr>Cambria Math</vt:lpstr>
      <vt:lpstr>Wingdings</vt:lpstr>
      <vt:lpstr>Viola template</vt:lpstr>
      <vt:lpstr>ST425 Group Project</vt:lpstr>
      <vt:lpstr>Background and Assumption</vt:lpstr>
      <vt:lpstr>BASIC ASSUMPTIONS</vt:lpstr>
      <vt:lpstr>OTHER ASSUMPTIONS</vt:lpstr>
      <vt:lpstr>OTHER ASSUMPTIONS</vt:lpstr>
      <vt:lpstr>Simulation the Size of Claims</vt:lpstr>
      <vt:lpstr>PowerPoint 演示文稿</vt:lpstr>
      <vt:lpstr>EXPECTATION OF X</vt:lpstr>
      <vt:lpstr>MEDIAN AND VARIANCE OF X</vt:lpstr>
      <vt:lpstr>PowerPoint 演示文稿</vt:lpstr>
      <vt:lpstr>INVERSION METHOD</vt:lpstr>
      <vt:lpstr>PowerPoint 演示文稿</vt:lpstr>
      <vt:lpstr>PowerPoint 演示文稿</vt:lpstr>
      <vt:lpstr>PowerPoint 演示文稿</vt:lpstr>
      <vt:lpstr>PARETO DISTRIBUTION</vt:lpstr>
      <vt:lpstr>Model of Year End Assets</vt:lpstr>
      <vt:lpstr>BUILDING UP THE MODEL</vt:lpstr>
      <vt:lpstr>BUILDING UP THE MODEL</vt:lpstr>
      <vt:lpstr>PowerPoint 演示文稿</vt:lpstr>
      <vt:lpstr>Changing Inputs of the Model</vt:lpstr>
      <vt:lpstr>PowerPoint 演示文稿</vt:lpstr>
      <vt:lpstr>PowerPoint 演示文稿</vt:lpstr>
      <vt:lpstr>Discussions on the Model</vt:lpstr>
      <vt:lpstr>PowerPoint 演示文稿</vt:lpstr>
      <vt:lpstr>FACTORS THAT THE COMPANY CAN CONTROL</vt:lpstr>
      <vt:lpstr>FACTORS THAT THE COMPANY CAN CONTROL</vt:lpstr>
      <vt:lpstr>FACTORS THAT THE COMPANY CAN CONTROL</vt:lpstr>
      <vt:lpstr>PowerPoint 演示文稿</vt:lpstr>
      <vt:lpstr>RESERVATION OF THE MODEL</vt:lpstr>
      <vt:lpstr>EXTENDING MODEL</vt:lpstr>
      <vt:lpstr>EXTENDING MODEL</vt:lpstr>
      <vt:lpstr>EXTENDING MODEL</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ST425 Group Project</dc:title>
  <cp:lastModifiedBy>Xu49,J (pgt)</cp:lastModifiedBy>
  <cp:revision>56</cp:revision>
  <dcterms:modified xsi:type="dcterms:W3CDTF">2019-11-20T22:20:55Z</dcterms:modified>
</cp:coreProperties>
</file>